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70" r:id="rId3"/>
    <p:sldId id="291" r:id="rId4"/>
    <p:sldId id="318" r:id="rId5"/>
    <p:sldId id="319" r:id="rId6"/>
    <p:sldId id="292" r:id="rId7"/>
    <p:sldId id="320" r:id="rId8"/>
    <p:sldId id="321" r:id="rId9"/>
    <p:sldId id="325" r:id="rId10"/>
    <p:sldId id="322" r:id="rId11"/>
    <p:sldId id="323" r:id="rId12"/>
    <p:sldId id="324" r:id="rId13"/>
    <p:sldId id="326" r:id="rId14"/>
    <p:sldId id="327" r:id="rId15"/>
    <p:sldId id="314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43"/>
    <a:srgbClr val="584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86A0-1217-4E7B-9444-3CA2B7EAE60B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782C8-2FDC-4492-87C1-335491D2F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82C8-2FDC-4492-87C1-335491D2FD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250-4CE0-4565-AC3C-DBFE83EB3A3B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1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4D7-8916-4993-95EE-3D35E58CF023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B28C-08B4-4519-9C5B-CE8A2B13A8BE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339C-CEF3-4FC4-A444-F8D93B9DB0A7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6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E98B-5AF7-4C92-91CC-55E2890CC459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1E73-81C7-4BFF-94AA-FAAA174EF604}" type="datetime1">
              <a:rPr lang="uk-UA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D00-5B48-4FCA-B35F-A8C13033C437}" type="datetime1">
              <a:rPr lang="uk-UA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6C-E00D-43C7-8AE4-3217C34D3B72}" type="datetime1">
              <a:rPr lang="uk-UA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AF-9147-4B4B-8F3F-BB54802095D7}" type="datetime1">
              <a:rPr lang="uk-UA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6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8E3E-9582-49E1-A766-F15E766AAFFD}" type="datetime1">
              <a:rPr lang="uk-UA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90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4D36-D589-435A-8358-D6A01F243C06}" type="datetime1">
              <a:rPr lang="uk-UA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5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8827-BF62-4CB0-A69C-BD1C4C6FC5D7}" type="datetime1">
              <a:rPr lang="uk-UA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2481-857D-442F-835B-10F8CC642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6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23" y="1629233"/>
            <a:ext cx="7735538" cy="37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-1" r="6526" b="1111"/>
          <a:stretch/>
        </p:blipFill>
        <p:spPr>
          <a:xfrm>
            <a:off x="699387" y="1401468"/>
            <a:ext cx="8229967" cy="659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30778"/>
                  </p:ext>
                </p:extLst>
              </p:nvPr>
            </p:nvGraphicFramePr>
            <p:xfrm>
              <a:off x="699387" y="2060814"/>
              <a:ext cx="8229966" cy="4094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1661">
                      <a:extLst>
                        <a:ext uri="{9D8B030D-6E8A-4147-A177-3AD203B41FA5}">
                          <a16:colId xmlns:a16="http://schemas.microsoft.com/office/drawing/2014/main" val="891341504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3742677989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4111815981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721261380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588957167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1637253439"/>
                        </a:ext>
                      </a:extLst>
                    </a:gridCol>
                  </a:tblGrid>
                  <a:tr h="818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Частка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Дріб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Ділене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Дільник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Чисельник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Знаменник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475007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: 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010657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uk-UA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7916543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500970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402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30778"/>
                  </p:ext>
                </p:extLst>
              </p:nvPr>
            </p:nvGraphicFramePr>
            <p:xfrm>
              <a:off x="699387" y="2060814"/>
              <a:ext cx="8229966" cy="40943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1661">
                      <a:extLst>
                        <a:ext uri="{9D8B030D-6E8A-4147-A177-3AD203B41FA5}">
                          <a16:colId xmlns:a16="http://schemas.microsoft.com/office/drawing/2014/main" val="891341504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3742677989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4111815981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721261380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588957167"/>
                        </a:ext>
                      </a:extLst>
                    </a:gridCol>
                    <a:gridCol w="1371661">
                      <a:extLst>
                        <a:ext uri="{9D8B030D-6E8A-4147-A177-3AD203B41FA5}">
                          <a16:colId xmlns:a16="http://schemas.microsoft.com/office/drawing/2014/main" val="1637253439"/>
                        </a:ext>
                      </a:extLst>
                    </a:gridCol>
                  </a:tblGrid>
                  <a:tr h="818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Частка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Дріб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Ділене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Дільник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Чисельник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Знаменник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475007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: 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010657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4" t="-201493" r="-402222" b="-209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7916543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500970"/>
                      </a:ext>
                    </a:extLst>
                  </a:tr>
                  <a:tr h="818865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en-US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4021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9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7" y="1443131"/>
            <a:ext cx="8223250" cy="857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173" y="261375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424" y="2613754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373" y="26137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5735" y="2330658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35" y="2330658"/>
                <a:ext cx="446764" cy="93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54674" y="261302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8353" y="262330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5564" y="265938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75354" y="2441439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54" y="2441439"/>
                <a:ext cx="446764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512934" y="263380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2321" y="2659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5710" y="2659381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6621" y="2476194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21" y="2476194"/>
                <a:ext cx="446764" cy="938975"/>
              </a:xfrm>
              <a:prstGeom prst="rect">
                <a:avLst/>
              </a:prstGeom>
              <a:blipFill>
                <a:blip r:embed="rId5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60873" y="395398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3373" y="39539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0424" y="3993743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74776" y="3748504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6" y="3748504"/>
                <a:ext cx="446764" cy="938975"/>
              </a:xfrm>
              <a:prstGeom prst="rect">
                <a:avLst/>
              </a:prstGeom>
              <a:blipFill>
                <a:blip r:embed="rId6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054674" y="399374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8353" y="39539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2263" y="3989858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09916" y="3787233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916" y="3787233"/>
                <a:ext cx="446764" cy="938975"/>
              </a:xfrm>
              <a:prstGeom prst="rect">
                <a:avLst/>
              </a:prstGeom>
              <a:blipFill>
                <a:blip r:embed="rId7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12933" y="395398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321" y="398985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991" y="4015430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36621" y="3787233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21" y="3787233"/>
                <a:ext cx="446764" cy="938975"/>
              </a:xfrm>
              <a:prstGeom prst="rect">
                <a:avLst/>
              </a:prstGeom>
              <a:blipFill>
                <a:blip r:embed="rId8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173" y="261375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424" y="2613754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373" y="26137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15735" y="2330658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35" y="2330658"/>
                <a:ext cx="44676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54674" y="261302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8353" y="262330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5564" y="265938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75354" y="2441439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54" y="2441439"/>
                <a:ext cx="446764" cy="93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512934" y="263380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2321" y="2659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5710" y="2659381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6621" y="2476194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21" y="2476194"/>
                <a:ext cx="446764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60873" y="395398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3373" y="39539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0424" y="3993743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74776" y="3748504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6" y="3748504"/>
                <a:ext cx="446764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054674" y="399374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8353" y="395398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2263" y="3989858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09916" y="3787233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916" y="3787233"/>
                <a:ext cx="446764" cy="938975"/>
              </a:xfrm>
              <a:prstGeom prst="rect">
                <a:avLst/>
              </a:prstGeom>
              <a:blipFill>
                <a:blip r:embed="rId6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12933" y="395398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2321" y="398985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991" y="4015430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36621" y="3787233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21" y="3787233"/>
                <a:ext cx="446764" cy="938975"/>
              </a:xfrm>
              <a:prstGeom prst="rect">
                <a:avLst/>
              </a:prstGeom>
              <a:blipFill>
                <a:blip r:embed="rId7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31" y="1426605"/>
            <a:ext cx="8282573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173" y="347866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3560" y="349115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: 5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73015" y="327427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15" y="3274273"/>
                <a:ext cx="44676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8799" y="429438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06414" y="4095147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4" y="4095147"/>
                <a:ext cx="446764" cy="901785"/>
              </a:xfrm>
              <a:prstGeom prst="rect">
                <a:avLst/>
              </a:prstGeom>
              <a:blipFill>
                <a:blip r:embed="rId3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b="6789"/>
          <a:stretch/>
        </p:blipFill>
        <p:spPr>
          <a:xfrm>
            <a:off x="626629" y="1590771"/>
            <a:ext cx="8293150" cy="1234090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2919779" y="3698196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78418" y="3279910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18" y="3279910"/>
                <a:ext cx="446764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83586" y="326963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6" y="3269633"/>
                <a:ext cx="44676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28"/>
          <p:cNvSpPr txBox="1"/>
          <p:nvPr/>
        </p:nvSpPr>
        <p:spPr>
          <a:xfrm>
            <a:off x="2204254" y="3477725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3925182" y="340596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4684852" y="3698196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36276" y="3267198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76" y="3267198"/>
                <a:ext cx="446764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28"/>
          <p:cNvSpPr txBox="1"/>
          <p:nvPr/>
        </p:nvSpPr>
        <p:spPr>
          <a:xfrm>
            <a:off x="5468324" y="3442050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86930" y="329904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3299043"/>
                <a:ext cx="446764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17767" y="4312158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28"/>
          <p:cNvSpPr txBox="1"/>
          <p:nvPr/>
        </p:nvSpPr>
        <p:spPr>
          <a:xfrm>
            <a:off x="2342910" y="423930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96397" y="4103468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97" y="4103468"/>
                <a:ext cx="446764" cy="901785"/>
              </a:xfrm>
              <a:prstGeom prst="rect">
                <a:avLst/>
              </a:prstGeom>
              <a:blipFill>
                <a:blip r:embed="rId9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Стрелка вправо 50"/>
          <p:cNvSpPr/>
          <p:nvPr/>
        </p:nvSpPr>
        <p:spPr>
          <a:xfrm>
            <a:off x="3471544" y="4479580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28"/>
          <p:cNvSpPr txBox="1"/>
          <p:nvPr/>
        </p:nvSpPr>
        <p:spPr>
          <a:xfrm>
            <a:off x="4616751" y="422242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33833" y="410007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33" y="4100073"/>
                <a:ext cx="446764" cy="901785"/>
              </a:xfrm>
              <a:prstGeom prst="rect">
                <a:avLst/>
              </a:prstGeom>
              <a:blipFill>
                <a:blip r:embed="rId10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Стрелка вправо 53"/>
          <p:cNvSpPr/>
          <p:nvPr/>
        </p:nvSpPr>
        <p:spPr>
          <a:xfrm>
            <a:off x="5662733" y="4518135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61122" y="4126769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22" y="4126769"/>
                <a:ext cx="446764" cy="901785"/>
              </a:xfrm>
              <a:prstGeom prst="rect">
                <a:avLst/>
              </a:prstGeom>
              <a:blipFill>
                <a:blip r:embed="rId11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92674" y="4112965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74" y="4112965"/>
                <a:ext cx="446764" cy="901785"/>
              </a:xfrm>
              <a:prstGeom prst="rect">
                <a:avLst/>
              </a:prstGeom>
              <a:blipFill>
                <a:blip r:embed="rId12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28"/>
          <p:cNvSpPr txBox="1"/>
          <p:nvPr/>
        </p:nvSpPr>
        <p:spPr>
          <a:xfrm>
            <a:off x="6919125" y="4262035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5127" y="516805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18186" y="519942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28"/>
          <p:cNvSpPr txBox="1"/>
          <p:nvPr/>
        </p:nvSpPr>
        <p:spPr>
          <a:xfrm>
            <a:off x="2452306" y="517988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792874" y="504109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74" y="5041093"/>
                <a:ext cx="446764" cy="901785"/>
              </a:xfrm>
              <a:prstGeom prst="rect">
                <a:avLst/>
              </a:prstGeom>
              <a:blipFill>
                <a:blip r:embed="rId13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Стрелка вправо 62"/>
          <p:cNvSpPr/>
          <p:nvPr/>
        </p:nvSpPr>
        <p:spPr>
          <a:xfrm>
            <a:off x="3469799" y="5419892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06414" y="5042632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4" y="5042632"/>
                <a:ext cx="446764" cy="901785"/>
              </a:xfrm>
              <a:prstGeom prst="rect">
                <a:avLst/>
              </a:prstGeom>
              <a:blipFill>
                <a:blip r:embed="rId14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28"/>
          <p:cNvSpPr txBox="1"/>
          <p:nvPr/>
        </p:nvSpPr>
        <p:spPr>
          <a:xfrm>
            <a:off x="4630350" y="516805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21560" y="504109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60" y="5041093"/>
                <a:ext cx="446764" cy="901785"/>
              </a:xfrm>
              <a:prstGeom prst="rect">
                <a:avLst/>
              </a:prstGeom>
              <a:blipFill>
                <a:blip r:embed="rId15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Стрелка вправо 66"/>
          <p:cNvSpPr/>
          <p:nvPr/>
        </p:nvSpPr>
        <p:spPr>
          <a:xfrm>
            <a:off x="5706088" y="5419892"/>
            <a:ext cx="419588" cy="20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268942" y="504109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42" y="5041093"/>
                <a:ext cx="446764" cy="901785"/>
              </a:xfrm>
              <a:prstGeom prst="rect">
                <a:avLst/>
              </a:prstGeom>
              <a:blipFill>
                <a:blip r:embed="rId16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63477" y="5052007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77" y="5052007"/>
                <a:ext cx="446764" cy="901785"/>
              </a:xfrm>
              <a:prstGeom prst="rect">
                <a:avLst/>
              </a:prstGeom>
              <a:blipFill>
                <a:blip r:embed="rId17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28"/>
          <p:cNvSpPr txBox="1"/>
          <p:nvPr/>
        </p:nvSpPr>
        <p:spPr>
          <a:xfrm>
            <a:off x="6919125" y="5204275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17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21" grpId="0"/>
      <p:bldP spid="4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/>
      <p:bldP spid="67" grpId="0" animBg="1"/>
      <p:bldP spid="68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812973" y="119692"/>
            <a:ext cx="68713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584332"/>
                </a:solidFill>
              </a:rPr>
              <a:t>Вправа для профілактики короткозорості та порушення зору</a:t>
            </a:r>
            <a:endParaRPr lang="uk-UA" sz="3200" b="1" dirty="0">
              <a:solidFill>
                <a:srgbClr val="584332"/>
              </a:solidFill>
            </a:endParaRPr>
          </a:p>
        </p:txBody>
      </p:sp>
      <p:pic>
        <p:nvPicPr>
          <p:cNvPr id="56" name="Picture 2" descr="5 вправ для очей, які реально працюють – Голос українською – Україна|ЄС|NATO">
            <a:extLst>
              <a:ext uri="{FF2B5EF4-FFF2-40B4-BE49-F238E27FC236}">
                <a16:creationId xmlns:a16="http://schemas.microsoft.com/office/drawing/2014/main" id="{5FADC193-15B6-4975-850A-A1C6F6808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r="1538"/>
          <a:stretch/>
        </p:blipFill>
        <p:spPr bwMode="auto">
          <a:xfrm>
            <a:off x="892222" y="1404730"/>
            <a:ext cx="7792106" cy="4867457"/>
          </a:xfrm>
          <a:prstGeom prst="rect">
            <a:avLst/>
          </a:prstGeom>
          <a:noFill/>
          <a:ln w="38100">
            <a:solidFill>
              <a:srgbClr val="765A4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79" y="81885"/>
            <a:ext cx="7886700" cy="1325563"/>
          </a:xfrm>
        </p:spPr>
        <p:txBody>
          <a:bodyPr>
            <a:normAutofit/>
          </a:bodyPr>
          <a:lstStyle/>
          <a:p>
            <a:r>
              <a:rPr lang="ru-RU" sz="6000" b="1" dirty="0" err="1">
                <a:solidFill>
                  <a:srgbClr val="584332"/>
                </a:solidFill>
                <a:latin typeface="+mn-lt"/>
              </a:rPr>
              <a:t>Домашн</a:t>
            </a:r>
            <a:r>
              <a:rPr lang="uk-UA" sz="6000" b="1" dirty="0">
                <a:solidFill>
                  <a:srgbClr val="584332"/>
                </a:solidFill>
                <a:latin typeface="+mn-lt"/>
              </a:rPr>
              <a:t>є завдання</a:t>
            </a:r>
          </a:p>
        </p:txBody>
      </p:sp>
      <p:sp>
        <p:nvSpPr>
          <p:cNvPr id="4" name="Прямоугольник с двумя усеченными соседними углами 3"/>
          <p:cNvSpPr/>
          <p:nvPr/>
        </p:nvSpPr>
        <p:spPr>
          <a:xfrm>
            <a:off x="634148" y="1407449"/>
            <a:ext cx="6080552" cy="4739194"/>
          </a:xfrm>
          <a:prstGeom prst="snip2SameRect">
            <a:avLst/>
          </a:prstGeom>
          <a:solidFill>
            <a:srgbClr val="5843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Опрацювати вивчений </a:t>
            </a:r>
            <a:r>
              <a:rPr lang="uk-UA" sz="4000" b="1" dirty="0" smtClean="0"/>
              <a:t>матеріал та §22 ст. 142-143. Розв'язати вправи №740 та №746. </a:t>
            </a:r>
            <a:r>
              <a:rPr lang="uk-UA" sz="4000" b="1" dirty="0"/>
              <a:t>Підготуватись до тестової перевірки знань</a:t>
            </a:r>
          </a:p>
        </p:txBody>
      </p:sp>
      <p:pic>
        <p:nvPicPr>
          <p:cNvPr id="1026" name="Picture 2" descr="http://img3.wikia.nocookie.net/__cb20140428050001/rrc-kor/ru/images/8/83/%D0%9E%D0%BA_%D1%81%D0%BC%D0%B0%D0%B9%D0%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55" y="3984467"/>
            <a:ext cx="2857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2548" y="169027"/>
            <a:ext cx="6827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>
                <a:solidFill>
                  <a:srgbClr val="584332"/>
                </a:solidFill>
              </a:rPr>
              <a:t>До нових зустрічей!</a:t>
            </a:r>
            <a:endParaRPr lang="ru-RU" sz="6000" b="1" dirty="0">
              <a:solidFill>
                <a:srgbClr val="584332"/>
              </a:solidFill>
            </a:endParaRPr>
          </a:p>
        </p:txBody>
      </p:sp>
      <p:pic>
        <p:nvPicPr>
          <p:cNvPr id="13314" name="Picture 2" descr="http://www.tvoyakniga.ru/images/forum_uploads/20100928123711-smayl_201411262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4" y="1120520"/>
            <a:ext cx="5465301" cy="54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91420" y="6630685"/>
            <a:ext cx="69703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solidFill>
                  <a:srgbClr val="977358"/>
                </a:solidFill>
              </a:rPr>
              <a:t>http://vsimppt.com.ua/</a:t>
            </a:r>
            <a:endParaRPr lang="ru-RU" sz="200" dirty="0">
              <a:solidFill>
                <a:srgbClr val="97735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896094" y="468566"/>
            <a:ext cx="6988599" cy="8394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b="1" dirty="0">
                <a:solidFill>
                  <a:srgbClr val="584332"/>
                </a:solidFill>
                <a:latin typeface="+mn-lt"/>
              </a:rPr>
              <a:t>Повторимо правила поведінки та безпеки</a:t>
            </a:r>
            <a:br>
              <a:rPr lang="uk-UA" sz="2800" b="1" dirty="0">
                <a:solidFill>
                  <a:srgbClr val="584332"/>
                </a:solidFill>
                <a:latin typeface="+mn-lt"/>
              </a:rPr>
            </a:br>
            <a:r>
              <a:rPr lang="uk-UA" sz="2800" b="1" dirty="0" smtClean="0">
                <a:solidFill>
                  <a:srgbClr val="584332"/>
                </a:solidFill>
                <a:latin typeface="+mn-lt"/>
              </a:rPr>
              <a:t>під час роботи з комп'ютером</a:t>
            </a:r>
            <a:endParaRPr lang="uk-UA" sz="2800" b="1" dirty="0">
              <a:solidFill>
                <a:srgbClr val="584332"/>
              </a:solidFill>
              <a:latin typeface="+mn-lt"/>
            </a:endParaRPr>
          </a:p>
        </p:txBody>
      </p:sp>
      <p:pic>
        <p:nvPicPr>
          <p:cNvPr id="4" name="Picture 2" descr="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3" y="1501314"/>
            <a:ext cx="1820323" cy="219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21" y="1400304"/>
            <a:ext cx="2426528" cy="24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2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63" y="4040031"/>
            <a:ext cx="1789212" cy="17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74" y="3906255"/>
            <a:ext cx="2104221" cy="20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6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65" y="4187044"/>
            <a:ext cx="1899423" cy="177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j02972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18" y="2017116"/>
            <a:ext cx="1535627" cy="15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1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982" y="450376"/>
            <a:ext cx="5199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>
                <a:solidFill>
                  <a:srgbClr val="584332"/>
                </a:solidFill>
              </a:rPr>
              <a:t>Пригада</a:t>
            </a:r>
            <a:r>
              <a:rPr lang="uk-UA" sz="4400" b="1" dirty="0" err="1">
                <a:solidFill>
                  <a:srgbClr val="584332"/>
                </a:solidFill>
              </a:rPr>
              <a:t>ємо</a:t>
            </a:r>
            <a:endParaRPr lang="ru-RU" sz="4400" b="1" dirty="0">
              <a:solidFill>
                <a:srgbClr val="58433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90" y="4783976"/>
            <a:ext cx="2065788" cy="1550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147" y="1763134"/>
            <a:ext cx="8200931" cy="584775"/>
          </a:xfrm>
          <a:prstGeom prst="rect">
            <a:avLst/>
          </a:prstGeom>
          <a:solidFill>
            <a:srgbClr val="584332"/>
          </a:solidFill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1. </a:t>
            </a:r>
            <a:r>
              <a:rPr lang="ru-RU" sz="3200" b="1" dirty="0" smtClean="0">
                <a:solidFill>
                  <a:schemeClr val="bg1"/>
                </a:solidFill>
              </a:rPr>
              <a:t>За </a:t>
            </a:r>
            <a:r>
              <a:rPr lang="ru-RU" sz="3200" b="1" dirty="0" err="1" smtClean="0">
                <a:solidFill>
                  <a:schemeClr val="bg1"/>
                </a:solidFill>
              </a:rPr>
              <a:t>яких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значень</a:t>
            </a:r>
            <a:r>
              <a:rPr lang="ru-RU" sz="3200" b="1" dirty="0" smtClean="0">
                <a:solidFill>
                  <a:schemeClr val="bg1"/>
                </a:solidFill>
              </a:rPr>
              <a:t> а </a:t>
            </a:r>
            <a:r>
              <a:rPr lang="ru-RU" sz="3200" b="1" dirty="0" err="1" smtClean="0">
                <a:solidFill>
                  <a:schemeClr val="bg1"/>
                </a:solidFill>
              </a:rPr>
              <a:t>правильними</a:t>
            </a:r>
            <a:r>
              <a:rPr lang="ru-RU" sz="3200" b="1" dirty="0" smtClean="0">
                <a:solidFill>
                  <a:schemeClr val="bg1"/>
                </a:solidFill>
              </a:rPr>
              <a:t> є </a:t>
            </a:r>
            <a:r>
              <a:rPr lang="ru-RU" sz="3200" b="1" dirty="0" err="1" smtClean="0">
                <a:solidFill>
                  <a:schemeClr val="bg1"/>
                </a:solidFill>
              </a:rPr>
              <a:t>рівності</a:t>
            </a:r>
            <a:r>
              <a:rPr lang="ru-RU" sz="3200" b="1" dirty="0" smtClean="0">
                <a:solidFill>
                  <a:schemeClr val="bg1"/>
                </a:solidFill>
              </a:rPr>
              <a:t>?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2222" y="2676985"/>
                <a:ext cx="2308177" cy="892552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22" y="2676985"/>
                <a:ext cx="2308177" cy="892552"/>
              </a:xfrm>
              <a:prstGeom prst="rect">
                <a:avLst/>
              </a:prstGeom>
              <a:blipFill>
                <a:blip r:embed="rId3"/>
                <a:stretch>
                  <a:fillRect l="-6596" b="-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7880" y="2706389"/>
                <a:ext cx="189030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80" y="2706389"/>
                <a:ext cx="1890307" cy="927433"/>
              </a:xfrm>
              <a:prstGeom prst="rect">
                <a:avLst/>
              </a:prstGeom>
              <a:blipFill>
                <a:blip r:embed="rId4"/>
                <a:stretch>
                  <a:fillRect l="-8065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0146" y="4388056"/>
                <a:ext cx="2308177" cy="892552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6" y="4388056"/>
                <a:ext cx="2308177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4512" y="4415944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12" y="4415944"/>
                <a:ext cx="2308177" cy="927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трелка вниз 1"/>
          <p:cNvSpPr/>
          <p:nvPr/>
        </p:nvSpPr>
        <p:spPr>
          <a:xfrm>
            <a:off x="1812973" y="3655884"/>
            <a:ext cx="502524" cy="61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Стрелка вниз 16"/>
          <p:cNvSpPr/>
          <p:nvPr/>
        </p:nvSpPr>
        <p:spPr>
          <a:xfrm>
            <a:off x="5437339" y="3655884"/>
            <a:ext cx="502524" cy="61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982" y="450376"/>
            <a:ext cx="5199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>
                <a:solidFill>
                  <a:srgbClr val="584332"/>
                </a:solidFill>
              </a:rPr>
              <a:t>Пригада</a:t>
            </a:r>
            <a:r>
              <a:rPr lang="uk-UA" sz="4400" b="1" dirty="0" err="1">
                <a:solidFill>
                  <a:srgbClr val="584332"/>
                </a:solidFill>
              </a:rPr>
              <a:t>ємо</a:t>
            </a:r>
            <a:endParaRPr lang="ru-RU" sz="4400" b="1" dirty="0">
              <a:solidFill>
                <a:srgbClr val="58433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90" y="4783976"/>
            <a:ext cx="2065788" cy="1550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147" y="1763134"/>
            <a:ext cx="8200931" cy="584775"/>
          </a:xfrm>
          <a:prstGeom prst="rect">
            <a:avLst/>
          </a:prstGeom>
          <a:solidFill>
            <a:srgbClr val="584332"/>
          </a:solidFill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2</a:t>
            </a:r>
            <a:r>
              <a:rPr lang="ru-RU" sz="3200" b="1" dirty="0" smtClean="0">
                <a:solidFill>
                  <a:schemeClr val="bg1"/>
                </a:solidFill>
              </a:rPr>
              <a:t>. </a:t>
            </a:r>
            <a:r>
              <a:rPr lang="ru-RU" sz="3200" b="1" dirty="0" err="1" smtClean="0">
                <a:solidFill>
                  <a:schemeClr val="bg1"/>
                </a:solidFill>
              </a:rPr>
              <a:t>Порівняти</a:t>
            </a:r>
            <a:r>
              <a:rPr lang="ru-RU" sz="3200" b="1" dirty="0" smtClean="0">
                <a:solidFill>
                  <a:schemeClr val="bg1"/>
                </a:solidFill>
              </a:rPr>
              <a:t> дроби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2222" y="2440549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22" y="2440549"/>
                <a:ext cx="2308177" cy="927433"/>
              </a:xfrm>
              <a:prstGeom prst="rect">
                <a:avLst/>
              </a:prstGeom>
              <a:blipFill>
                <a:blip r:embed="rId3"/>
                <a:stretch>
                  <a:fillRect l="-659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4512" y="2454493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12" y="2454493"/>
                <a:ext cx="2308177" cy="927433"/>
              </a:xfrm>
              <a:prstGeom prst="rect">
                <a:avLst/>
              </a:prstGeom>
              <a:blipFill>
                <a:blip r:embed="rId4"/>
                <a:stretch>
                  <a:fillRect l="-687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2222" y="3642082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</m:den>
                    </m:f>
                    <m:r>
                      <a:rPr lang="uk-UA" sz="3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22" y="3642082"/>
                <a:ext cx="2308177" cy="927433"/>
              </a:xfrm>
              <a:prstGeom prst="rect">
                <a:avLst/>
              </a:prstGeom>
              <a:blipFill>
                <a:blip r:embed="rId5"/>
                <a:stretch>
                  <a:fillRect l="-6596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34512" y="3645951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</m:oMath>
                </a14:m>
                <a:r>
                  <a:rPr lang="ru-RU" sz="3200" b="1" dirty="0" smtClean="0">
                    <a:solidFill>
                      <a:schemeClr val="bg1"/>
                    </a:solidFill>
                  </a:rPr>
                  <a:t>      1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12" y="3645951"/>
                <a:ext cx="2308177" cy="927433"/>
              </a:xfrm>
              <a:prstGeom prst="rect">
                <a:avLst/>
              </a:prstGeom>
              <a:blipFill>
                <a:blip r:embed="rId6"/>
                <a:stretch>
                  <a:fillRect l="-687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2221" y="4843615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>
                    <a:solidFill>
                      <a:schemeClr val="bg1"/>
                    </a:solidFill>
                  </a:rPr>
                  <a:t>5</a:t>
                </a:r>
                <a:r>
                  <a:rPr lang="ru-RU" sz="3200" b="1" dirty="0" smtClean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</m:oMath>
                </a14:m>
                <a:r>
                  <a:rPr lang="ru-RU" sz="3200" b="1" dirty="0" smtClean="0">
                    <a:solidFill>
                      <a:schemeClr val="bg1"/>
                    </a:solidFill>
                  </a:rPr>
                  <a:t>      1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21" y="4843615"/>
                <a:ext cx="2308177" cy="927433"/>
              </a:xfrm>
              <a:prstGeom prst="rect">
                <a:avLst/>
              </a:prstGeom>
              <a:blipFill>
                <a:blip r:embed="rId7"/>
                <a:stretch>
                  <a:fillRect l="-659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34512" y="4804566"/>
                <a:ext cx="2308177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6)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</m:oMath>
                </a14:m>
                <a:r>
                  <a:rPr lang="ru-RU" sz="3200" b="1" dirty="0" smtClean="0">
                    <a:solidFill>
                      <a:schemeClr val="bg1"/>
                    </a:solidFill>
                  </a:rPr>
                  <a:t>      1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12" y="4804566"/>
                <a:ext cx="2308177" cy="927433"/>
              </a:xfrm>
              <a:prstGeom prst="rect">
                <a:avLst/>
              </a:prstGeom>
              <a:blipFill>
                <a:blip r:embed="rId8"/>
                <a:stretch>
                  <a:fillRect l="-687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4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982" y="450376"/>
            <a:ext cx="5199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>
                <a:solidFill>
                  <a:srgbClr val="584332"/>
                </a:solidFill>
              </a:rPr>
              <a:t>Пригада</a:t>
            </a:r>
            <a:r>
              <a:rPr lang="uk-UA" sz="4400" b="1" dirty="0" err="1">
                <a:solidFill>
                  <a:srgbClr val="584332"/>
                </a:solidFill>
              </a:rPr>
              <a:t>ємо</a:t>
            </a:r>
            <a:endParaRPr lang="ru-RU" sz="4400" b="1" dirty="0">
              <a:solidFill>
                <a:srgbClr val="58433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90" y="4783976"/>
            <a:ext cx="2065788" cy="1550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147" y="1763134"/>
            <a:ext cx="8200931" cy="584775"/>
          </a:xfrm>
          <a:prstGeom prst="rect">
            <a:avLst/>
          </a:prstGeom>
          <a:solidFill>
            <a:srgbClr val="584332"/>
          </a:solidFill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3</a:t>
            </a:r>
            <a:r>
              <a:rPr lang="ru-RU" sz="3200" b="1" dirty="0" smtClean="0">
                <a:solidFill>
                  <a:schemeClr val="bg1"/>
                </a:solidFill>
              </a:rPr>
              <a:t>. </a:t>
            </a:r>
            <a:r>
              <a:rPr lang="ru-RU" sz="3200" b="1" dirty="0" err="1" smtClean="0">
                <a:solidFill>
                  <a:schemeClr val="bg1"/>
                </a:solidFill>
              </a:rPr>
              <a:t>Розмістити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впорядку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зростання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37248" y="5095661"/>
                <a:ext cx="715352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8" y="5095661"/>
                <a:ext cx="715352" cy="927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98616" y="5095661"/>
                <a:ext cx="715352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16" y="5095661"/>
                <a:ext cx="715352" cy="927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59984" y="5073890"/>
                <a:ext cx="715352" cy="889924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4" y="5073890"/>
                <a:ext cx="715352" cy="889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6580" y="5097400"/>
                <a:ext cx="715352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80" y="5097400"/>
                <a:ext cx="715352" cy="927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53938" y="5073890"/>
                <a:ext cx="715352" cy="927433"/>
              </a:xfrm>
              <a:prstGeom prst="rect">
                <a:avLst/>
              </a:prstGeom>
              <a:solidFill>
                <a:srgbClr val="58433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uk-UA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38" y="5073890"/>
                <a:ext cx="715352" cy="92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>
            <a:endCxn id="22" idx="0"/>
          </p:cNvCxnSpPr>
          <p:nvPr/>
        </p:nvCxnSpPr>
        <p:spPr>
          <a:xfrm>
            <a:off x="817794" y="3318387"/>
            <a:ext cx="7189623" cy="335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046" y="33217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5316" y="33217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634051" y="3137975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00323" y="3145350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094256" y="3145350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542981" y="3130602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909783" y="3137976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373104" y="3145350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781828" y="3145349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451679" y="3130601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7137779" y="3130601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7960793" y="3336680"/>
            <a:ext cx="754590" cy="58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619985" y="3130600"/>
            <a:ext cx="0" cy="34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0882 -0.234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08473 -0.231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20677 -0.233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2569 -0.22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-114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22222 -0.2273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22344 -0.235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-11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21997 -0.232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24149 -0.2377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66" y="-1189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3802 -0.2344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8" grpId="0" animBg="1"/>
      <p:bldP spid="18" grpId="1" animBg="1"/>
      <p:bldP spid="19" grpId="0" build="allAtOnce" animBg="1"/>
      <p:bldP spid="20" grpId="0" build="allAtOnce" animBg="1"/>
      <p:bldP spid="2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5"/>
          <a:stretch/>
        </p:blipFill>
        <p:spPr>
          <a:xfrm>
            <a:off x="2309547" y="2539635"/>
            <a:ext cx="993159" cy="1162050"/>
          </a:xfrm>
          <a:prstGeom prst="rect">
            <a:avLst/>
          </a:prstGeom>
        </p:spPr>
      </p:pic>
      <p:sp>
        <p:nvSpPr>
          <p:cNvPr id="14" name="AutoShape 12" descr="Картинки по запросу считать штрих код png клипарт"/>
          <p:cNvSpPr>
            <a:spLocks noChangeAspect="1" noChangeArrowheads="1"/>
          </p:cNvSpPr>
          <p:nvPr/>
        </p:nvSpPr>
        <p:spPr bwMode="auto">
          <a:xfrm>
            <a:off x="3624940" y="4649151"/>
            <a:ext cx="167856" cy="1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5"/>
          <a:stretch/>
        </p:blipFill>
        <p:spPr>
          <a:xfrm>
            <a:off x="1490734" y="1592170"/>
            <a:ext cx="993159" cy="11620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5"/>
          <a:stretch/>
        </p:blipFill>
        <p:spPr>
          <a:xfrm>
            <a:off x="3128360" y="1592170"/>
            <a:ext cx="993159" cy="116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8377" y="40867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5199796" y="1592170"/>
            <a:ext cx="1006807" cy="1162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6193665" y="1656890"/>
            <a:ext cx="1006807" cy="11620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5128326" y="2736749"/>
            <a:ext cx="1006807" cy="11620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7200472" y="1604214"/>
            <a:ext cx="1006807" cy="11620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7297871" y="2727942"/>
            <a:ext cx="1006807" cy="11620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4"/>
          <a:stretch/>
        </p:blipFill>
        <p:spPr>
          <a:xfrm>
            <a:off x="6189114" y="2736749"/>
            <a:ext cx="1006807" cy="1162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84768" y="394667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4939" y="49728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684" y="4936107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9590" y="49728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1335" y="4972859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3211" y="4649151"/>
                <a:ext cx="554959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211" y="4649151"/>
                <a:ext cx="554959" cy="113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2" descr="Картинки по запросу считать штрих код png клипарт"/>
          <p:cNvSpPr>
            <a:spLocks noChangeAspect="1" noChangeArrowheads="1"/>
          </p:cNvSpPr>
          <p:nvPr/>
        </p:nvSpPr>
        <p:spPr bwMode="auto">
          <a:xfrm>
            <a:off x="3624940" y="4649151"/>
            <a:ext cx="167856" cy="1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5713" y="2076644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Ділене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8949" y="16382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2265" y="163820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3400" y="1640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8136" y="1640381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80033" y="1346540"/>
                <a:ext cx="554959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33" y="1346540"/>
                <a:ext cx="55495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1414" y="249734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6713" y="1324775"/>
            <a:ext cx="230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Чисельник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3501" y="2001883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endCxn id="28" idx="1"/>
          </p:cNvCxnSpPr>
          <p:nvPr/>
        </p:nvCxnSpPr>
        <p:spPr>
          <a:xfrm flipV="1">
            <a:off x="2398259" y="1961369"/>
            <a:ext cx="1330690" cy="24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4305632" y="2194029"/>
            <a:ext cx="271099" cy="4136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530119" y="1613731"/>
            <a:ext cx="906594" cy="489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7" idx="1"/>
          </p:cNvCxnSpPr>
          <p:nvPr/>
        </p:nvCxnSpPr>
        <p:spPr>
          <a:xfrm flipH="1" flipV="1">
            <a:off x="5644419" y="2263984"/>
            <a:ext cx="769082" cy="610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796" y="3397987"/>
            <a:ext cx="8100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Частка від ділення одного числа на інше дорівнює дробу </a:t>
            </a:r>
            <a:r>
              <a:rPr lang="uk-UA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чисельник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якого дорівнює діленому, а </a:t>
            </a:r>
            <a:r>
              <a:rPr lang="uk-UA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знаменник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дільнику. </a:t>
            </a:r>
            <a:r>
              <a:rPr lang="uk-UA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Риска дробу заміняє дію ділення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2" descr="Картинки по запросу считать штрих код png клипарт"/>
          <p:cNvSpPr>
            <a:spLocks noChangeAspect="1" noChangeArrowheads="1"/>
          </p:cNvSpPr>
          <p:nvPr/>
        </p:nvSpPr>
        <p:spPr bwMode="auto">
          <a:xfrm>
            <a:off x="3624940" y="4649151"/>
            <a:ext cx="167856" cy="1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46983" y="245330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0286" y="245330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8035" y="24592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0941" y="2499037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24297" y="2325578"/>
                <a:ext cx="446764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97" y="2325578"/>
                <a:ext cx="446764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845" y="241355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4343" y="243242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9317" y="24353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4068" y="24333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7669"/>
          <a:stretch/>
        </p:blipFill>
        <p:spPr>
          <a:xfrm>
            <a:off x="707183" y="1433069"/>
            <a:ext cx="7905739" cy="88299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56979" y="2353828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45177" y="2433340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86655" y="2245122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55" y="2245122"/>
                <a:ext cx="446764" cy="901785"/>
              </a:xfrm>
              <a:prstGeom prst="rect">
                <a:avLst/>
              </a:prstGeom>
              <a:blipFill>
                <a:blip r:embed="rId4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050310" y="2424272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23493" y="242427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3005" y="24242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6849545" y="2434019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7239" y="2413549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053132" y="2226870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32" y="2226870"/>
                <a:ext cx="446764" cy="938975"/>
              </a:xfrm>
              <a:prstGeom prst="rect">
                <a:avLst/>
              </a:prstGeom>
              <a:blipFill>
                <a:blip r:embed="rId5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46576" y="345185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5224" y="343189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63872" y="34262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28"/>
          <p:cNvSpPr txBox="1"/>
          <p:nvPr/>
        </p:nvSpPr>
        <p:spPr>
          <a:xfrm>
            <a:off x="1962481" y="343189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18537" y="3473538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753803" y="3271963"/>
                <a:ext cx="44676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03" y="3271963"/>
                <a:ext cx="44676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96237" y="4253771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 дроби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11999" y="5002480"/>
                <a:ext cx="446764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99" y="5002480"/>
                <a:ext cx="446764" cy="900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756482" y="4983796"/>
                <a:ext cx="446764" cy="93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2" y="4983796"/>
                <a:ext cx="446764" cy="938975"/>
              </a:xfrm>
              <a:prstGeom prst="rect">
                <a:avLst/>
              </a:prstGeom>
              <a:blipFill>
                <a:blip r:embed="rId8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947174" y="4225524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Неправильні дроби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10037" y="4950803"/>
                <a:ext cx="44676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37" y="4950803"/>
                <a:ext cx="446764" cy="901785"/>
              </a:xfrm>
              <a:prstGeom prst="rect">
                <a:avLst/>
              </a:prstGeom>
              <a:blipFill>
                <a:blip r:embed="rId9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849545" y="4930758"/>
                <a:ext cx="44676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45" y="4930758"/>
                <a:ext cx="446764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4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22" grpId="0"/>
      <p:bldP spid="23" grpId="0"/>
      <p:bldP spid="24" grpId="0"/>
      <p:bldP spid="25" grpId="0"/>
      <p:bldP spid="34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2" descr="Картинки по запросу считать штрих код png клипарт"/>
          <p:cNvSpPr>
            <a:spLocks noChangeAspect="1" noChangeArrowheads="1"/>
          </p:cNvSpPr>
          <p:nvPr/>
        </p:nvSpPr>
        <p:spPr bwMode="auto">
          <a:xfrm>
            <a:off x="3624940" y="4649151"/>
            <a:ext cx="167856" cy="1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081845" y="6673334"/>
            <a:ext cx="106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977358"/>
                </a:solidFill>
              </a:rPr>
              <a:t>http://vsimppt.com.ua/</a:t>
            </a:r>
            <a:endParaRPr lang="ru-RU" sz="600" dirty="0">
              <a:solidFill>
                <a:srgbClr val="97735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147" y="381112"/>
            <a:ext cx="11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Сьогодн</a:t>
            </a:r>
            <a:r>
              <a:rPr lang="uk-UA" b="1" dirty="0">
                <a:solidFill>
                  <a:schemeClr val="bg1"/>
                </a:solidFill>
              </a:rPr>
              <a:t>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Дата 1"/>
          <p:cNvSpPr>
            <a:spLocks noGrp="1"/>
          </p:cNvSpPr>
          <p:nvPr>
            <p:ph type="dt" sz="half" idx="10"/>
          </p:nvPr>
        </p:nvSpPr>
        <p:spPr>
          <a:xfrm>
            <a:off x="634147" y="676859"/>
            <a:ext cx="1178826" cy="365125"/>
          </a:xfrm>
        </p:spPr>
        <p:txBody>
          <a:bodyPr/>
          <a:lstStyle/>
          <a:p>
            <a:fld id="{7821D6A7-C66A-42D9-9709-5B8221788E90}" type="datetime1">
              <a:rPr lang="uk-UA" sz="1600" b="1" smtClean="0">
                <a:solidFill>
                  <a:schemeClr val="bg1"/>
                </a:solidFill>
              </a:rPr>
              <a:t>18.01.2021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22" y="6431797"/>
            <a:ext cx="7445866" cy="346690"/>
          </a:xfrm>
          <a:prstGeom prst="rect">
            <a:avLst/>
          </a:prstGeom>
          <a:solidFill>
            <a:srgbClr val="765A43"/>
          </a:solidFill>
          <a:ln>
            <a:solidFill>
              <a:srgbClr val="765A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5713" y="2076644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Ділене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8949" y="16382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2265" y="163820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3400" y="1640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8136" y="1640381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80033" y="1346540"/>
                <a:ext cx="554959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33" y="1346540"/>
                <a:ext cx="55495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1812973" y="119692"/>
            <a:ext cx="67087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584332"/>
                </a:solidFill>
              </a:rPr>
              <a:t>Дроби і ділення натуральних</a:t>
            </a:r>
          </a:p>
          <a:p>
            <a:r>
              <a:rPr lang="uk-UA" sz="4000" b="1" dirty="0">
                <a:solidFill>
                  <a:srgbClr val="584332"/>
                </a:solidFill>
              </a:rPr>
              <a:t> </a:t>
            </a:r>
            <a:r>
              <a:rPr lang="uk-UA" sz="4000" b="1" dirty="0" smtClean="0">
                <a:solidFill>
                  <a:srgbClr val="584332"/>
                </a:solidFill>
              </a:rPr>
              <a:t>                  чисел</a:t>
            </a:r>
            <a:endParaRPr lang="uk-UA" sz="4000" b="1" dirty="0">
              <a:solidFill>
                <a:srgbClr val="58433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1414" y="249734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6713" y="1324775"/>
            <a:ext cx="230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Чисельник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3501" y="2001883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Знаменник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endCxn id="28" idx="1"/>
          </p:cNvCxnSpPr>
          <p:nvPr/>
        </p:nvCxnSpPr>
        <p:spPr>
          <a:xfrm flipV="1">
            <a:off x="2398259" y="1961369"/>
            <a:ext cx="1330690" cy="24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4305632" y="2194029"/>
            <a:ext cx="271099" cy="4136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530119" y="1613731"/>
            <a:ext cx="906594" cy="489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7" idx="1"/>
          </p:cNvCxnSpPr>
          <p:nvPr/>
        </p:nvCxnSpPr>
        <p:spPr>
          <a:xfrm flipH="1" flipV="1">
            <a:off x="5644419" y="2263984"/>
            <a:ext cx="769082" cy="610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796" y="3397987"/>
            <a:ext cx="8100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Коли ділене більше за дільник, то отримаємо – </a:t>
            </a:r>
            <a:r>
              <a:rPr lang="uk-UA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неправильний дріб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034" y="4673163"/>
            <a:ext cx="8100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Коли ділене менше за дільник, то отримаємо – </a:t>
            </a:r>
            <a:r>
              <a:rPr lang="uk-UA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правильний дріб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771</Words>
  <Application>Microsoft Office PowerPoint</Application>
  <PresentationFormat>Экран (4:3)</PresentationFormat>
  <Paragraphs>244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Домашнє завдання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Дроби</dc:title>
  <dc:creator>Лобода Юлія</dc:creator>
  <cp:lastModifiedBy>User</cp:lastModifiedBy>
  <cp:revision>58</cp:revision>
  <dcterms:created xsi:type="dcterms:W3CDTF">2015-10-20T21:14:13Z</dcterms:created>
  <dcterms:modified xsi:type="dcterms:W3CDTF">2021-01-18T09:13:14Z</dcterms:modified>
</cp:coreProperties>
</file>