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1A9-B695-4934-B710-FCA17D2E2150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7D48-829C-4EA4-BF7A-53FB9561F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18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1A9-B695-4934-B710-FCA17D2E2150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7D48-829C-4EA4-BF7A-53FB9561F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85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1A9-B695-4934-B710-FCA17D2E2150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7D48-829C-4EA4-BF7A-53FB9561F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51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1A9-B695-4934-B710-FCA17D2E2150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7D48-829C-4EA4-BF7A-53FB9561F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7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1A9-B695-4934-B710-FCA17D2E2150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7D48-829C-4EA4-BF7A-53FB9561F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17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1A9-B695-4934-B710-FCA17D2E2150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7D48-829C-4EA4-BF7A-53FB9561F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97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1A9-B695-4934-B710-FCA17D2E2150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7D48-829C-4EA4-BF7A-53FB9561F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00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1A9-B695-4934-B710-FCA17D2E2150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7D48-829C-4EA4-BF7A-53FB9561F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68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1A9-B695-4934-B710-FCA17D2E2150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7D48-829C-4EA4-BF7A-53FB9561F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7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1A9-B695-4934-B710-FCA17D2E2150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7D48-829C-4EA4-BF7A-53FB9561F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93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1A9-B695-4934-B710-FCA17D2E2150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7D48-829C-4EA4-BF7A-53FB9561F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66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11A9-B695-4934-B710-FCA17D2E2150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D48-829C-4EA4-BF7A-53FB9561F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72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Конспект уроку для 6 класу &quot;Відсотки&quot; + презентація (кейс-технологія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6" t="46050" r="69278" b="29427"/>
          <a:stretch/>
        </p:blipFill>
        <p:spPr bwMode="auto">
          <a:xfrm>
            <a:off x="8358995" y="1859905"/>
            <a:ext cx="3013109" cy="233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97813" y="0"/>
            <a:ext cx="8169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Очікування від уроку:</a:t>
            </a:r>
            <a:endParaRPr lang="ru-RU" sz="5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Конспект уроку для 6 класу &quot;Відсотки&quot; + презентація (кейс-технологія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" t="18501" r="71412" b="58210"/>
          <a:stretch/>
        </p:blipFill>
        <p:spPr bwMode="auto">
          <a:xfrm>
            <a:off x="405441" y="1915215"/>
            <a:ext cx="3293439" cy="223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Конспект уроку для 6 класу &quot;Відсотки&quot; + презентація (кейс-технологія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44" t="18938" r="9537" b="55449"/>
          <a:stretch/>
        </p:blipFill>
        <p:spPr bwMode="auto">
          <a:xfrm>
            <a:off x="4459855" y="1859905"/>
            <a:ext cx="2898475" cy="228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74885" y="4546120"/>
            <a:ext cx="10097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Обери</a:t>
            </a:r>
            <a:r>
              <a:rPr lang="uk-UA" sz="5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54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смайлик</a:t>
            </a:r>
            <a:r>
              <a:rPr lang="uk-UA" sz="5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який відповідає твоєму настрою</a:t>
            </a:r>
            <a:endParaRPr lang="ru-RU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88" y="399631"/>
            <a:ext cx="10515600" cy="937463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 2 </a:t>
            </a:r>
            <a:r>
              <a:rPr lang="uk-UA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(перетворення мішаного числа в неправильний дріб):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93297" y="1454689"/>
                <a:ext cx="11481760" cy="505825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uk-UA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Щоб мішане число перетворити у неправильний дріб, треба цілу частину помножити на знаменник дробової частини і до отриманого добутку додати чисельник дробової частини. Ця сума є чисельником неправильного дробу, а його знаменник дорівнює знаменнику дробової частини мішаного числа.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uk-UA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4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f>
                        <m:fPr>
                          <m:ctrlPr>
                            <a:rPr lang="uk-UA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uk-UA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uk-UA" sz="4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uk-UA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uk-UA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uk-UA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uk-UA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uk-UA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uk-UA" sz="4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𝟐𝟑</m:t>
                          </m:r>
                        </m:num>
                        <m:den>
                          <m:r>
                            <a:rPr lang="uk-UA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ru-RU" sz="4800" b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297" y="1454689"/>
                <a:ext cx="11481760" cy="5058254"/>
              </a:xfrm>
              <a:blipFill rotWithShape="0">
                <a:blip r:embed="rId2"/>
                <a:stretch>
                  <a:fillRect l="-1062" t="-2171" r="-10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3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8804" y="649797"/>
            <a:ext cx="10515600" cy="1325563"/>
          </a:xfrm>
        </p:spPr>
        <p:txBody>
          <a:bodyPr/>
          <a:lstStyle/>
          <a:p>
            <a:pPr algn="ctr"/>
            <a:r>
              <a:rPr lang="uk-UA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за підручником: 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8804" y="2291452"/>
            <a:ext cx="10988615" cy="21252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§4, п.29, </a:t>
            </a:r>
            <a:r>
              <a:rPr lang="uk-UA" sz="7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773, 775, 777, </a:t>
            </a:r>
            <a:endParaRPr lang="uk-UA" sz="7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uk-UA" sz="7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790</a:t>
            </a:r>
            <a:r>
              <a:rPr lang="uk-UA" sz="7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792.</a:t>
            </a:r>
            <a:endParaRPr lang="ru-RU" sz="7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4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31321"/>
            <a:ext cx="10515600" cy="940279"/>
          </a:xfrm>
        </p:spPr>
        <p:txBody>
          <a:bodyPr/>
          <a:lstStyle/>
          <a:p>
            <a:pPr algn="ctr"/>
            <a:r>
              <a:rPr lang="uk-UA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Підсумок </a:t>
            </a:r>
            <a:r>
              <a:rPr lang="uk-UA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уроку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264" y="1471942"/>
            <a:ext cx="10515600" cy="3617643"/>
          </a:xfrm>
        </p:spPr>
        <p:txBody>
          <a:bodyPr>
            <a:noAutofit/>
          </a:bodyPr>
          <a:lstStyle/>
          <a:p>
            <a:pPr lvl="0" algn="just"/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нового дізнались на </a:t>
            </a:r>
            <a:r>
              <a:rPr lang="uk-UA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уроці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Які числа називають мішаними?  </a:t>
            </a:r>
            <a:endParaRPr lang="uk-UA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Навести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 кожен дріб можна перетворити у мішане число?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перетворити неправильний дріб у мішане число?  Навести приклади.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мішане число перетворити у неправильний дріб?  Навести приклади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Домашнє завдання: 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6608" y="1506448"/>
            <a:ext cx="10515600" cy="11159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Вивчити теоретичний матеріал з підручника: </a:t>
            </a:r>
            <a:endParaRPr lang="uk-UA" sz="6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uk-UA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uk-UA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 п.29, </a:t>
            </a:r>
            <a:endParaRPr lang="uk-UA" sz="6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uk-UA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№№ </a:t>
            </a:r>
            <a:r>
              <a:rPr lang="uk-UA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774, 776, 778, 791, 793.  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52091" y="643805"/>
                <a:ext cx="11198525" cy="5403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4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1)Перевірка завдань, заданих за підручником.</a:t>
                </a:r>
              </a:p>
              <a:p>
                <a:pPr marL="0" indent="0">
                  <a:buNone/>
                </a:pPr>
                <a:r>
                  <a:rPr lang="uk-UA" sz="4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2)Завдання:</a:t>
                </a:r>
                <a:endParaRPr lang="ru-RU" sz="4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uk-UA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uk-UA" sz="4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1.Складіть </a:t>
                </a:r>
                <a:r>
                  <a:rPr lang="uk-UA" sz="4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 чисел  2, 5, 7, 15 усі можливі неправильні дроби</a:t>
                </a:r>
                <a:r>
                  <a:rPr lang="uk-UA" sz="4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uk-UA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uk-UA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Виберіть із заданих </a:t>
                </a:r>
                <a:r>
                  <a:rPr lang="uk-UA" sz="4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дробів</a:t>
                </a:r>
                <a:r>
                  <a:rPr lang="uk-UA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неправильні</a:t>
                </a:r>
                <a:r>
                  <a:rPr lang="uk-UA" sz="4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:endParaRPr lang="uk-UA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uk-UA" sz="4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uk-UA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uk-UA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uk-UA" sz="4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uk-UA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uk-UA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uk-UA" sz="4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uk-UA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uk-UA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  <m:r>
                      <a:rPr lang="uk-UA" sz="4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</m:t>
                    </m:r>
                    <m:f>
                      <m:fPr>
                        <m:ctrlPr>
                          <a:rPr lang="uk-UA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uk-UA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uk-UA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uk-UA" sz="4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</m:t>
                    </m:r>
                    <m:f>
                      <m:fPr>
                        <m:ctrlPr>
                          <a:rPr lang="uk-UA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uk-UA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num>
                      <m:den>
                        <m:r>
                          <a:rPr lang="uk-UA" sz="4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uk-UA" sz="4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0" indent="0">
                  <a:buNone/>
                </a:pPr>
                <a:endParaRPr lang="ru-RU" sz="32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091" y="643805"/>
                <a:ext cx="11198525" cy="5403311"/>
              </a:xfrm>
              <a:blipFill rotWithShape="0">
                <a:blip r:embed="rId2"/>
                <a:stretch>
                  <a:fillRect l="-2177" t="-3160" r="-21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4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88" y="2184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</a:t>
            </a:r>
            <a:r>
              <a:rPr lang="uk-UA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уроку:  </a:t>
            </a:r>
            <a:r>
              <a:rPr lang="uk-UA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«Мішані числа</a:t>
            </a:r>
            <a:r>
              <a:rPr lang="uk-UA" sz="5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8110" y="1842878"/>
            <a:ext cx="1107775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 уроку: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сформувати поняття мішаного числа, його цілої і дробової частин; сформувати вміння виділяти цілу частину з неправильного дробу, записувати мішане число у вигляді неправильного дробу; формувати вміння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формулювати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власні думки; сприяти розвитку логічного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мислення.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6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82925" y="669684"/>
                <a:ext cx="10515600" cy="589501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kumimoji="0" lang="uk-UA" altLang="ru-RU" sz="4400" b="0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Число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uk-UA" altLang="ru-RU" sz="4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uk-UA" altLang="ru-RU" sz="4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𝟏𝟗</m:t>
                        </m:r>
                      </m:num>
                      <m:den>
                        <m:r>
                          <a:rPr kumimoji="0" lang="uk-UA" altLang="ru-RU" sz="4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ru-RU" sz="4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uk-UA" altLang="ru-RU" sz="4400" b="0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можна записати у вигляді суми двох дробів, наприклад, так: </a:t>
                </a:r>
              </a:p>
              <a:p>
                <a:pPr marL="0" indent="0">
                  <a:buNone/>
                </a:pPr>
                <a:endParaRPr kumimoji="0" lang="uk-UA" altLang="ru-RU" sz="4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uk-UA" altLang="ru-RU" sz="5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uk-UA" altLang="ru-RU" sz="5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𝟏𝟗</m:t>
                        </m:r>
                      </m:num>
                      <m:den>
                        <m:r>
                          <a:rPr kumimoji="0" lang="uk-UA" altLang="ru-RU" sz="5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  <m:r>
                      <a:rPr kumimoji="0" lang="uk-UA" altLang="ru-RU" sz="5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0" lang="uk-UA" altLang="ru-RU" sz="5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uk-UA" altLang="ru-RU" sz="5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𝟏𝟒</m:t>
                        </m:r>
                        <m:r>
                          <a:rPr kumimoji="0" lang="uk-UA" altLang="ru-RU" sz="5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uk-UA" altLang="ru-RU" sz="5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kumimoji="0" lang="uk-UA" altLang="ru-RU" sz="5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  <m:r>
                      <a:rPr kumimoji="0" lang="uk-UA" altLang="ru-RU" sz="5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0" lang="uk-UA" altLang="ru-RU" sz="5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uk-UA" altLang="ru-RU" sz="5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𝟏𝟒</m:t>
                        </m:r>
                      </m:num>
                      <m:den>
                        <m:r>
                          <a:rPr kumimoji="0" lang="uk-UA" altLang="ru-RU" sz="5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  <m:r>
                      <a:rPr kumimoji="0" lang="uk-UA" altLang="ru-RU" sz="5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kumimoji="0" lang="uk-UA" altLang="ru-RU" sz="5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uk-UA" altLang="ru-RU" sz="5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kumimoji="0" lang="uk-UA" altLang="ru-RU" sz="5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  <m:r>
                      <a:rPr kumimoji="0" lang="uk-UA" altLang="ru-RU" sz="5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uk-UA" altLang="ru-RU" sz="5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kumimoji="0" lang="uk-UA" altLang="ru-RU" sz="5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kumimoji="0" lang="uk-UA" altLang="ru-RU" sz="5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uk-UA" altLang="ru-RU" sz="5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kumimoji="0" lang="uk-UA" altLang="ru-RU" sz="5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ru-RU" sz="5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uk-UA" sz="44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uk-UA" sz="4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Аналогічно </a:t>
                </a:r>
                <a:r>
                  <a:rPr lang="uk-UA" sz="4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запишемо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𝟐𝟏</m:t>
                        </m:r>
                      </m:num>
                      <m:den>
                        <m:r>
                          <a:rPr lang="uk-UA" sz="4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uk-UA" sz="4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uk-UA" sz="4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ru-RU" sz="5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925" y="669684"/>
                <a:ext cx="10515600" cy="5895017"/>
              </a:xfrm>
              <a:blipFill rotWithShape="0">
                <a:blip r:embed="rId2"/>
                <a:stretch>
                  <a:fillRect t="-931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-153888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uk-UA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0" y="235050"/>
            <a:ext cx="229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uk-UA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5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07033" y="488530"/>
                <a:ext cx="11749177" cy="519627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uk-UA" sz="48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Прийнято записувати:</a:t>
                </a:r>
              </a:p>
              <a:p>
                <a:pPr marL="0" indent="0" algn="ctr">
                  <a:buNone/>
                </a:pPr>
                <a:endParaRPr lang="uk-UA" sz="48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uk-UA" sz="4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uk-UA" sz="4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uk-UA" sz="4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uk-UA" sz="4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uk-UA" sz="4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4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f>
                      <m:fPr>
                        <m:ctrlPr>
                          <a:rPr lang="uk-UA" sz="4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uk-UA" sz="4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ru-RU" sz="4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uk-UA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читають: «дві цілих п'ять сьомих</a:t>
                </a:r>
                <a:r>
                  <a:rPr lang="uk-UA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»);</a:t>
                </a:r>
              </a:p>
              <a:p>
                <a:pPr marL="0" indent="0" algn="ctr">
                  <a:buNone/>
                </a:pPr>
                <a:endParaRPr lang="uk-UA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uk-UA" sz="4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uk-UA" sz="4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uk-UA" sz="4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uk-UA" sz="4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4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uk-UA" sz="4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ru-RU" sz="4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uk-UA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читають: «чотири цілих одна п'ята</a:t>
                </a:r>
                <a:r>
                  <a:rPr lang="uk-UA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»).</a:t>
                </a:r>
                <a:endParaRPr lang="ru-RU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033" y="488530"/>
                <a:ext cx="11749177" cy="5196277"/>
              </a:xfrm>
              <a:blipFill rotWithShape="0">
                <a:blip r:embed="rId2"/>
                <a:stretch>
                  <a:fillRect t="-3986" r="-3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35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2321" y="600673"/>
                <a:ext cx="10515600" cy="5895017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uk-UA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</a:t>
                </a:r>
                <a:r>
                  <a:rPr lang="uk-UA" sz="44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uk-UA" sz="4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f>
                      <m:fPr>
                        <m:ctrlPr>
                          <a:rPr lang="uk-UA" sz="4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uk-UA" sz="4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uk-UA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називають </a:t>
                </a:r>
                <a:r>
                  <a:rPr lang="uk-UA" sz="4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мішаним числом</a:t>
                </a:r>
                <a:r>
                  <a:rPr lang="uk-U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uk-UA" sz="4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uk-UA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uk-UA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Натуральне </a:t>
                </a:r>
                <a:r>
                  <a:rPr lang="uk-UA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</a:t>
                </a:r>
                <a:r>
                  <a:rPr lang="uk-UA" sz="4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uk-UA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uk-UA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4400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ціла частина </a:t>
                </a:r>
                <a:r>
                  <a:rPr lang="uk-UA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мішаного числа, </a:t>
                </a:r>
                <a:endParaRPr lang="uk-UA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uk-UA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 </a:t>
                </a:r>
                <a:r>
                  <a:rPr lang="uk-UA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правильний дріб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uk-UA" sz="4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ru-RU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4400" b="1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дробова</a:t>
                </a:r>
                <a:r>
                  <a:rPr lang="ru-RU" sz="4400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4400" b="1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частина</a:t>
                </a:r>
                <a:r>
                  <a:rPr lang="ru-RU" sz="4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4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мішаного</a:t>
                </a:r>
                <a:r>
                  <a:rPr lang="ru-RU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числа.</a:t>
                </a:r>
              </a:p>
              <a:p>
                <a:pPr marL="0" indent="0" algn="ctr">
                  <a:buNone/>
                </a:pPr>
                <a:r>
                  <a:rPr lang="uk-UA" sz="4400" b="1" dirty="0" smtClean="0"/>
                  <a:t>Дробова </a:t>
                </a:r>
                <a:r>
                  <a:rPr lang="uk-UA" sz="4400" b="1" dirty="0"/>
                  <a:t>частина мішаного числа є правильним дробом.</a:t>
                </a:r>
                <a:endParaRPr lang="ru-RU" sz="4400" dirty="0"/>
              </a:p>
              <a:p>
                <a:pPr marL="0" indent="0" algn="ctr">
                  <a:buNone/>
                </a:pPr>
                <a:endParaRPr lang="ru-RU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321" y="600673"/>
                <a:ext cx="10515600" cy="5895017"/>
              </a:xfrm>
              <a:blipFill rotWithShape="0">
                <a:blip r:embed="rId2"/>
                <a:stretch>
                  <a:fillRect t="-1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43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37603" y="367761"/>
            <a:ext cx="7236125" cy="5638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Назвіть 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зашифроване мішане число: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https://fc.vseosvita.ua/000jrt-1ef4/003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1126" r="22218" b="16777"/>
          <a:stretch/>
        </p:blipFill>
        <p:spPr bwMode="auto">
          <a:xfrm>
            <a:off x="1627335" y="931653"/>
            <a:ext cx="9056659" cy="55640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2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s://fc.vseosvita.ua/000jrt-1ef4/004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6" t="20961" r="20744" b="11135"/>
          <a:stretch/>
        </p:blipFill>
        <p:spPr bwMode="auto">
          <a:xfrm>
            <a:off x="1552756" y="362309"/>
            <a:ext cx="9074988" cy="61161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623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3970"/>
            <a:ext cx="10515600" cy="1092739"/>
          </a:xfrm>
        </p:spPr>
        <p:txBody>
          <a:bodyPr>
            <a:normAutofit/>
          </a:bodyPr>
          <a:lstStyle/>
          <a:p>
            <a:pPr algn="ctr"/>
            <a:r>
              <a:rPr lang="uk-UA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 1</a:t>
            </a:r>
            <a:r>
              <a:rPr lang="uk-UA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(перетворення неправильного дробу в мішане число):</a:t>
            </a:r>
            <a:endParaRPr lang="ru-RU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94736" y="1199070"/>
                <a:ext cx="11602528" cy="525348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uk-UA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Щоб неправильний дріб, у якого чисельник націло не ділиться на знаменник, перетворити в мішане число, треба чисельник поділити на знаменник. Отримана неповна частка буде цілою частиною мішаного числа, а остача — чисельником його дробової частини.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uk-UA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uk-U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uk-UA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uk-UA" b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uk-UA" sz="4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  <m:f>
                      <m:fPr>
                        <m:ctrlPr>
                          <a:rPr lang="uk-UA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uk-UA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𝟐𝟏𝟐</m:t>
                        </m:r>
                      </m:num>
                      <m:den>
                        <m:r>
                          <a:rPr lang="uk-UA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𝟏𝟑</m:t>
                        </m:r>
                      </m:den>
                    </m:f>
                    <m:r>
                      <a:rPr lang="uk-UA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uk-UA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𝟏𝟔</m:t>
                    </m:r>
                    <m:f>
                      <m:fPr>
                        <m:ctrlPr>
                          <a:rPr lang="uk-UA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uk-UA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uk-UA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𝟏𝟑</m:t>
                        </m:r>
                      </m:den>
                    </m:f>
                  </m:oMath>
                </a14:m>
                <a:endParaRPr lang="uk-UA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uk-UA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  <m:f>
                      <m:fPr>
                        <m:ctrlPr>
                          <a:rPr lang="uk-UA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𝟐𝟐</m:t>
                        </m:r>
                      </m:num>
                      <m:den>
                        <m:r>
                          <a:rPr lang="uk-UA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  <m:r>
                      <a:rPr lang="uk-UA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uk-UA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f>
                      <m:fPr>
                        <m:ctrlPr>
                          <a:rPr lang="uk-UA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uk-UA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uk-UA" sz="4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buNone/>
                </a:pPr>
                <a:endParaRPr lang="uk-UA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736" y="1199070"/>
                <a:ext cx="11602528" cy="5253487"/>
              </a:xfrm>
              <a:blipFill rotWithShape="0">
                <a:blip r:embed="rId2"/>
                <a:stretch>
                  <a:fillRect l="-1050" t="-2091" r="-10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507" y="3043613"/>
            <a:ext cx="1562626" cy="1899323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751" y="3043613"/>
            <a:ext cx="2286000" cy="341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304</Words>
  <Application>Microsoft Office PowerPoint</Application>
  <PresentationFormat>Широкоэкранный</PresentationFormat>
  <Paragraphs>55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Тема  уроку:  «Мішані числа»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Правило 1(перетворення неправильного дробу в мішане число):</vt:lpstr>
      <vt:lpstr>Правило 2 (перетворення мішаного числа в неправильний дріб):</vt:lpstr>
      <vt:lpstr>Робота за підручником: </vt:lpstr>
      <vt:lpstr>Підсумок уроку</vt:lpstr>
      <vt:lpstr>Домашнє завдання: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11</cp:revision>
  <dcterms:created xsi:type="dcterms:W3CDTF">2020-12-12T17:47:21Z</dcterms:created>
  <dcterms:modified xsi:type="dcterms:W3CDTF">2020-12-12T19:09:32Z</dcterms:modified>
</cp:coreProperties>
</file>