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71" r:id="rId6"/>
    <p:sldId id="265" r:id="rId7"/>
    <p:sldId id="267" r:id="rId8"/>
    <p:sldId id="268" r:id="rId9"/>
    <p:sldId id="269" r:id="rId10"/>
    <p:sldId id="270" r:id="rId11"/>
    <p:sldId id="259" r:id="rId12"/>
    <p:sldId id="260" r:id="rId13"/>
    <p:sldId id="261" r:id="rId14"/>
    <p:sldId id="262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823B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F4FD-F8DD-4A79-9310-C4D39D800280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DB32-4A5E-4838-B046-135BC241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42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F4FD-F8DD-4A79-9310-C4D39D800280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DB32-4A5E-4838-B046-135BC241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66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F4FD-F8DD-4A79-9310-C4D39D800280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DB32-4A5E-4838-B046-135BC241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75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F4FD-F8DD-4A79-9310-C4D39D800280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DB32-4A5E-4838-B046-135BC241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77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F4FD-F8DD-4A79-9310-C4D39D800280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DB32-4A5E-4838-B046-135BC241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12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F4FD-F8DD-4A79-9310-C4D39D800280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DB32-4A5E-4838-B046-135BC241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76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F4FD-F8DD-4A79-9310-C4D39D800280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DB32-4A5E-4838-B046-135BC241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45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F4FD-F8DD-4A79-9310-C4D39D800280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DB32-4A5E-4838-B046-135BC241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61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F4FD-F8DD-4A79-9310-C4D39D800280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DB32-4A5E-4838-B046-135BC241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64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F4FD-F8DD-4A79-9310-C4D39D800280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DB32-4A5E-4838-B046-135BC241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79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F4FD-F8DD-4A79-9310-C4D39D800280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DB32-4A5E-4838-B046-135BC241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50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BF4FD-F8DD-4A79-9310-C4D39D800280}" type="datetimeFigureOut">
              <a:rPr lang="ru-RU" smtClean="0"/>
              <a:t>23.02.2018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FDB32-4A5E-4838-B046-135BC241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58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uk.wikipedia.org/wiki/%D0%92%D0%B0%D0%B3%D0%B0" TargetMode="External"/><Relationship Id="rId3" Type="http://schemas.openxmlformats.org/officeDocument/2006/relationships/hyperlink" Target="http://uk.wikipedia.org/wiki/%D0%A4%D1%83%D0%BD%D1%82" TargetMode="External"/><Relationship Id="rId7" Type="http://schemas.openxmlformats.org/officeDocument/2006/relationships/hyperlink" Target="http://uk.wikipedia.org/w/index.php?title=%D0%A7%D0%B0%D1%81%D1%82%D0%BA%D0%B0_(%D0%BE%D0%B4%D0%B8%D0%BD%D0%B8%D1%86%D1%8F_%D0%B2%D0%B8%D0%BC%D1%96%D1%80%D1%83)&amp;action=edit&amp;redlink=1" TargetMode="External"/><Relationship Id="rId2" Type="http://schemas.openxmlformats.org/officeDocument/2006/relationships/hyperlink" Target="http://uk.wikipedia.org/wiki/%D0%9B%D1%96%D0%B1%D1%80%D0%B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uk.wikipedia.org/wiki/%D0%97%D0%BE%D0%BB%D0%BE%D1%82%D0%BD%D0%B8%D0%BA_(%D0%BE%D0%B4%D0%B8%D0%BD%D0%B8%D1%86%D1%8F_%D0%B2%D0%B8%D0%BC%D1%96%D1%80%D1%83)" TargetMode="External"/><Relationship Id="rId5" Type="http://schemas.openxmlformats.org/officeDocument/2006/relationships/hyperlink" Target="http://uk.wikipedia.org/wiki/%D0%9B%D0%BE%D1%82_(%D0%BE%D0%B4%D0%B8%D0%BD%D0%B8%D1%86%D1%8F_%D0%B2%D0%B8%D0%BC%D1%96%D1%80%D1%83)" TargetMode="External"/><Relationship Id="rId10" Type="http://schemas.openxmlformats.org/officeDocument/2006/relationships/hyperlink" Target="http://uk.wikipedia.org/wiki/%D0%9F%D0%B8%D1%80%D1%96%D0%B3" TargetMode="External"/><Relationship Id="rId4" Type="http://schemas.openxmlformats.org/officeDocument/2006/relationships/hyperlink" Target="http://uk.wikipedia.org/w/index.php?title=%D0%90%D0%BD%D1%81%D0%B8%D1%80%D1%8C&amp;action=edit&amp;redlink=1" TargetMode="External"/><Relationship Id="rId9" Type="http://schemas.openxmlformats.org/officeDocument/2006/relationships/hyperlink" Target="http://uk.wikipedia.org/w/index.php?title=%D0%9D%D0%B8%D1%80%D0%BA%D0%B0,_%D0%BE%D0%B4%D0%B8%D0%BD%D0%B8%D1%86%D1%8F_%D0%B2%D0%B8%D0%BC%D1%96%D1%80%D1%83&amp;action=edit&amp;redlink=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9E%D0%B4%D0%B8%D0%BD%D0%B8%D1%86%D1%8F_%D0%B2%D0%B8%D0%BC%D1%96%D1%80%D1%8E%D0%B2%D0%B0%D0%BD%D0%BD%D1%8F" TargetMode="External"/><Relationship Id="rId7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uk.wikipedia.org/wiki/%D0%9A%D0%B8%D1%97%D0%B2%D1%81%D1%8C%D0%BA%D0%B0_%D0%A0%D1%83%D1%81%D1%8C" TargetMode="External"/><Relationship Id="rId5" Type="http://schemas.openxmlformats.org/officeDocument/2006/relationships/hyperlink" Target="https://uk.wikipedia.org/wiki/%D0%A3%D0%BA%D1%80%D0%B0%D1%97%D0%BD%D0%B0" TargetMode="External"/><Relationship Id="rId4" Type="http://schemas.openxmlformats.org/officeDocument/2006/relationships/hyperlink" Target="https://uk.wikipedia.org/wiki/%D0%A0%D1%83%D1%81%D1%8C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uk.wikipedia.org/wiki/%D0%92%D0%B5%D1%80%D1%88%D0%BE%D0%BA" TargetMode="External"/><Relationship Id="rId13" Type="http://schemas.openxmlformats.org/officeDocument/2006/relationships/hyperlink" Target="http://uk.wikipedia.org/wiki/%D0%94%D1%8E%D0%B9%D0%BC" TargetMode="External"/><Relationship Id="rId3" Type="http://schemas.openxmlformats.org/officeDocument/2006/relationships/hyperlink" Target="http://uk.wikipedia.org/wiki/%D0%9A%D0%BC" TargetMode="External"/><Relationship Id="rId7" Type="http://schemas.openxmlformats.org/officeDocument/2006/relationships/hyperlink" Target="http://uk.wikipedia.org/wiki/%D0%9F'%D1%8F%D0%B4%D1%8C" TargetMode="External"/><Relationship Id="rId12" Type="http://schemas.openxmlformats.org/officeDocument/2006/relationships/hyperlink" Target="http://uk.wikipedia.org/wiki/%D0%9C%D0%BC" TargetMode="External"/><Relationship Id="rId2" Type="http://schemas.openxmlformats.org/officeDocument/2006/relationships/hyperlink" Target="http://uk.wikipedia.org/wiki/%D0%9C%D0%B8%D0%BB%D1%8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uk.wikipedia.org/wiki/%D0%A1%D0%B0%D0%B6%D0%B5%D0%BD%D1%8C" TargetMode="External"/><Relationship Id="rId11" Type="http://schemas.openxmlformats.org/officeDocument/2006/relationships/hyperlink" Target="http://uk.wikipedia.org/wiki/%D0%A4%D1%83%D1%82" TargetMode="External"/><Relationship Id="rId5" Type="http://schemas.openxmlformats.org/officeDocument/2006/relationships/hyperlink" Target="http://uk.wikipedia.org/wiki/%D0%9C%D0%B5%D1%82%D1%80" TargetMode="External"/><Relationship Id="rId15" Type="http://schemas.openxmlformats.org/officeDocument/2006/relationships/hyperlink" Target="http://uk.wikipedia.org/wiki/%D0%A2%D0%BE%D1%87%D0%BA%D0%B0_(%D0%BE%D0%B4%D0%B8%D0%BD%D0%B8%D1%86%D1%8F_%D0%B4%D0%BE%D0%B2%D0%B6%D0%B8%D0%BD%D0%B8)" TargetMode="External"/><Relationship Id="rId10" Type="http://schemas.openxmlformats.org/officeDocument/2006/relationships/hyperlink" Target="http://uk.wikipedia.org/wiki/%D0%A1%D0%BC" TargetMode="External"/><Relationship Id="rId4" Type="http://schemas.openxmlformats.org/officeDocument/2006/relationships/hyperlink" Target="http://uk.wikipedia.org/wiki/%D0%92%D0%B5%D1%80%D1%81%D1%82%D0%B0" TargetMode="External"/><Relationship Id="rId9" Type="http://schemas.openxmlformats.org/officeDocument/2006/relationships/hyperlink" Target="http://uk.wikipedia.org/wiki/%D0%90%D1%80%D1%88%D0%B8%D0%BD" TargetMode="External"/><Relationship Id="rId14" Type="http://schemas.openxmlformats.org/officeDocument/2006/relationships/hyperlink" Target="http://uk.wikipedia.org/wiki/%D0%9B%D1%96%D0%BD%D1%96%D1%8F_(%D0%BE%D0%B4%D0%B8%D0%BD%D0%B8%D1%86%D1%8F_%D0%B4%D0%BE%D0%B2%D0%B6%D0%B8%D0%BD%D0%B8)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uk.wikipedia.org/wiki/%D0%A4%D1%83%D0%BD%D1%82" TargetMode="External"/><Relationship Id="rId13" Type="http://schemas.openxmlformats.org/officeDocument/2006/relationships/hyperlink" Target="http://uk.wikipedia.org/w/index.php?title=%D0%92%D0%B5%D0%BB%D0%B8%D0%BA%D0%B0_%D0%B3%D1%80%D0%B8%D0%B2%D0%B5%D0%BD%D0%BA%D0%B0&amp;action=edit&amp;redlink=1" TargetMode="External"/><Relationship Id="rId18" Type="http://schemas.openxmlformats.org/officeDocument/2006/relationships/hyperlink" Target="http://uk.wikipedia.org/w/index.php?title=%D0%91%D1%80%D1%83%D0%BD%D1%8C%D0%BA%D0%B0,_%D0%BE%D0%B4%D0%B8%D0%BD%D0%B8%D1%86%D1%8F_%D0%B2%D0%B8%D0%BC%D1%96%D1%80%D1%83&amp;action=edit&amp;redlink=1" TargetMode="External"/><Relationship Id="rId3" Type="http://schemas.openxmlformats.org/officeDocument/2006/relationships/hyperlink" Target="http://uk.wikipedia.org/wiki/%D0%9C%D0%B0%D1%81%D0%B0" TargetMode="External"/><Relationship Id="rId7" Type="http://schemas.openxmlformats.org/officeDocument/2006/relationships/hyperlink" Target="http://uk.wikipedia.org/wiki/%D0%91%D1%80%D1%83%D0%BA%D1%96%D0%B2%D0%BA%D0%B0" TargetMode="External"/><Relationship Id="rId12" Type="http://schemas.openxmlformats.org/officeDocument/2006/relationships/hyperlink" Target="http://uk.wikipedia.org/wiki/%D0%91%D0%B5%D0%B7%D0%BC%D1%96%D0%BD" TargetMode="External"/><Relationship Id="rId17" Type="http://schemas.openxmlformats.org/officeDocument/2006/relationships/hyperlink" Target="http://uk.wikipedia.org/wiki/%D0%97%D0%BE%D0%BB%D0%BE%D1%82%D0%BD%D0%B8%D0%BA" TargetMode="External"/><Relationship Id="rId2" Type="http://schemas.openxmlformats.org/officeDocument/2006/relationships/hyperlink" Target="http://uk.wikipedia.org/wiki/%D0%92%D0%B0%D0%B3%D0%B0" TargetMode="External"/><Relationship Id="rId16" Type="http://schemas.openxmlformats.org/officeDocument/2006/relationships/hyperlink" Target="http://uk.wikipedia.org/w/index.php?title=%D0%93%D1%80%D0%B8%D0%B2%D0%B5%D0%BD%D0%BA%D0%B0_%D0%BC%D0%B0%D0%BB%D0%B0&amp;action=edit&amp;redlink=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uk.wikipedia.org/wiki/%D0%9F%D1%83%D0%B4" TargetMode="External"/><Relationship Id="rId11" Type="http://schemas.openxmlformats.org/officeDocument/2006/relationships/hyperlink" Target="http://uk.wikipedia.org/w/index.php?title=%D0%91%D0%B0%D1%82%D0%BC%D0%B0%D0%BD&amp;action=edit&amp;redlink=1" TargetMode="External"/><Relationship Id="rId5" Type="http://schemas.openxmlformats.org/officeDocument/2006/relationships/hyperlink" Target="http://uk.wikipedia.org/w/index.php?title=%D0%A7%D0%B2%D0%B5%D1%80%D1%82%D1%8C_%D0%B2%D0%BE%D1%89%D0%B0%D0%BD%D0%B0&amp;action=edit&amp;redlink=1" TargetMode="External"/><Relationship Id="rId15" Type="http://schemas.openxmlformats.org/officeDocument/2006/relationships/hyperlink" Target="http://uk.wikipedia.org/wiki/1899" TargetMode="External"/><Relationship Id="rId10" Type="http://schemas.openxmlformats.org/officeDocument/2006/relationships/hyperlink" Target="http://uk.wikipedia.org/wiki/%D0%9B%D0%BE%D1%82" TargetMode="External"/><Relationship Id="rId19" Type="http://schemas.openxmlformats.org/officeDocument/2006/relationships/hyperlink" Target="http://uk.wikipedia.org/w/index.php?title=%D0%9F%D1%96%D0%B2%D0%B3%D1%80%D0%B8%D0%B2%D0%B5%D0%BD%D0%BE%D0%BA&amp;action=edit&amp;redlink=1" TargetMode="External"/><Relationship Id="rId4" Type="http://schemas.openxmlformats.org/officeDocument/2006/relationships/hyperlink" Target="http://uk.wikipedia.org/wiki/%D0%9A%D1%96%D0%BB%D0%BE%D0%B3%D1%80%D0%B0%D0%BC" TargetMode="External"/><Relationship Id="rId9" Type="http://schemas.openxmlformats.org/officeDocument/2006/relationships/hyperlink" Target="http://uk.wikipedia.org/w/index.php?title=%D0%9A%D0%BE%D0%BD%D0%B3%D0%B0%D1%80&amp;action=edit&amp;redlink=1" TargetMode="External"/><Relationship Id="rId14" Type="http://schemas.openxmlformats.org/officeDocument/2006/relationships/hyperlink" Target="http://uk.wikipedia.org/wiki/%D0%93%D1%80%D0%B8%D0%B2%D0%BD%D1%8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7788" y="-79172"/>
            <a:ext cx="7772400" cy="1470025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uk-UA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Системи мір</a:t>
            </a:r>
            <a:endParaRPr lang="ru-RU" sz="6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Картинки по запросу системи мі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10031"/>
            <a:ext cx="4392488" cy="539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25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5008" y="55813"/>
            <a:ext cx="892899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err="1"/>
              <a:t>Застосовувалися</a:t>
            </a:r>
            <a:r>
              <a:rPr lang="ru-RU" sz="3600" dirty="0"/>
              <a:t> </a:t>
            </a:r>
            <a:r>
              <a:rPr lang="ru-RU" sz="3600" dirty="0" err="1"/>
              <a:t>також</a:t>
            </a:r>
            <a:r>
              <a:rPr lang="ru-RU" sz="3600" dirty="0"/>
              <a:t>: 1 </a:t>
            </a:r>
            <a:r>
              <a:rPr lang="ru-RU" sz="3600" dirty="0" err="1">
                <a:hlinkClick r:id="rId2" tooltip="Лібра"/>
              </a:rPr>
              <a:t>лібра</a:t>
            </a:r>
            <a:r>
              <a:rPr lang="ru-RU" sz="3600" dirty="0"/>
              <a:t> = 3/4 </a:t>
            </a:r>
            <a:r>
              <a:rPr lang="ru-RU" sz="3600" dirty="0">
                <a:hlinkClick r:id="rId3" tooltip="Фунт"/>
              </a:rPr>
              <a:t>фунта</a:t>
            </a:r>
            <a:r>
              <a:rPr lang="ru-RU" sz="3600" dirty="0"/>
              <a:t> = 307,1 г; 1 </a:t>
            </a:r>
            <a:r>
              <a:rPr lang="ru-RU" sz="3600" dirty="0" err="1">
                <a:hlinkClick r:id="rId4" tooltip="Ансирь (ще не написана)"/>
              </a:rPr>
              <a:t>ансирь</a:t>
            </a:r>
            <a:r>
              <a:rPr lang="ru-RU" sz="3600" dirty="0"/>
              <a:t> = 546 г, не </a:t>
            </a:r>
            <a:r>
              <a:rPr lang="ru-RU" sz="3600" dirty="0" err="1"/>
              <a:t>отримав</a:t>
            </a:r>
            <a:r>
              <a:rPr lang="ru-RU" sz="3600" dirty="0"/>
              <a:t> широкого </a:t>
            </a:r>
            <a:r>
              <a:rPr lang="ru-RU" sz="3600" dirty="0" err="1"/>
              <a:t>розповсюдження</a:t>
            </a:r>
            <a:endParaRPr lang="ru-RU" sz="3600" dirty="0"/>
          </a:p>
          <a:p>
            <a:r>
              <a:rPr lang="ru-RU" sz="3600" dirty="0"/>
              <a:t>1 </a:t>
            </a:r>
            <a:r>
              <a:rPr lang="ru-RU" sz="3600" dirty="0">
                <a:hlinkClick r:id="rId5" tooltip="Лот (одиниця виміру)"/>
              </a:rPr>
              <a:t>лот</a:t>
            </a:r>
            <a:r>
              <a:rPr lang="ru-RU" sz="3600" dirty="0"/>
              <a:t> = 3 золотникам = 288 </a:t>
            </a:r>
            <a:r>
              <a:rPr lang="ru-RU" sz="3600" dirty="0" err="1"/>
              <a:t>часткам</a:t>
            </a:r>
            <a:r>
              <a:rPr lang="ru-RU" sz="3600" dirty="0"/>
              <a:t> = 12,79726 р.</a:t>
            </a:r>
          </a:p>
          <a:p>
            <a:r>
              <a:rPr lang="ru-RU" sz="3600" dirty="0"/>
              <a:t>1 </a:t>
            </a:r>
            <a:r>
              <a:rPr lang="ru-RU" sz="3600" dirty="0">
                <a:hlinkClick r:id="rId6" tooltip="Золотник (одиниця виміру)"/>
              </a:rPr>
              <a:t>золотник</a:t>
            </a:r>
            <a:r>
              <a:rPr lang="ru-RU" sz="3600" dirty="0"/>
              <a:t> = 96 </a:t>
            </a:r>
            <a:r>
              <a:rPr lang="ru-RU" sz="3600" dirty="0" err="1"/>
              <a:t>часткам</a:t>
            </a:r>
            <a:r>
              <a:rPr lang="ru-RU" sz="3600" dirty="0"/>
              <a:t> = 4,265754 р.</a:t>
            </a:r>
          </a:p>
          <a:p>
            <a:r>
              <a:rPr lang="ru-RU" sz="3600" dirty="0"/>
              <a:t>1 </a:t>
            </a:r>
            <a:r>
              <a:rPr lang="ru-RU" sz="3600" dirty="0">
                <a:hlinkClick r:id="rId6" tooltip="Золотник (одиниця виміру)"/>
              </a:rPr>
              <a:t>золотник</a:t>
            </a:r>
            <a:r>
              <a:rPr lang="ru-RU" sz="3600" dirty="0"/>
              <a:t> = 25 </a:t>
            </a:r>
            <a:r>
              <a:rPr lang="ru-RU" sz="3600" dirty="0" err="1"/>
              <a:t>брунькам</a:t>
            </a:r>
            <a:r>
              <a:rPr lang="ru-RU" sz="3600" dirty="0"/>
              <a:t> (до 18 ст.)</a:t>
            </a:r>
          </a:p>
          <a:p>
            <a:r>
              <a:rPr lang="ru-RU" sz="3600" dirty="0"/>
              <a:t>1 </a:t>
            </a:r>
            <a:r>
              <a:rPr lang="ru-RU" sz="3600" dirty="0" err="1">
                <a:hlinkClick r:id="rId7" tooltip="Частка (одиниця виміру) (ще не написана)"/>
              </a:rPr>
              <a:t>частка</a:t>
            </a:r>
            <a:r>
              <a:rPr lang="ru-RU" sz="3600" dirty="0"/>
              <a:t> = 1/96 золотника = 44,43494 мг.</a:t>
            </a:r>
          </a:p>
          <a:p>
            <a:r>
              <a:rPr lang="ru-RU" sz="3600" dirty="0"/>
              <a:t>З 13 по 18 ст. </a:t>
            </a:r>
            <a:r>
              <a:rPr lang="ru-RU" sz="3600" dirty="0" err="1"/>
              <a:t>вживалися</a:t>
            </a:r>
            <a:r>
              <a:rPr lang="ru-RU" sz="3600" dirty="0"/>
              <a:t> </a:t>
            </a:r>
            <a:r>
              <a:rPr lang="ru-RU" sz="3600" dirty="0" err="1"/>
              <a:t>такі</a:t>
            </a:r>
            <a:r>
              <a:rPr lang="ru-RU" sz="3600" dirty="0"/>
              <a:t> </a:t>
            </a:r>
            <a:r>
              <a:rPr lang="ru-RU" sz="3600" dirty="0" err="1"/>
              <a:t>міри</a:t>
            </a:r>
            <a:r>
              <a:rPr lang="ru-RU" sz="3600" dirty="0"/>
              <a:t> </a:t>
            </a:r>
            <a:r>
              <a:rPr lang="ru-RU" sz="3600" dirty="0">
                <a:hlinkClick r:id="rId8" tooltip="Вага"/>
              </a:rPr>
              <a:t>ваги</a:t>
            </a:r>
            <a:r>
              <a:rPr lang="ru-RU" sz="3600" dirty="0"/>
              <a:t>, як </a:t>
            </a:r>
            <a:r>
              <a:rPr lang="ru-RU" sz="3600" dirty="0" err="1"/>
              <a:t>нирка</a:t>
            </a:r>
            <a:r>
              <a:rPr lang="ru-RU" sz="3600" dirty="0"/>
              <a:t> і </a:t>
            </a:r>
            <a:r>
              <a:rPr lang="ru-RU" sz="3600" dirty="0" err="1"/>
              <a:t>пиріг</a:t>
            </a:r>
            <a:r>
              <a:rPr lang="ru-RU" sz="3600" dirty="0"/>
              <a:t>:</a:t>
            </a:r>
          </a:p>
          <a:p>
            <a:r>
              <a:rPr lang="ru-RU" sz="3600" dirty="0"/>
              <a:t>1 </a:t>
            </a:r>
            <a:r>
              <a:rPr lang="ru-RU" sz="3600" dirty="0" err="1">
                <a:hlinkClick r:id="rId9" tooltip="Нирка, одиниця виміру (ще не написана)"/>
              </a:rPr>
              <a:t>нирка</a:t>
            </a:r>
            <a:r>
              <a:rPr lang="ru-RU" sz="3600" dirty="0"/>
              <a:t> = 1/25 золотника = 171 мг</a:t>
            </a:r>
          </a:p>
          <a:p>
            <a:r>
              <a:rPr lang="ru-RU" sz="3600" dirty="0"/>
              <a:t>1 </a:t>
            </a:r>
            <a:r>
              <a:rPr lang="ru-RU" sz="3600" dirty="0" err="1">
                <a:hlinkClick r:id="rId10" tooltip="Пиріг"/>
              </a:rPr>
              <a:t>пиріг</a:t>
            </a:r>
            <a:r>
              <a:rPr lang="ru-RU" sz="3600" dirty="0"/>
              <a:t> = 1/4 </a:t>
            </a:r>
            <a:r>
              <a:rPr lang="ru-RU" sz="3600" dirty="0" err="1"/>
              <a:t>нирки</a:t>
            </a:r>
            <a:r>
              <a:rPr lang="ru-RU" sz="3600" dirty="0"/>
              <a:t> = 43 мг</a:t>
            </a:r>
          </a:p>
        </p:txBody>
      </p:sp>
    </p:spTree>
    <p:extLst>
      <p:ext uri="{BB962C8B-B14F-4D97-AF65-F5344CB8AC3E}">
        <p14:creationId xmlns:p14="http://schemas.microsoft.com/office/powerpoint/2010/main" val="181626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92267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Метрична система мір</a:t>
            </a:r>
            <a:endParaRPr lang="ru-RU" sz="3600" b="1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836712"/>
            <a:ext cx="34563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Одиниці довжини</a:t>
            </a:r>
          </a:p>
          <a:p>
            <a:r>
              <a:rPr lang="uk-UA" sz="3200" b="1" dirty="0" smtClean="0">
                <a:solidFill>
                  <a:srgbClr val="7030A0"/>
                </a:solidFill>
              </a:rPr>
              <a:t>1см=10мм</a:t>
            </a:r>
          </a:p>
          <a:p>
            <a:r>
              <a:rPr lang="uk-UA" sz="3200" b="1" dirty="0" smtClean="0">
                <a:solidFill>
                  <a:srgbClr val="7030A0"/>
                </a:solidFill>
              </a:rPr>
              <a:t>1дм=10см</a:t>
            </a:r>
          </a:p>
          <a:p>
            <a:r>
              <a:rPr lang="uk-UA" sz="3200" b="1" dirty="0" smtClean="0">
                <a:solidFill>
                  <a:srgbClr val="7030A0"/>
                </a:solidFill>
              </a:rPr>
              <a:t>1м=10дм=100см</a:t>
            </a:r>
          </a:p>
          <a:p>
            <a:r>
              <a:rPr lang="uk-UA" sz="3200" b="1" dirty="0" smtClean="0">
                <a:solidFill>
                  <a:srgbClr val="7030A0"/>
                </a:solidFill>
              </a:rPr>
              <a:t>1км=1000м</a:t>
            </a:r>
            <a:endParaRPr lang="ru-RU" sz="32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24467" y="738598"/>
            <a:ext cx="360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i="1" dirty="0" smtClean="0">
                <a:solidFill>
                  <a:srgbClr val="00823B"/>
                </a:solidFill>
                <a:latin typeface="Times New Roman" pitchFamily="18" charset="0"/>
                <a:cs typeface="Times New Roman" pitchFamily="18" charset="0"/>
              </a:rPr>
              <a:t>Одиниці часу</a:t>
            </a:r>
          </a:p>
          <a:p>
            <a:r>
              <a:rPr lang="uk-UA" sz="3200" b="1" dirty="0" smtClean="0">
                <a:solidFill>
                  <a:srgbClr val="00823B"/>
                </a:solidFill>
              </a:rPr>
              <a:t>1хв=60с</a:t>
            </a:r>
          </a:p>
          <a:p>
            <a:r>
              <a:rPr lang="uk-UA" sz="3200" b="1" dirty="0" smtClean="0">
                <a:solidFill>
                  <a:srgbClr val="00823B"/>
                </a:solidFill>
              </a:rPr>
              <a:t>1год=60хв</a:t>
            </a:r>
          </a:p>
          <a:p>
            <a:r>
              <a:rPr lang="uk-UA" sz="3200" b="1" dirty="0" smtClean="0">
                <a:solidFill>
                  <a:srgbClr val="00823B"/>
                </a:solidFill>
              </a:rPr>
              <a:t>1доба=24год</a:t>
            </a:r>
          </a:p>
          <a:p>
            <a:r>
              <a:rPr lang="uk-UA" sz="3200" b="1" dirty="0" smtClean="0">
                <a:solidFill>
                  <a:srgbClr val="00823B"/>
                </a:solidFill>
              </a:rPr>
              <a:t>1рік=12міс</a:t>
            </a:r>
          </a:p>
          <a:p>
            <a:r>
              <a:rPr lang="uk-UA" sz="3200" b="1" dirty="0" smtClean="0">
                <a:solidFill>
                  <a:srgbClr val="00823B"/>
                </a:solidFill>
              </a:rPr>
              <a:t>1століття=100років</a:t>
            </a:r>
            <a:endParaRPr lang="ru-RU" sz="3200" b="1" dirty="0">
              <a:solidFill>
                <a:srgbClr val="00823B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68283" y="4005064"/>
            <a:ext cx="33123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i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Одиниці маси</a:t>
            </a:r>
          </a:p>
          <a:p>
            <a:r>
              <a:rPr lang="uk-UA" sz="3200" b="1" dirty="0" smtClean="0">
                <a:solidFill>
                  <a:srgbClr val="A50021"/>
                </a:solidFill>
              </a:rPr>
              <a:t>1кг=1000г</a:t>
            </a:r>
          </a:p>
          <a:p>
            <a:r>
              <a:rPr lang="uk-UA" sz="3200" b="1" dirty="0" smtClean="0">
                <a:solidFill>
                  <a:srgbClr val="A50021"/>
                </a:solidFill>
              </a:rPr>
              <a:t>1ц=100кг</a:t>
            </a:r>
          </a:p>
          <a:p>
            <a:r>
              <a:rPr lang="uk-UA" sz="3200" b="1" dirty="0" smtClean="0">
                <a:solidFill>
                  <a:srgbClr val="A50021"/>
                </a:solidFill>
              </a:rPr>
              <a:t>1т=10ц=1000кг</a:t>
            </a:r>
            <a:endParaRPr lang="ru-RU" sz="3200" b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001" y="188640"/>
            <a:ext cx="8424936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/>
              <a:t>№1</a:t>
            </a:r>
          </a:p>
          <a:p>
            <a:r>
              <a:rPr lang="uk-UA" sz="3600" dirty="0" smtClean="0"/>
              <a:t>Виразіть:</a:t>
            </a:r>
          </a:p>
          <a:p>
            <a:pPr marL="514350" indent="-514350">
              <a:buAutoNum type="arabicParenR"/>
            </a:pPr>
            <a:r>
              <a:rPr lang="uk-UA" sz="3600" dirty="0" smtClean="0"/>
              <a:t>19 км 207м = … м;</a:t>
            </a:r>
          </a:p>
          <a:p>
            <a:pPr marL="514350" indent="-514350">
              <a:buAutoNum type="arabicParenR"/>
            </a:pPr>
            <a:r>
              <a:rPr lang="uk-UA" sz="3600" dirty="0" smtClean="0"/>
              <a:t>4000м = … км;</a:t>
            </a:r>
          </a:p>
          <a:p>
            <a:pPr marL="514350" indent="-514350">
              <a:buAutoNum type="arabicParenR"/>
            </a:pPr>
            <a:r>
              <a:rPr lang="uk-UA" sz="3600" dirty="0" smtClean="0"/>
              <a:t>6м 4см = …см;</a:t>
            </a:r>
          </a:p>
          <a:p>
            <a:pPr marL="514350" indent="-514350">
              <a:buAutoNum type="arabicParenR"/>
            </a:pPr>
            <a:r>
              <a:rPr lang="uk-UA" sz="3600" dirty="0" smtClean="0"/>
              <a:t>3000мм= … м;</a:t>
            </a:r>
          </a:p>
          <a:p>
            <a:pPr marL="514350" indent="-514350">
              <a:buAutoNum type="arabicParenR"/>
            </a:pPr>
            <a:r>
              <a:rPr lang="uk-UA" sz="3600" dirty="0" smtClean="0"/>
              <a:t>16т 27кг = …кг;</a:t>
            </a:r>
          </a:p>
          <a:p>
            <a:pPr marL="514350" indent="-514350">
              <a:buAutoNum type="arabicParenR"/>
            </a:pPr>
            <a:r>
              <a:rPr lang="uk-UA" sz="3600" dirty="0" smtClean="0"/>
              <a:t>48кг = …г;</a:t>
            </a:r>
          </a:p>
          <a:p>
            <a:pPr marL="514350" indent="-514350">
              <a:buAutoNum type="arabicParenR"/>
            </a:pPr>
            <a:r>
              <a:rPr lang="uk-UA" sz="3600" dirty="0" smtClean="0"/>
              <a:t>23т 6ц= …кг;</a:t>
            </a:r>
          </a:p>
          <a:p>
            <a:pPr marL="514350" indent="-514350">
              <a:buAutoNum type="arabicParenR"/>
            </a:pPr>
            <a:r>
              <a:rPr lang="uk-UA" sz="3600" dirty="0" smtClean="0"/>
              <a:t>9 років = …місяців;</a:t>
            </a:r>
          </a:p>
          <a:p>
            <a:pPr marL="514350" indent="-514350">
              <a:buAutoNum type="arabicParenR"/>
            </a:pPr>
            <a:r>
              <a:rPr lang="uk-UA" sz="3600" dirty="0" smtClean="0"/>
              <a:t>8хв = …с ;</a:t>
            </a:r>
          </a:p>
          <a:p>
            <a:pPr marL="514350" indent="-514350">
              <a:buAutoNum type="arabicParenR"/>
            </a:pPr>
            <a:r>
              <a:rPr lang="uk-UA" sz="3600" dirty="0"/>
              <a:t> </a:t>
            </a:r>
            <a:r>
              <a:rPr lang="uk-UA" sz="3600" dirty="0" smtClean="0"/>
              <a:t>5діб = …год.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217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88" y="404664"/>
            <a:ext cx="878497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 smtClean="0"/>
              <a:t>№2</a:t>
            </a:r>
          </a:p>
          <a:p>
            <a:r>
              <a:rPr lang="uk-UA" sz="3600" dirty="0" smtClean="0"/>
              <a:t>Обчисліть:</a:t>
            </a:r>
          </a:p>
          <a:p>
            <a:endParaRPr lang="uk-UA" sz="3600" dirty="0" smtClean="0"/>
          </a:p>
          <a:p>
            <a:pPr marL="342900" indent="-342900">
              <a:buAutoNum type="arabicParenR"/>
            </a:pPr>
            <a:r>
              <a:rPr lang="uk-UA" sz="4000" b="1" dirty="0" smtClean="0"/>
              <a:t>5років 7 місяців + 9років 6 місяців =</a:t>
            </a:r>
          </a:p>
          <a:p>
            <a:endParaRPr lang="uk-UA" sz="4000" b="1" dirty="0" smtClean="0"/>
          </a:p>
          <a:p>
            <a:r>
              <a:rPr lang="uk-UA" sz="4000" b="1" dirty="0" smtClean="0"/>
              <a:t>2) 8год 25хв + 3год 38 </a:t>
            </a:r>
            <a:r>
              <a:rPr lang="uk-UA" sz="4000" b="1" dirty="0" err="1" smtClean="0"/>
              <a:t>хв</a:t>
            </a:r>
            <a:r>
              <a:rPr lang="uk-UA" sz="4000" b="1" dirty="0" smtClean="0"/>
              <a:t> =</a:t>
            </a:r>
          </a:p>
          <a:p>
            <a:endParaRPr lang="uk-UA" sz="4000" b="1" dirty="0" smtClean="0"/>
          </a:p>
          <a:p>
            <a:r>
              <a:rPr lang="uk-UA" sz="4000" b="1" dirty="0" smtClean="0"/>
              <a:t>3) 17 діб 11год – 13 діб 21год = </a:t>
            </a:r>
          </a:p>
          <a:p>
            <a:endParaRPr lang="uk-UA" sz="4000" b="1" dirty="0" smtClean="0"/>
          </a:p>
          <a:p>
            <a:r>
              <a:rPr lang="uk-UA" sz="4000" b="1" dirty="0" smtClean="0"/>
              <a:t>4)40хв 29с – 10хв 31с =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428937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48680"/>
            <a:ext cx="84969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/>
              <a:t>№4</a:t>
            </a:r>
          </a:p>
          <a:p>
            <a:r>
              <a:rPr lang="uk-UA" sz="4400" b="1" dirty="0" smtClean="0"/>
              <a:t>Сергійкові минуло 8 років. Скільки днів він прожив за ці роки?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28550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79"/>
            <a:ext cx="612000" cy="7920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 smtClean="0"/>
              <a:t>У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916829"/>
            <a:ext cx="612000" cy="7920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 smtClean="0"/>
              <a:t>Я</a:t>
            </a:r>
            <a:endParaRPr lang="ru-RU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115567"/>
            <a:ext cx="612000" cy="7920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 smtClean="0"/>
              <a:t>І</a:t>
            </a:r>
            <a:endParaRPr lang="ru-RU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13166" y="576853"/>
            <a:ext cx="144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/>
              <a:t>7+9=</a:t>
            </a:r>
            <a:endParaRPr lang="ru-RU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166" y="1939388"/>
            <a:ext cx="1930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/>
              <a:t>46+25=</a:t>
            </a:r>
            <a:endParaRPr lang="ru-RU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43607" y="3115567"/>
            <a:ext cx="19800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/>
              <a:t>52+18=</a:t>
            </a:r>
            <a:endParaRPr lang="ru-RU" sz="4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69779" y="554294"/>
            <a:ext cx="612000" cy="7920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 smtClean="0"/>
              <a:t>Ц</a:t>
            </a:r>
            <a:endParaRPr lang="ru-RU" sz="4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45440" y="537398"/>
            <a:ext cx="1656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/>
              <a:t>72-9=</a:t>
            </a:r>
            <a:endParaRPr lang="ru-RU" sz="4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448075" y="1976247"/>
            <a:ext cx="612000" cy="7920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 smtClean="0"/>
              <a:t>А</a:t>
            </a:r>
            <a:endParaRPr lang="ru-RU" sz="4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007507" y="1976247"/>
            <a:ext cx="1932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/>
              <a:t>96-38=</a:t>
            </a:r>
            <a:endParaRPr lang="ru-RU" sz="4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22000" y="3115563"/>
            <a:ext cx="612000" cy="7920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uk-UA" sz="4400" b="1" dirty="0" smtClean="0"/>
              <a:t>М</a:t>
            </a:r>
            <a:endParaRPr lang="ru-RU" sz="4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134000" y="3115563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/>
              <a:t>50-14=</a:t>
            </a:r>
            <a:endParaRPr lang="ru-RU" sz="4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62504" y="526119"/>
            <a:ext cx="612000" cy="7920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 smtClean="0"/>
              <a:t>Р</a:t>
            </a:r>
            <a:endParaRPr lang="ru-RU" sz="4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462504" y="1916829"/>
            <a:ext cx="612000" cy="7920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 smtClean="0"/>
              <a:t>Е</a:t>
            </a:r>
            <a:endParaRPr lang="ru-RU" sz="4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05311" y="3140967"/>
            <a:ext cx="612000" cy="7920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 smtClean="0"/>
              <a:t>Н</a:t>
            </a:r>
            <a:endParaRPr lang="ru-RU" sz="4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236296" y="566126"/>
            <a:ext cx="1224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/>
              <a:t>7∙8=</a:t>
            </a:r>
            <a:endParaRPr lang="ru-RU" sz="4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990437" y="1939388"/>
            <a:ext cx="14699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/>
              <a:t>16∙3=</a:t>
            </a:r>
            <a:endParaRPr lang="ru-RU" sz="4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055607" y="3115564"/>
            <a:ext cx="1551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/>
              <a:t>52:4=</a:t>
            </a:r>
            <a:endParaRPr lang="ru-RU" sz="4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276926" y="565637"/>
            <a:ext cx="845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>
                <a:solidFill>
                  <a:srgbClr val="C00000"/>
                </a:solidFill>
              </a:rPr>
              <a:t>16</a:t>
            </a:r>
            <a:endParaRPr lang="ru-RU" sz="4400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55776" y="1916829"/>
            <a:ext cx="935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>
                <a:solidFill>
                  <a:srgbClr val="C00000"/>
                </a:solidFill>
              </a:rPr>
              <a:t>71</a:t>
            </a:r>
            <a:endParaRPr lang="ru-RU" sz="4400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38499" y="548678"/>
            <a:ext cx="863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>
                <a:solidFill>
                  <a:srgbClr val="C00000"/>
                </a:solidFill>
              </a:rPr>
              <a:t>56</a:t>
            </a:r>
            <a:endParaRPr lang="ru-RU" sz="4400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19784" y="1916828"/>
            <a:ext cx="827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>
                <a:solidFill>
                  <a:srgbClr val="C00000"/>
                </a:solidFill>
              </a:rPr>
              <a:t>48</a:t>
            </a:r>
            <a:endParaRPr lang="ru-RU" sz="4400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19784" y="3115565"/>
            <a:ext cx="782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>
                <a:solidFill>
                  <a:srgbClr val="C00000"/>
                </a:solidFill>
              </a:rPr>
              <a:t>13</a:t>
            </a:r>
            <a:endParaRPr lang="ru-RU" sz="4400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62952" y="526119"/>
            <a:ext cx="810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>
                <a:solidFill>
                  <a:srgbClr val="C00000"/>
                </a:solidFill>
              </a:rPr>
              <a:t>63</a:t>
            </a:r>
            <a:endParaRPr lang="ru-RU" sz="4400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52120" y="2007440"/>
            <a:ext cx="810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>
                <a:solidFill>
                  <a:srgbClr val="C00000"/>
                </a:solidFill>
              </a:rPr>
              <a:t>58</a:t>
            </a:r>
            <a:endParaRPr lang="ru-RU" sz="4400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86702" y="3163526"/>
            <a:ext cx="853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>
                <a:solidFill>
                  <a:srgbClr val="C00000"/>
                </a:solidFill>
              </a:rPr>
              <a:t>36</a:t>
            </a:r>
            <a:endParaRPr lang="ru-RU" sz="4400" b="1" dirty="0">
              <a:solidFill>
                <a:srgbClr val="C00000"/>
              </a:solidFill>
            </a:endParaRPr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612994"/>
              </p:ext>
            </p:extLst>
          </p:nvPr>
        </p:nvGraphicFramePr>
        <p:xfrm>
          <a:off x="251522" y="4581128"/>
          <a:ext cx="8568954" cy="172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06"/>
                <a:gridCol w="952106"/>
                <a:gridCol w="952106"/>
                <a:gridCol w="952106"/>
                <a:gridCol w="952106"/>
                <a:gridCol w="952106"/>
                <a:gridCol w="952106"/>
                <a:gridCol w="952106"/>
                <a:gridCol w="952106"/>
              </a:tblGrid>
              <a:tr h="86409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05942" y="4653136"/>
            <a:ext cx="79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 smtClean="0">
                <a:solidFill>
                  <a:srgbClr val="FF0000"/>
                </a:solidFill>
              </a:rPr>
              <a:t>13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59632" y="4653136"/>
            <a:ext cx="79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 smtClean="0">
                <a:solidFill>
                  <a:srgbClr val="FF0000"/>
                </a:solidFill>
              </a:rPr>
              <a:t>16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76926" y="4714691"/>
            <a:ext cx="746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 smtClean="0">
                <a:solidFill>
                  <a:srgbClr val="FF0000"/>
                </a:solidFill>
              </a:rPr>
              <a:t>36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21495" y="3115562"/>
            <a:ext cx="748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>
                <a:solidFill>
                  <a:srgbClr val="C00000"/>
                </a:solidFill>
              </a:rPr>
              <a:t>70</a:t>
            </a:r>
            <a:endParaRPr lang="ru-RU" sz="4400" b="1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14858" y="4653136"/>
            <a:ext cx="784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 smtClean="0">
                <a:solidFill>
                  <a:srgbClr val="FF0000"/>
                </a:solidFill>
              </a:rPr>
              <a:t>48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34000" y="4641082"/>
            <a:ext cx="828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 smtClean="0">
                <a:solidFill>
                  <a:srgbClr val="FF0000"/>
                </a:solidFill>
              </a:rPr>
              <a:t>56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65241" y="4671231"/>
            <a:ext cx="879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 smtClean="0">
                <a:solidFill>
                  <a:srgbClr val="FF0000"/>
                </a:solidFill>
              </a:rPr>
              <a:t>58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57311" y="4714691"/>
            <a:ext cx="933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 smtClean="0">
                <a:solidFill>
                  <a:srgbClr val="FF0000"/>
                </a:solidFill>
              </a:rPr>
              <a:t>63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55607" y="4714691"/>
            <a:ext cx="792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 smtClean="0">
                <a:solidFill>
                  <a:srgbClr val="FF0000"/>
                </a:solidFill>
              </a:rPr>
              <a:t>70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56376" y="4714691"/>
            <a:ext cx="713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 smtClean="0">
                <a:solidFill>
                  <a:srgbClr val="FF0000"/>
                </a:solidFill>
              </a:rPr>
              <a:t>71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5942" y="5442680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b="1" dirty="0" smtClean="0">
                <a:solidFill>
                  <a:srgbClr val="FF0066"/>
                </a:solidFill>
              </a:rPr>
              <a:t>Н</a:t>
            </a:r>
            <a:endParaRPr lang="ru-RU" sz="4800" b="1" dirty="0">
              <a:solidFill>
                <a:srgbClr val="FF0066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14762" y="5448716"/>
            <a:ext cx="61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b="1" dirty="0" smtClean="0">
                <a:solidFill>
                  <a:srgbClr val="FF0066"/>
                </a:solidFill>
              </a:rPr>
              <a:t>У</a:t>
            </a:r>
            <a:endParaRPr lang="ru-RU" sz="4800" b="1" dirty="0">
              <a:solidFill>
                <a:srgbClr val="FF0066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82425" y="5448715"/>
            <a:ext cx="746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b="1" dirty="0" smtClean="0">
                <a:solidFill>
                  <a:srgbClr val="FF0066"/>
                </a:solidFill>
              </a:rPr>
              <a:t>М</a:t>
            </a:r>
            <a:endParaRPr lang="ru-RU" sz="4800" b="1" dirty="0">
              <a:solidFill>
                <a:srgbClr val="FF0066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80406" y="5448716"/>
            <a:ext cx="653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b="1" dirty="0" smtClean="0">
                <a:solidFill>
                  <a:srgbClr val="FF0066"/>
                </a:solidFill>
              </a:rPr>
              <a:t>Е</a:t>
            </a:r>
            <a:endParaRPr lang="ru-RU" sz="4800" b="1" dirty="0">
              <a:solidFill>
                <a:srgbClr val="FF0066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45440" y="5448716"/>
            <a:ext cx="816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b="1" dirty="0" smtClean="0">
                <a:solidFill>
                  <a:srgbClr val="FF0066"/>
                </a:solidFill>
              </a:rPr>
              <a:t>Р</a:t>
            </a:r>
            <a:endParaRPr lang="ru-RU" sz="4800" b="1" dirty="0">
              <a:solidFill>
                <a:srgbClr val="FF006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78116" y="5448716"/>
            <a:ext cx="690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b="1" dirty="0" smtClean="0">
                <a:solidFill>
                  <a:srgbClr val="FF0066"/>
                </a:solidFill>
              </a:rPr>
              <a:t>А</a:t>
            </a:r>
            <a:endParaRPr lang="ru-RU" sz="4800" b="1" dirty="0">
              <a:solidFill>
                <a:srgbClr val="FF0066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57311" y="5482887"/>
            <a:ext cx="582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b="1" dirty="0" smtClean="0">
                <a:solidFill>
                  <a:srgbClr val="FF0066"/>
                </a:solidFill>
              </a:rPr>
              <a:t>Ц</a:t>
            </a:r>
            <a:endParaRPr lang="ru-RU" sz="4800" b="1" dirty="0">
              <a:solidFill>
                <a:srgbClr val="FF0066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50184" y="5482887"/>
            <a:ext cx="669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b="1" dirty="0" smtClean="0">
                <a:solidFill>
                  <a:srgbClr val="FF0066"/>
                </a:solidFill>
              </a:rPr>
              <a:t>І</a:t>
            </a:r>
            <a:endParaRPr lang="ru-RU" sz="4800" b="1" dirty="0">
              <a:solidFill>
                <a:srgbClr val="FF006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76193" y="5486503"/>
            <a:ext cx="650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>
                <a:solidFill>
                  <a:srgbClr val="FF0066"/>
                </a:solidFill>
              </a:rPr>
              <a:t>Я</a:t>
            </a:r>
            <a:endParaRPr lang="ru-RU" sz="44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22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5" y="476672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 smtClean="0"/>
              <a:t>Серед  даних виразів вкажи числові та буквені:</a:t>
            </a:r>
          </a:p>
          <a:p>
            <a:endParaRPr lang="uk-UA" sz="3600" b="1" dirty="0"/>
          </a:p>
          <a:p>
            <a:pPr marL="457200" indent="-457200">
              <a:buAutoNum type="arabicParenR"/>
            </a:pPr>
            <a:r>
              <a:rPr lang="uk-UA" sz="3600" b="1" dirty="0" smtClean="0"/>
              <a:t>12 + 13 – 5 4;              3) 54 + </a:t>
            </a:r>
            <a:r>
              <a:rPr lang="uk-UA" sz="3600" b="1" i="1" dirty="0" smtClean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uk-UA" sz="3600" b="1" dirty="0" smtClean="0"/>
              <a:t>– (86 – 66);</a:t>
            </a:r>
          </a:p>
          <a:p>
            <a:pPr marL="457200" indent="-457200">
              <a:buAutoNum type="arabicParenR"/>
            </a:pPr>
            <a:r>
              <a:rPr lang="uk-UA" sz="3600" b="1" dirty="0" smtClean="0"/>
              <a:t>44 + (37 – 17) + </a:t>
            </a:r>
            <a:r>
              <a:rPr lang="uk-UA" sz="3600" b="1" i="1" dirty="0" smtClean="0">
                <a:latin typeface="Times New Roman" pitchFamily="18" charset="0"/>
                <a:cs typeface="Times New Roman" pitchFamily="18" charset="0"/>
              </a:rPr>
              <a:t>а ;    </a:t>
            </a:r>
            <a:r>
              <a:rPr lang="uk-UA" sz="3600" b="1" dirty="0" smtClean="0">
                <a:cs typeface="Times New Roman" pitchFamily="18" charset="0"/>
              </a:rPr>
              <a:t>4) 19 + (27 + 41).</a:t>
            </a:r>
            <a:endParaRPr lang="ru-RU" sz="3600" b="1" dirty="0">
              <a:cs typeface="Times New Roman" pitchFamily="18" charset="0"/>
            </a:endParaRPr>
          </a:p>
        </p:txBody>
      </p:sp>
      <p:sp>
        <p:nvSpPr>
          <p:cNvPr id="3" name="AutoShape 2" descr="Картинки по запросу знак питання картин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Картинки по запросу знак питання картин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077072"/>
            <a:ext cx="172965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58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Неметрич</a:t>
            </a:r>
            <a:r>
              <a:rPr lang="uk-UA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ні системи мір</a:t>
            </a:r>
            <a:endParaRPr lang="ru-RU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074" name="Picture 2" descr="http://12mesyatcev.ru/wp-content/uploads/2010/01/sistema-m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44" y="922035"/>
            <a:ext cx="4347927" cy="579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17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12mesyatcev.ru/wp-content/uploads/2010/01/mera-dlin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-5038"/>
            <a:ext cx="4635106" cy="682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03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82012"/>
            <a:ext cx="8640960" cy="2758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У </a:t>
            </a:r>
            <a:r>
              <a:rPr lang="ru-RU" sz="2800" dirty="0" err="1"/>
              <a:t>стародавні</a:t>
            </a:r>
            <a:r>
              <a:rPr lang="ru-RU" sz="2800" dirty="0"/>
              <a:t> </a:t>
            </a:r>
            <a:r>
              <a:rPr lang="ru-RU" sz="2800" dirty="0" err="1"/>
              <a:t>часи</a:t>
            </a:r>
            <a:r>
              <a:rPr lang="ru-RU" sz="2800" dirty="0"/>
              <a:t> </a:t>
            </a:r>
            <a:r>
              <a:rPr lang="ru-RU" sz="2800" dirty="0" err="1"/>
              <a:t>частини</a:t>
            </a:r>
            <a:r>
              <a:rPr lang="ru-RU" sz="2800" dirty="0"/>
              <a:t> </a:t>
            </a:r>
            <a:r>
              <a:rPr lang="ru-RU" sz="2800" dirty="0" err="1"/>
              <a:t>людського</a:t>
            </a:r>
            <a:r>
              <a:rPr lang="ru-RU" sz="2800" dirty="0"/>
              <a:t> </a:t>
            </a:r>
            <a:r>
              <a:rPr lang="ru-RU" sz="2800" dirty="0" err="1"/>
              <a:t>тіла</a:t>
            </a:r>
            <a:r>
              <a:rPr lang="ru-RU" sz="2800" dirty="0"/>
              <a:t> </a:t>
            </a:r>
            <a:r>
              <a:rPr lang="ru-RU" sz="2800" dirty="0" err="1"/>
              <a:t>використовувались</a:t>
            </a:r>
            <a:r>
              <a:rPr lang="ru-RU" sz="2800" dirty="0"/>
              <a:t> як </a:t>
            </a:r>
            <a:r>
              <a:rPr lang="ru-RU" sz="2800" dirty="0" err="1"/>
              <a:t>міра</a:t>
            </a:r>
            <a:r>
              <a:rPr lang="ru-RU" sz="2800" dirty="0"/>
              <a:t> </a:t>
            </a:r>
            <a:r>
              <a:rPr lang="ru-RU" sz="2800" dirty="0" err="1"/>
              <a:t>довжини</a:t>
            </a:r>
            <a:r>
              <a:rPr lang="ru-RU" sz="2800" dirty="0"/>
              <a:t>: ширина великого </a:t>
            </a:r>
            <a:r>
              <a:rPr lang="ru-RU" sz="2800" dirty="0" err="1"/>
              <a:t>пальця</a:t>
            </a:r>
            <a:r>
              <a:rPr lang="ru-RU" sz="2800" dirty="0"/>
              <a:t> — </a:t>
            </a:r>
            <a:r>
              <a:rPr lang="ru-RU" sz="2800" b="1" i="1" dirty="0"/>
              <a:t>дюйм, </a:t>
            </a:r>
            <a:r>
              <a:rPr lang="ru-RU" sz="2800" dirty="0"/>
              <a:t>ширина </a:t>
            </a:r>
            <a:r>
              <a:rPr lang="ru-RU" sz="2800" dirty="0" err="1"/>
              <a:t>долоні</a:t>
            </a:r>
            <a:r>
              <a:rPr lang="ru-RU" sz="2800" dirty="0"/>
              <a:t> —</a:t>
            </a:r>
            <a:r>
              <a:rPr lang="ru-RU" sz="2800" b="1" i="1" dirty="0"/>
              <a:t>пальма, </a:t>
            </a:r>
            <a:r>
              <a:rPr lang="ru-RU" sz="2800" dirty="0" err="1"/>
              <a:t>довжина</a:t>
            </a:r>
            <a:r>
              <a:rPr lang="ru-RU" sz="2800" dirty="0"/>
              <a:t> стопи — </a:t>
            </a:r>
            <a:r>
              <a:rPr lang="ru-RU" sz="2800" b="1" i="1" dirty="0"/>
              <a:t>фут, </a:t>
            </a:r>
            <a:r>
              <a:rPr lang="ru-RU" sz="2800" dirty="0" err="1"/>
              <a:t>відстань</a:t>
            </a:r>
            <a:r>
              <a:rPr lang="ru-RU" sz="2800" dirty="0"/>
              <a:t> </a:t>
            </a:r>
            <a:r>
              <a:rPr lang="ru-RU" sz="2800" dirty="0" err="1"/>
              <a:t>від</a:t>
            </a:r>
            <a:r>
              <a:rPr lang="ru-RU" sz="2800" dirty="0"/>
              <a:t> </a:t>
            </a:r>
            <a:r>
              <a:rPr lang="ru-RU" sz="2800" dirty="0" err="1"/>
              <a:t>ліктя</a:t>
            </a:r>
            <a:r>
              <a:rPr lang="ru-RU" sz="2800" dirty="0"/>
              <a:t> до </a:t>
            </a:r>
            <a:r>
              <a:rPr lang="ru-RU" sz="2800" dirty="0" err="1"/>
              <a:t>кінця</a:t>
            </a:r>
            <a:r>
              <a:rPr lang="ru-RU" sz="2800" dirty="0"/>
              <a:t> </a:t>
            </a:r>
            <a:r>
              <a:rPr lang="ru-RU" sz="2800" dirty="0" err="1"/>
              <a:t>середнього</a:t>
            </a:r>
            <a:r>
              <a:rPr lang="ru-RU" sz="2800" dirty="0"/>
              <a:t> </a:t>
            </a:r>
            <a:r>
              <a:rPr lang="ru-RU" sz="2800" dirty="0" err="1"/>
              <a:t>пальця</a:t>
            </a:r>
            <a:r>
              <a:rPr lang="ru-RU" sz="2800" dirty="0"/>
              <a:t> — </a:t>
            </a:r>
            <a:r>
              <a:rPr lang="ru-RU" sz="2800" b="1" i="1" dirty="0" err="1"/>
              <a:t>лікоть</a:t>
            </a:r>
            <a:r>
              <a:rPr lang="ru-RU" sz="2800" b="1" i="1" dirty="0"/>
              <a:t> </a:t>
            </a:r>
            <a:r>
              <a:rPr lang="ru-RU" sz="2800" dirty="0"/>
              <a:t>та </a:t>
            </a:r>
            <a:r>
              <a:rPr lang="ru-RU" sz="2800" dirty="0" err="1"/>
              <a:t>ін</a:t>
            </a:r>
            <a:r>
              <a:rPr lang="ru-RU" sz="2800" dirty="0"/>
              <a:t>.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pic>
        <p:nvPicPr>
          <p:cNvPr id="1026" name="Picture 2" descr="http://vio.uchim.info/Vio_34/cd_site/article_img/z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140968"/>
            <a:ext cx="38100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71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Старинные русские меры длины, веса, объём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041" y="1484784"/>
            <a:ext cx="349567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51520" y="79212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/>
              <a:t>Украї́нська (ру́ська) систе́ма </a:t>
            </a:r>
            <a:r>
              <a:rPr lang="vi-VN" b="1" dirty="0" smtClean="0"/>
              <a:t>мі́р</a:t>
            </a:r>
            <a:r>
              <a:rPr lang="uk-UA" b="1" dirty="0" smtClean="0"/>
              <a:t> </a:t>
            </a:r>
            <a:r>
              <a:rPr lang="ru-RU" dirty="0"/>
              <a:t>система </a:t>
            </a:r>
            <a:r>
              <a:rPr lang="ru-RU" dirty="0" err="1">
                <a:hlinkClick r:id="rId3" tooltip="Одиниця вимірювання"/>
              </a:rPr>
              <a:t>мір</a:t>
            </a:r>
            <a:r>
              <a:rPr lang="ru-RU" dirty="0">
                <a:hlinkClick r:id="rId3" tooltip="Одиниця вимірювання"/>
              </a:rPr>
              <a:t> і ваги</a:t>
            </a:r>
            <a:r>
              <a:rPr lang="ru-RU" dirty="0"/>
              <a:t> на </a:t>
            </a:r>
            <a:r>
              <a:rPr lang="ru-RU" dirty="0" err="1">
                <a:hlinkClick r:id="rId4" tooltip="Русь"/>
              </a:rPr>
              <a:t>Русі</a:t>
            </a:r>
            <a:r>
              <a:rPr lang="ru-RU" dirty="0"/>
              <a:t> (</a:t>
            </a:r>
            <a:r>
              <a:rPr lang="ru-RU" dirty="0" err="1">
                <a:hlinkClick r:id="rId5" tooltip="Україна"/>
              </a:rPr>
              <a:t>Україні</a:t>
            </a:r>
            <a:r>
              <a:rPr lang="ru-RU" dirty="0"/>
              <a:t>) в X—XX </a:t>
            </a:r>
            <a:r>
              <a:rPr lang="ru-RU" dirty="0" err="1"/>
              <a:t>століттях</a:t>
            </a:r>
            <a:r>
              <a:rPr lang="ru-RU" dirty="0"/>
              <a:t>. </a:t>
            </a:r>
            <a:r>
              <a:rPr lang="ru-RU" dirty="0" err="1"/>
              <a:t>Використовувалася</a:t>
            </a:r>
            <a:r>
              <a:rPr lang="ru-RU" dirty="0"/>
              <a:t> в </a:t>
            </a:r>
            <a:r>
              <a:rPr lang="ru-RU" dirty="0" err="1">
                <a:hlinkClick r:id="rId6" tooltip="Київська Русь"/>
              </a:rPr>
              <a:t>Київській</a:t>
            </a:r>
            <a:r>
              <a:rPr lang="ru-RU" dirty="0">
                <a:hlinkClick r:id="rId6" tooltip="Київська Русь"/>
              </a:rPr>
              <a:t> </a:t>
            </a:r>
            <a:r>
              <a:rPr lang="ru-RU" dirty="0" err="1">
                <a:hlinkClick r:id="rId6" tooltip="Київська Русь"/>
              </a:rPr>
              <a:t>Русі</a:t>
            </a:r>
            <a:r>
              <a:rPr lang="ru-RU"/>
              <a:t> (Х–ХІІІ ст.),</a:t>
            </a:r>
            <a:r>
              <a:rPr lang="vi-VN" dirty="0"/>
              <a:t> </a:t>
            </a:r>
            <a:endParaRPr lang="ru-RU" dirty="0"/>
          </a:p>
        </p:txBody>
      </p:sp>
      <p:pic>
        <p:nvPicPr>
          <p:cNvPr id="4" name="Picture 2" descr="Аршин (71,12 см) - Старинные русские меры длины, веса, объёма. Для измерения применялись так же меньшие величины: локоть, пядь (четверть аршина), вершок (длина = 4,445 сантиметра); и крупные: сажень, верста (1066,8 метров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386350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93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16632"/>
            <a:ext cx="885698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>
                <a:solidFill>
                  <a:srgbClr val="FF0000"/>
                </a:solidFill>
              </a:rPr>
              <a:t>Міри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800" dirty="0" err="1">
                <a:solidFill>
                  <a:srgbClr val="FF0000"/>
                </a:solidFill>
              </a:rPr>
              <a:t>довжини</a:t>
            </a:r>
            <a:endParaRPr lang="ru-RU" sz="2800" dirty="0">
              <a:solidFill>
                <a:srgbClr val="FF0000"/>
              </a:solidFill>
            </a:endParaRPr>
          </a:p>
          <a:p>
            <a:r>
              <a:rPr lang="ru-RU" sz="2800" dirty="0"/>
              <a:t>1 </a:t>
            </a:r>
            <a:r>
              <a:rPr lang="ru-RU" sz="2800" dirty="0">
                <a:hlinkClick r:id="rId2" tooltip="Миля"/>
              </a:rPr>
              <a:t>миля</a:t>
            </a:r>
            <a:r>
              <a:rPr lang="ru-RU" sz="2800" dirty="0"/>
              <a:t> = 7 верст = 7,468 </a:t>
            </a:r>
            <a:r>
              <a:rPr lang="ru-RU" sz="2800" dirty="0">
                <a:hlinkClick r:id="rId3" tooltip="Км"/>
              </a:rPr>
              <a:t>км</a:t>
            </a:r>
            <a:endParaRPr lang="ru-RU" sz="2800" dirty="0"/>
          </a:p>
          <a:p>
            <a:r>
              <a:rPr lang="ru-RU" sz="2800" dirty="0"/>
              <a:t>1 </a:t>
            </a:r>
            <a:r>
              <a:rPr lang="ru-RU" sz="2800" dirty="0">
                <a:hlinkClick r:id="rId4" tooltip="Верста"/>
              </a:rPr>
              <a:t>верста</a:t>
            </a:r>
            <a:r>
              <a:rPr lang="ru-RU" sz="2800" dirty="0"/>
              <a:t> = 500 </a:t>
            </a:r>
            <a:r>
              <a:rPr lang="ru-RU" sz="2800" dirty="0" err="1"/>
              <a:t>сажнів</a:t>
            </a:r>
            <a:r>
              <a:rPr lang="ru-RU" sz="2800" dirty="0"/>
              <a:t> = 1 066,8 </a:t>
            </a:r>
            <a:r>
              <a:rPr lang="ru-RU" sz="2800" dirty="0">
                <a:hlinkClick r:id="rId5" tooltip="Метр"/>
              </a:rPr>
              <a:t>м</a:t>
            </a:r>
            <a:endParaRPr lang="ru-RU" sz="2800" dirty="0"/>
          </a:p>
          <a:p>
            <a:r>
              <a:rPr lang="ru-RU" sz="2800" dirty="0"/>
              <a:t>1 </a:t>
            </a:r>
            <a:r>
              <a:rPr lang="ru-RU" sz="2800" dirty="0">
                <a:hlinkClick r:id="rId6" tooltip="Сажень"/>
              </a:rPr>
              <a:t>сажень</a:t>
            </a:r>
            <a:r>
              <a:rPr lang="ru-RU" sz="2800" dirty="0"/>
              <a:t> = 3 </a:t>
            </a:r>
            <a:r>
              <a:rPr lang="ru-RU" sz="2800" dirty="0" err="1"/>
              <a:t>аршини</a:t>
            </a:r>
            <a:r>
              <a:rPr lang="ru-RU" sz="2800" dirty="0"/>
              <a:t> = 7 </a:t>
            </a:r>
            <a:r>
              <a:rPr lang="ru-RU" sz="2800" dirty="0" err="1"/>
              <a:t>футів</a:t>
            </a:r>
            <a:r>
              <a:rPr lang="ru-RU" sz="2800" dirty="0"/>
              <a:t> = 12 </a:t>
            </a:r>
            <a:r>
              <a:rPr lang="ru-RU" sz="2800" dirty="0" err="1">
                <a:hlinkClick r:id="rId7" tooltip="П'ядь"/>
              </a:rPr>
              <a:t>п'ядей</a:t>
            </a:r>
            <a:r>
              <a:rPr lang="ru-RU" sz="2800" dirty="0"/>
              <a:t> = 48 </a:t>
            </a:r>
            <a:r>
              <a:rPr lang="ru-RU" sz="2800" dirty="0" err="1">
                <a:hlinkClick r:id="rId8" tooltip="Вершок"/>
              </a:rPr>
              <a:t>вершків</a:t>
            </a:r>
            <a:r>
              <a:rPr lang="ru-RU" sz="2800" dirty="0"/>
              <a:t> = </a:t>
            </a:r>
            <a:endParaRPr lang="ru-RU" sz="2800" dirty="0" smtClean="0"/>
          </a:p>
          <a:p>
            <a:r>
              <a:rPr lang="ru-RU" sz="2800" dirty="0" smtClean="0"/>
              <a:t>= 84 </a:t>
            </a:r>
            <a:r>
              <a:rPr lang="ru-RU" sz="2800" dirty="0"/>
              <a:t>дюйм</a:t>
            </a:r>
            <a:r>
              <a:rPr lang="en-US" sz="2800" dirty="0"/>
              <a:t>a = 100 </a:t>
            </a:r>
            <a:r>
              <a:rPr lang="ru-RU" sz="2800" dirty="0"/>
              <a:t>соток = 2,1336 м</a:t>
            </a:r>
          </a:p>
          <a:p>
            <a:r>
              <a:rPr lang="ru-RU" sz="2800" dirty="0"/>
              <a:t>1 </a:t>
            </a:r>
            <a:r>
              <a:rPr lang="ru-RU" sz="2800" dirty="0">
                <a:hlinkClick r:id="rId9" tooltip="Аршин"/>
              </a:rPr>
              <a:t>аршин</a:t>
            </a:r>
            <a:r>
              <a:rPr lang="ru-RU" sz="2800" dirty="0"/>
              <a:t> = 4 </a:t>
            </a:r>
            <a:r>
              <a:rPr lang="ru-RU" sz="2800" dirty="0" err="1"/>
              <a:t>чверті</a:t>
            </a:r>
            <a:r>
              <a:rPr lang="ru-RU" sz="2800" dirty="0"/>
              <a:t> = 28 </a:t>
            </a:r>
            <a:r>
              <a:rPr lang="ru-RU" sz="2800" dirty="0" err="1"/>
              <a:t>дюймів</a:t>
            </a:r>
            <a:r>
              <a:rPr lang="ru-RU" sz="2800" dirty="0"/>
              <a:t> = 16 </a:t>
            </a:r>
            <a:r>
              <a:rPr lang="ru-RU" sz="2800" dirty="0" err="1"/>
              <a:t>вершків</a:t>
            </a:r>
            <a:r>
              <a:rPr lang="ru-RU" sz="2800" dirty="0"/>
              <a:t> = 71,12 </a:t>
            </a:r>
            <a:r>
              <a:rPr lang="ru-RU" sz="2800" dirty="0">
                <a:hlinkClick r:id="rId10" tooltip="См"/>
              </a:rPr>
              <a:t>см</a:t>
            </a:r>
            <a:endParaRPr lang="ru-RU" sz="2800" dirty="0"/>
          </a:p>
          <a:p>
            <a:r>
              <a:rPr lang="ru-RU" sz="2800" dirty="0"/>
              <a:t>1 </a:t>
            </a:r>
            <a:r>
              <a:rPr lang="ru-RU" sz="2800" dirty="0" err="1">
                <a:hlinkClick r:id="rId7" tooltip="П'ядь"/>
              </a:rPr>
              <a:t>чверть</a:t>
            </a:r>
            <a:r>
              <a:rPr lang="ru-RU" sz="2800" dirty="0"/>
              <a:t> = 1/12 </a:t>
            </a:r>
            <a:r>
              <a:rPr lang="ru-RU" sz="2800" dirty="0" err="1"/>
              <a:t>сажня</a:t>
            </a:r>
            <a:r>
              <a:rPr lang="ru-RU" sz="2800" dirty="0"/>
              <a:t> = 1/4 аршина = 4 вершки = 7 </a:t>
            </a:r>
            <a:r>
              <a:rPr lang="ru-RU" sz="2800" dirty="0" err="1"/>
              <a:t>дюймів</a:t>
            </a:r>
            <a:r>
              <a:rPr lang="ru-RU" sz="2800" dirty="0"/>
              <a:t> = </a:t>
            </a:r>
            <a:r>
              <a:rPr lang="ru-RU" sz="2800" dirty="0" smtClean="0"/>
              <a:t>=177,8 мм</a:t>
            </a:r>
            <a:endParaRPr lang="ru-RU" sz="2800" dirty="0"/>
          </a:p>
          <a:p>
            <a:r>
              <a:rPr lang="ru-RU" sz="2800" dirty="0"/>
              <a:t>1 </a:t>
            </a:r>
            <a:r>
              <a:rPr lang="ru-RU" sz="2800" dirty="0">
                <a:hlinkClick r:id="rId11" tooltip="Фут"/>
              </a:rPr>
              <a:t>фут</a:t>
            </a:r>
            <a:r>
              <a:rPr lang="ru-RU" sz="2800" dirty="0"/>
              <a:t> = 12 дюймам = 304,8 </a:t>
            </a:r>
            <a:r>
              <a:rPr lang="ru-RU" sz="2800" dirty="0">
                <a:hlinkClick r:id="rId12" tooltip="Мм"/>
              </a:rPr>
              <a:t>мм</a:t>
            </a:r>
            <a:endParaRPr lang="ru-RU" sz="2800" dirty="0"/>
          </a:p>
          <a:p>
            <a:r>
              <a:rPr lang="ru-RU" sz="2800" dirty="0"/>
              <a:t>1 </a:t>
            </a:r>
            <a:r>
              <a:rPr lang="ru-RU" sz="2800" dirty="0">
                <a:hlinkClick r:id="rId8" tooltip="Вершок"/>
              </a:rPr>
              <a:t>вершок</a:t>
            </a:r>
            <a:r>
              <a:rPr lang="ru-RU" sz="2800" dirty="0"/>
              <a:t> = 1,75 дюйма = 44,45 мм</a:t>
            </a:r>
          </a:p>
          <a:p>
            <a:r>
              <a:rPr lang="ru-RU" sz="2800" dirty="0"/>
              <a:t>1 </a:t>
            </a:r>
            <a:r>
              <a:rPr lang="ru-RU" sz="2800" dirty="0">
                <a:hlinkClick r:id="rId13" tooltip="Дюйм"/>
              </a:rPr>
              <a:t>дюйм</a:t>
            </a:r>
            <a:r>
              <a:rPr lang="ru-RU" sz="2800" dirty="0"/>
              <a:t> = 10 </a:t>
            </a:r>
            <a:r>
              <a:rPr lang="ru-RU" sz="2800" dirty="0" err="1"/>
              <a:t>лініям</a:t>
            </a:r>
            <a:r>
              <a:rPr lang="ru-RU" sz="2800" dirty="0"/>
              <a:t> = 25,4 мм</a:t>
            </a:r>
          </a:p>
          <a:p>
            <a:r>
              <a:rPr lang="ru-RU" sz="2800" dirty="0"/>
              <a:t>1 сотка = 1/100 </a:t>
            </a:r>
            <a:r>
              <a:rPr lang="ru-RU" sz="2800" dirty="0" err="1"/>
              <a:t>сажня</a:t>
            </a:r>
            <a:r>
              <a:rPr lang="ru-RU" sz="2800" dirty="0"/>
              <a:t> = 21,336 </a:t>
            </a:r>
            <a:r>
              <a:rPr lang="ru-RU" sz="2800" dirty="0" smtClean="0"/>
              <a:t>мм</a:t>
            </a:r>
            <a:endParaRPr lang="ru-RU" sz="2800" dirty="0"/>
          </a:p>
          <a:p>
            <a:r>
              <a:rPr lang="ru-RU" sz="2800" dirty="0"/>
              <a:t>1 </a:t>
            </a:r>
            <a:r>
              <a:rPr lang="ru-RU" sz="2800" dirty="0" err="1">
                <a:hlinkClick r:id="rId14" tooltip="Лінія (одиниця довжини)"/>
              </a:rPr>
              <a:t>лінія</a:t>
            </a:r>
            <a:r>
              <a:rPr lang="ru-RU" sz="2800" dirty="0"/>
              <a:t> = 10 точкам = 2,54 мм</a:t>
            </a:r>
          </a:p>
          <a:p>
            <a:r>
              <a:rPr lang="ru-RU" sz="2800" dirty="0"/>
              <a:t>1 </a:t>
            </a:r>
            <a:r>
              <a:rPr lang="ru-RU" sz="2800" dirty="0">
                <a:hlinkClick r:id="rId15" tooltip="Точка (одиниця довжини)"/>
              </a:rPr>
              <a:t>точка</a:t>
            </a:r>
            <a:r>
              <a:rPr lang="ru-RU" sz="2800" dirty="0"/>
              <a:t> = 0,254 мм</a:t>
            </a:r>
          </a:p>
        </p:txBody>
      </p:sp>
    </p:spTree>
    <p:extLst>
      <p:ext uri="{BB962C8B-B14F-4D97-AF65-F5344CB8AC3E}">
        <p14:creationId xmlns:p14="http://schemas.microsoft.com/office/powerpoint/2010/main" val="97479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3041"/>
            <a:ext cx="9010437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Міри</a:t>
            </a:r>
            <a:r>
              <a:rPr lang="ru-RU" sz="2200" dirty="0"/>
              <a:t> </a:t>
            </a:r>
            <a:r>
              <a:rPr lang="ru-RU" sz="2200" dirty="0">
                <a:hlinkClick r:id="rId2" tooltip="Вага"/>
              </a:rPr>
              <a:t>ваги</a:t>
            </a:r>
            <a:r>
              <a:rPr lang="ru-RU" sz="2200" dirty="0"/>
              <a:t> (</a:t>
            </a:r>
            <a:r>
              <a:rPr lang="ru-RU" sz="2200" dirty="0" err="1">
                <a:hlinkClick r:id="rId3" tooltip="Маса"/>
              </a:rPr>
              <a:t>маси</a:t>
            </a:r>
            <a:r>
              <a:rPr lang="ru-RU" sz="2200" dirty="0"/>
              <a:t>)</a:t>
            </a:r>
          </a:p>
          <a:p>
            <a:r>
              <a:rPr lang="ru-RU" sz="2200" dirty="0"/>
              <a:t>1 ласт = 6 </a:t>
            </a:r>
            <a:r>
              <a:rPr lang="ru-RU" sz="2200" dirty="0" err="1"/>
              <a:t>чвертям</a:t>
            </a:r>
            <a:r>
              <a:rPr lang="ru-RU" sz="2200" dirty="0"/>
              <a:t> = 72 пудам = 1179,36 </a:t>
            </a:r>
            <a:r>
              <a:rPr lang="ru-RU" sz="2200" dirty="0">
                <a:hlinkClick r:id="rId4" tooltip="Кілограм"/>
              </a:rPr>
              <a:t>кг</a:t>
            </a:r>
            <a:endParaRPr lang="ru-RU" sz="2200" dirty="0"/>
          </a:p>
          <a:p>
            <a:r>
              <a:rPr lang="ru-RU" sz="2200" dirty="0"/>
              <a:t>1 </a:t>
            </a:r>
            <a:r>
              <a:rPr lang="ru-RU" sz="2200" dirty="0" err="1">
                <a:hlinkClick r:id="rId5" tooltip="Чверть вощана (ще не написана)"/>
              </a:rPr>
              <a:t>чверть</a:t>
            </a:r>
            <a:r>
              <a:rPr lang="ru-RU" sz="2200" dirty="0">
                <a:hlinkClick r:id="rId5" tooltip="Чверть вощана (ще не написана)"/>
              </a:rPr>
              <a:t> </a:t>
            </a:r>
            <a:r>
              <a:rPr lang="ru-RU" sz="2200" dirty="0" err="1">
                <a:hlinkClick r:id="rId5" tooltip="Чверть вощана (ще не написана)"/>
              </a:rPr>
              <a:t>вощана</a:t>
            </a:r>
            <a:r>
              <a:rPr lang="ru-RU" sz="2200" dirty="0"/>
              <a:t> = 12 </a:t>
            </a:r>
            <a:r>
              <a:rPr lang="ru-RU" sz="2200" dirty="0">
                <a:hlinkClick r:id="rId6" tooltip="Пуд"/>
              </a:rPr>
              <a:t>пудам</a:t>
            </a:r>
            <a:r>
              <a:rPr lang="ru-RU" sz="2200" dirty="0"/>
              <a:t> = 196,56 кг</a:t>
            </a:r>
          </a:p>
          <a:p>
            <a:r>
              <a:rPr lang="ru-RU" sz="2200" dirty="0"/>
              <a:t>1 </a:t>
            </a:r>
            <a:r>
              <a:rPr lang="ru-RU" sz="2200" dirty="0" err="1">
                <a:hlinkClick r:id="rId7" tooltip="Бруківка"/>
              </a:rPr>
              <a:t>бруківка</a:t>
            </a:r>
            <a:r>
              <a:rPr lang="ru-RU" sz="2200" dirty="0"/>
              <a:t> = 10 </a:t>
            </a:r>
            <a:r>
              <a:rPr lang="ru-RU" sz="2200" dirty="0">
                <a:hlinkClick r:id="rId6" tooltip="Пуд"/>
              </a:rPr>
              <a:t>пудам</a:t>
            </a:r>
            <a:r>
              <a:rPr lang="ru-RU" sz="2200" dirty="0"/>
              <a:t> = 400 </a:t>
            </a:r>
            <a:r>
              <a:rPr lang="ru-RU" sz="2200" dirty="0" err="1"/>
              <a:t>гривням</a:t>
            </a:r>
            <a:r>
              <a:rPr lang="ru-RU" sz="2200" dirty="0"/>
              <a:t> (великим гривенкам, </a:t>
            </a:r>
            <a:r>
              <a:rPr lang="ru-RU" sz="2200" dirty="0">
                <a:hlinkClick r:id="rId8" tooltip="Фунт"/>
              </a:rPr>
              <a:t>фунтам</a:t>
            </a:r>
            <a:r>
              <a:rPr lang="ru-RU" sz="2200" dirty="0"/>
              <a:t>) = 800 гривенкам = 163,8 кг</a:t>
            </a:r>
          </a:p>
          <a:p>
            <a:r>
              <a:rPr lang="ru-RU" sz="2200" dirty="0"/>
              <a:t>1 </a:t>
            </a:r>
            <a:r>
              <a:rPr lang="ru-RU" sz="2200" dirty="0" err="1">
                <a:hlinkClick r:id="rId9" tooltip="Конгар (ще не написана)"/>
              </a:rPr>
              <a:t>конгар</a:t>
            </a:r>
            <a:r>
              <a:rPr lang="ru-RU" sz="2200" dirty="0"/>
              <a:t> = 40,95 кг</a:t>
            </a:r>
          </a:p>
          <a:p>
            <a:r>
              <a:rPr lang="ru-RU" sz="2200" dirty="0"/>
              <a:t>1 </a:t>
            </a:r>
            <a:r>
              <a:rPr lang="ru-RU" sz="2200" dirty="0">
                <a:hlinkClick r:id="rId6" tooltip="Пуд"/>
              </a:rPr>
              <a:t>пуд</a:t>
            </a:r>
            <a:r>
              <a:rPr lang="ru-RU" sz="2200" dirty="0"/>
              <a:t> = 40 великим гривенкам </a:t>
            </a:r>
            <a:r>
              <a:rPr lang="ru-RU" sz="2200" dirty="0" err="1"/>
              <a:t>або</a:t>
            </a:r>
            <a:r>
              <a:rPr lang="ru-RU" sz="2200" dirty="0"/>
              <a:t> 40 фунтам = 80 </a:t>
            </a:r>
            <a:r>
              <a:rPr lang="ru-RU" sz="2200" dirty="0" err="1"/>
              <a:t>малим</a:t>
            </a:r>
            <a:r>
              <a:rPr lang="ru-RU" sz="2200" dirty="0"/>
              <a:t> гривенкам = 16 </a:t>
            </a:r>
            <a:r>
              <a:rPr lang="ru-RU" sz="2200" dirty="0" err="1"/>
              <a:t>безмінам</a:t>
            </a:r>
            <a:r>
              <a:rPr lang="ru-RU" sz="2200" dirty="0"/>
              <a:t> = 1280 </a:t>
            </a:r>
            <a:r>
              <a:rPr lang="ru-RU" sz="2200" dirty="0">
                <a:hlinkClick r:id="rId10" tooltip="Лот"/>
              </a:rPr>
              <a:t>лотам</a:t>
            </a:r>
            <a:r>
              <a:rPr lang="ru-RU" sz="2200" dirty="0"/>
              <a:t> = 16,380496 кг</a:t>
            </a:r>
          </a:p>
          <a:p>
            <a:r>
              <a:rPr lang="ru-RU" sz="2200" dirty="0"/>
              <a:t>1 </a:t>
            </a:r>
            <a:r>
              <a:rPr lang="ru-RU" sz="2200" dirty="0" err="1"/>
              <a:t>пів</a:t>
            </a:r>
            <a:r>
              <a:rPr lang="ru-RU" sz="2200" dirty="0" err="1">
                <a:hlinkClick r:id="rId6" tooltip="Пуд"/>
              </a:rPr>
              <a:t>пуда</a:t>
            </a:r>
            <a:r>
              <a:rPr lang="ru-RU" sz="2200" dirty="0"/>
              <a:t> = 8,19 кг</a:t>
            </a:r>
          </a:p>
          <a:p>
            <a:r>
              <a:rPr lang="ru-RU" sz="2200" dirty="0"/>
              <a:t>1 </a:t>
            </a:r>
            <a:r>
              <a:rPr lang="ru-RU" sz="2200" dirty="0">
                <a:hlinkClick r:id="rId11" tooltip="Батман (ще не написана)"/>
              </a:rPr>
              <a:t>батман</a:t>
            </a:r>
            <a:r>
              <a:rPr lang="ru-RU" sz="2200" dirty="0"/>
              <a:t> = 10 </a:t>
            </a:r>
            <a:r>
              <a:rPr lang="ru-RU" sz="2200" dirty="0">
                <a:hlinkClick r:id="rId8" tooltip="Фунт"/>
              </a:rPr>
              <a:t>фунтам</a:t>
            </a:r>
            <a:r>
              <a:rPr lang="ru-RU" sz="2200" dirty="0"/>
              <a:t> = 4,095 кг</a:t>
            </a:r>
          </a:p>
          <a:p>
            <a:r>
              <a:rPr lang="ru-RU" sz="2200" dirty="0"/>
              <a:t>1 </a:t>
            </a:r>
            <a:r>
              <a:rPr lang="ru-RU" sz="2200" dirty="0" err="1">
                <a:hlinkClick r:id="rId12" tooltip="Безмін"/>
              </a:rPr>
              <a:t>безмін</a:t>
            </a:r>
            <a:r>
              <a:rPr lang="ru-RU" sz="2200" dirty="0"/>
              <a:t> = 5 </a:t>
            </a:r>
            <a:r>
              <a:rPr lang="ru-RU" sz="2200" dirty="0" err="1"/>
              <a:t>малим</a:t>
            </a:r>
            <a:r>
              <a:rPr lang="ru-RU" sz="2200" dirty="0"/>
              <a:t> гривенкам = 1/16 пуда = 1,022 кг</a:t>
            </a:r>
          </a:p>
          <a:p>
            <a:r>
              <a:rPr lang="ru-RU" sz="2200" dirty="0"/>
              <a:t>1 </a:t>
            </a:r>
            <a:r>
              <a:rPr lang="ru-RU" sz="2200" dirty="0" err="1"/>
              <a:t>півбезмін</a:t>
            </a:r>
            <a:r>
              <a:rPr lang="ru-RU" sz="2200" dirty="0"/>
              <a:t> = 0,511 кг</a:t>
            </a:r>
          </a:p>
          <a:p>
            <a:r>
              <a:rPr lang="ru-RU" sz="2200" dirty="0"/>
              <a:t>1 </a:t>
            </a:r>
            <a:r>
              <a:rPr lang="ru-RU" sz="2200" dirty="0">
                <a:hlinkClick r:id="rId13" tooltip="Велика гривенка (ще не написана)"/>
              </a:rPr>
              <a:t>велика гривенка</a:t>
            </a:r>
            <a:r>
              <a:rPr lang="ru-RU" sz="2200" dirty="0"/>
              <a:t>, </a:t>
            </a:r>
            <a:r>
              <a:rPr lang="ru-RU" sz="2200" dirty="0" err="1">
                <a:hlinkClick r:id="rId14" tooltip="Гривня"/>
              </a:rPr>
              <a:t>гривня</a:t>
            </a:r>
            <a:r>
              <a:rPr lang="ru-RU" sz="2200" dirty="0"/>
              <a:t>, (</a:t>
            </a:r>
            <a:r>
              <a:rPr lang="ru-RU" sz="2200" dirty="0" err="1"/>
              <a:t>пізніше</a:t>
            </a:r>
            <a:r>
              <a:rPr lang="ru-RU" sz="2200" dirty="0"/>
              <a:t> — </a:t>
            </a:r>
            <a:r>
              <a:rPr lang="ru-RU" sz="2200" dirty="0">
                <a:hlinkClick r:id="rId8" tooltip="Фунт"/>
              </a:rPr>
              <a:t>фунт</a:t>
            </a:r>
            <a:r>
              <a:rPr lang="ru-RU" sz="2200" dirty="0"/>
              <a:t>) = 1/40 пуду = 2 </a:t>
            </a:r>
            <a:r>
              <a:rPr lang="ru-RU" sz="2200" dirty="0" err="1"/>
              <a:t>малим</a:t>
            </a:r>
            <a:r>
              <a:rPr lang="ru-RU" sz="2200" dirty="0"/>
              <a:t> </a:t>
            </a:r>
            <a:r>
              <a:rPr lang="ru-RU" sz="2200" dirty="0" err="1"/>
              <a:t>гривенк</a:t>
            </a:r>
            <a:r>
              <a:rPr lang="en-US" sz="2200" dirty="0"/>
              <a:t>a</a:t>
            </a:r>
            <a:r>
              <a:rPr lang="ru-RU" sz="2200" dirty="0"/>
              <a:t>м = 4 </a:t>
            </a:r>
            <a:r>
              <a:rPr lang="ru-RU" sz="2200" dirty="0" err="1"/>
              <a:t>півгривенкам</a:t>
            </a:r>
            <a:r>
              <a:rPr lang="ru-RU" sz="2200" dirty="0"/>
              <a:t> = 32 лотам = 96 золотникам = 9216 </a:t>
            </a:r>
            <a:r>
              <a:rPr lang="ru-RU" sz="2200" dirty="0" err="1"/>
              <a:t>часткам</a:t>
            </a:r>
            <a:r>
              <a:rPr lang="ru-RU" sz="2200" dirty="0"/>
              <a:t> = 409,5 г (11—15 ст.).</a:t>
            </a:r>
          </a:p>
          <a:p>
            <a:r>
              <a:rPr lang="ru-RU" sz="2200" dirty="0"/>
              <a:t>1 </a:t>
            </a:r>
            <a:r>
              <a:rPr lang="ru-RU" sz="2200" dirty="0">
                <a:hlinkClick r:id="rId8" tooltip="Фунт"/>
              </a:rPr>
              <a:t>фунт</a:t>
            </a:r>
            <a:r>
              <a:rPr lang="ru-RU" sz="2200" dirty="0"/>
              <a:t> = 1/40 </a:t>
            </a:r>
            <a:r>
              <a:rPr lang="ru-RU" sz="2200" dirty="0">
                <a:hlinkClick r:id="rId6" tooltip="Пуд"/>
              </a:rPr>
              <a:t>пуду</a:t>
            </a:r>
            <a:r>
              <a:rPr lang="ru-RU" sz="2200" dirty="0"/>
              <a:t> = 32 </a:t>
            </a:r>
            <a:r>
              <a:rPr lang="ru-RU" sz="2200" dirty="0">
                <a:hlinkClick r:id="rId10" tooltip="Лот"/>
              </a:rPr>
              <a:t>лотам</a:t>
            </a:r>
            <a:r>
              <a:rPr lang="ru-RU" sz="2200" dirty="0"/>
              <a:t> = 96 золотникам = 9216 </a:t>
            </a:r>
            <a:r>
              <a:rPr lang="ru-RU" sz="2200" dirty="0" err="1"/>
              <a:t>часткам</a:t>
            </a:r>
            <a:endParaRPr lang="ru-RU" sz="2200" dirty="0"/>
          </a:p>
          <a:p>
            <a:r>
              <a:rPr lang="ru-RU" sz="2200" dirty="0"/>
              <a:t>1 </a:t>
            </a:r>
            <a:r>
              <a:rPr lang="ru-RU" sz="2200" dirty="0">
                <a:hlinkClick r:id="rId8" tooltip="Фунт"/>
              </a:rPr>
              <a:t>фунт</a:t>
            </a:r>
            <a:r>
              <a:rPr lang="ru-RU" sz="2200" dirty="0"/>
              <a:t> = 0,4095124 кг (з </a:t>
            </a:r>
            <a:r>
              <a:rPr lang="ru-RU" sz="2200" dirty="0">
                <a:hlinkClick r:id="rId15" tooltip="1899"/>
              </a:rPr>
              <a:t>1899</a:t>
            </a:r>
            <a:r>
              <a:rPr lang="ru-RU" sz="2200" dirty="0"/>
              <a:t> року)</a:t>
            </a:r>
          </a:p>
          <a:p>
            <a:r>
              <a:rPr lang="ru-RU" sz="2200" dirty="0"/>
              <a:t>1 </a:t>
            </a:r>
            <a:r>
              <a:rPr lang="ru-RU" sz="2200" dirty="0">
                <a:hlinkClick r:id="rId16" tooltip="Гривенка мала (ще не написана)"/>
              </a:rPr>
              <a:t>гривенка мала</a:t>
            </a:r>
            <a:r>
              <a:rPr lang="ru-RU" sz="2200" dirty="0"/>
              <a:t> = 2 </a:t>
            </a:r>
            <a:r>
              <a:rPr lang="ru-RU" sz="2200" dirty="0" err="1"/>
              <a:t>полугривенкам</a:t>
            </a:r>
            <a:r>
              <a:rPr lang="ru-RU" sz="2200" dirty="0"/>
              <a:t> = 48 </a:t>
            </a:r>
            <a:r>
              <a:rPr lang="ru-RU" sz="2200" dirty="0">
                <a:hlinkClick r:id="rId17" tooltip="Золотник"/>
              </a:rPr>
              <a:t>золотникам</a:t>
            </a:r>
            <a:r>
              <a:rPr lang="ru-RU" sz="2200" dirty="0"/>
              <a:t> = 1200 </a:t>
            </a:r>
            <a:r>
              <a:rPr lang="ru-RU" sz="2200" dirty="0" err="1">
                <a:hlinkClick r:id="rId18" tooltip="Брунька, одиниця виміру (ще не написана)"/>
              </a:rPr>
              <a:t>брунькам</a:t>
            </a:r>
            <a:r>
              <a:rPr lang="ru-RU" sz="2200" dirty="0"/>
              <a:t> = 4800 пирогам = 204,8 г</a:t>
            </a:r>
          </a:p>
          <a:p>
            <a:r>
              <a:rPr lang="ru-RU" sz="2200" dirty="0"/>
              <a:t>1 </a:t>
            </a:r>
            <a:r>
              <a:rPr lang="ru-RU" sz="2200" dirty="0" err="1">
                <a:hlinkClick r:id="rId19" tooltip="Півгривенок (ще не написана)"/>
              </a:rPr>
              <a:t>півгривенок</a:t>
            </a:r>
            <a:r>
              <a:rPr lang="ru-RU" sz="2200" dirty="0"/>
              <a:t> = 102,4 </a:t>
            </a:r>
            <a:r>
              <a:rPr lang="ru-RU" sz="2200" dirty="0" smtClean="0"/>
              <a:t>г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5723777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279</TotalTime>
  <Words>273</Words>
  <Application>Microsoft Office PowerPoint</Application>
  <PresentationFormat>Экран (4:3)</PresentationFormat>
  <Paragraphs>129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Системи мір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СШ№6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 Acer</dc:creator>
  <cp:lastModifiedBy>HOME</cp:lastModifiedBy>
  <cp:revision>18</cp:revision>
  <dcterms:created xsi:type="dcterms:W3CDTF">2012-10-01T12:03:43Z</dcterms:created>
  <dcterms:modified xsi:type="dcterms:W3CDTF">2018-02-23T18:21:31Z</dcterms:modified>
</cp:coreProperties>
</file>