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0" r:id="rId2"/>
    <p:sldId id="258" r:id="rId3"/>
    <p:sldId id="261" r:id="rId4"/>
    <p:sldId id="262" r:id="rId5"/>
    <p:sldId id="263" r:id="rId6"/>
    <p:sldId id="265" r:id="rId7"/>
    <p:sldId id="266" r:id="rId8"/>
    <p:sldId id="264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67" r:id="rId1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178A"/>
    <a:srgbClr val="B0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16" autoAdjust="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BF0DE-046F-4247-B41A-89106EFDF285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24B28-9250-41DC-81D9-450431FA6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925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95EDF-BF0D-4132-BC98-7AAB5EEC003E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7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CDE9E-990F-4720-9F60-421010B6EED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3105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03C83-D689-4DF4-83CB-C5B93B7E232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6301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E53C8B-F2C2-4740-B5C8-CA3A9422760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9644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78DF7-4BE7-4E65-A0D8-AF2E923466E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5220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303EFE-6307-4FB6-A08F-10D7A17F457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8033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23E1F2-614D-4B7C-B61C-D540A1B0846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7813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791BC8-550C-4AF4-9979-0981549F73D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5581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285623-9372-4C48-8B95-33A00E84DE8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6099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3C0C46-DACE-4E61-8DC0-E74D7B374AE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1822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72DD5-BB90-4DD9-968B-38FC86AD289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4409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181A7-397F-46CD-BBE1-1D719E9C07C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4174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 alt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3FB683D-4704-4205-BCD6-6016E044F0DF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672" y="116632"/>
            <a:ext cx="7200900" cy="4248001"/>
          </a:xfrm>
        </p:spPr>
        <p:txBody>
          <a:bodyPr anchor="ctr"/>
          <a:lstStyle/>
          <a:p>
            <a:r>
              <a:rPr lang="ru-RU" altLang="ru-RU" sz="7200" b="1" dirty="0" err="1" smtClean="0">
                <a:solidFill>
                  <a:srgbClr val="002060"/>
                </a:solidFill>
              </a:rPr>
              <a:t>Числові</a:t>
            </a:r>
            <a:r>
              <a:rPr lang="ru-RU" altLang="ru-RU" sz="7200" b="1" dirty="0" smtClean="0">
                <a:solidFill>
                  <a:srgbClr val="002060"/>
                </a:solidFill>
              </a:rPr>
              <a:t> та </a:t>
            </a:r>
            <a:r>
              <a:rPr lang="ru-RU" altLang="ru-RU" sz="7200" b="1" dirty="0" err="1" smtClean="0">
                <a:solidFill>
                  <a:srgbClr val="002060"/>
                </a:solidFill>
              </a:rPr>
              <a:t>буквені</a:t>
            </a:r>
            <a:r>
              <a:rPr lang="ru-RU" altLang="ru-RU" sz="7200" b="1" dirty="0" smtClean="0">
                <a:solidFill>
                  <a:srgbClr val="002060"/>
                </a:solidFill>
              </a:rPr>
              <a:t> </a:t>
            </a:r>
            <a:r>
              <a:rPr lang="ru-RU" altLang="ru-RU" sz="7200" b="1" dirty="0" err="1" smtClean="0">
                <a:solidFill>
                  <a:srgbClr val="002060"/>
                </a:solidFill>
              </a:rPr>
              <a:t>вирази</a:t>
            </a:r>
            <a:r>
              <a:rPr lang="ru-RU" altLang="ru-RU" sz="7200" b="1" dirty="0" smtClean="0">
                <a:solidFill>
                  <a:srgbClr val="002060"/>
                </a:solidFill>
              </a:rPr>
              <a:t>. </a:t>
            </a:r>
            <a:r>
              <a:rPr lang="ru-RU" altLang="ru-RU" sz="7200" b="1" dirty="0" err="1" smtClean="0">
                <a:solidFill>
                  <a:srgbClr val="002060"/>
                </a:solidFill>
              </a:rPr>
              <a:t>Формули</a:t>
            </a:r>
            <a:r>
              <a:rPr lang="uk-UA" altLang="ru-RU" sz="7200" b="1" dirty="0" smtClean="0">
                <a:solidFill>
                  <a:srgbClr val="002060"/>
                </a:solidFill>
              </a:rPr>
              <a:t>.</a:t>
            </a:r>
            <a:endParaRPr lang="ru-RU" altLang="ru-RU" sz="5400" b="1" i="1" dirty="0">
              <a:solidFill>
                <a:srgbClr val="00B0F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76128" y="4221088"/>
            <a:ext cx="48461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6000" b="1" i="1" dirty="0" smtClean="0"/>
              <a:t>Математика</a:t>
            </a:r>
          </a:p>
          <a:p>
            <a:pPr algn="ctr"/>
            <a:r>
              <a:rPr lang="uk-UA" sz="6000" b="1" i="1" dirty="0" smtClean="0"/>
              <a:t>5 клас</a:t>
            </a:r>
            <a:endParaRPr lang="ru-RU" sz="6000" b="1" i="1" dirty="0"/>
          </a:p>
        </p:txBody>
      </p:sp>
    </p:spTree>
  </p:cSld>
  <p:clrMapOvr>
    <a:masterClrMapping/>
  </p:clrMapOvr>
  <p:transition spd="slow" advClick="0" advTm="10000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8229600" cy="1143000"/>
          </a:xfrm>
        </p:spPr>
        <p:txBody>
          <a:bodyPr/>
          <a:lstStyle/>
          <a:p>
            <a:r>
              <a:rPr lang="uk-UA" b="1" i="1" dirty="0" smtClean="0">
                <a:solidFill>
                  <a:srgbClr val="002060"/>
                </a:solidFill>
              </a:rPr>
              <a:t>Вольфганг Амадей Моцарт</a:t>
            </a:r>
            <a:endParaRPr lang="ru-RU" b="1" i="1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255" y="1276355"/>
            <a:ext cx="4083918" cy="5445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75656" y="3645024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i="1" dirty="0" smtClean="0">
                <a:solidFill>
                  <a:srgbClr val="002060"/>
                </a:solidFill>
              </a:rPr>
              <a:t>1756</a:t>
            </a:r>
            <a:endParaRPr lang="ru-RU" sz="4000" b="1" i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6296" y="3616460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i="1" dirty="0" smtClean="0">
                <a:solidFill>
                  <a:srgbClr val="002060"/>
                </a:solidFill>
              </a:rPr>
              <a:t>1791</a:t>
            </a:r>
            <a:endParaRPr lang="ru-RU" sz="40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08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73" y="190257"/>
            <a:ext cx="1054106" cy="10541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3279" y="474922"/>
            <a:ext cx="6086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400" b="1" i="1" dirty="0" smtClean="0">
                <a:solidFill>
                  <a:srgbClr val="800000"/>
                </a:solidFill>
              </a:rPr>
              <a:t>Працюємо самостійно:</a:t>
            </a:r>
            <a:endParaRPr lang="ru-RU" sz="4400" b="1" i="1" dirty="0">
              <a:solidFill>
                <a:srgbClr val="8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5868" y="1387230"/>
            <a:ext cx="734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i="1" dirty="0" smtClean="0">
                <a:solidFill>
                  <a:srgbClr val="002060"/>
                </a:solidFill>
              </a:rPr>
              <a:t>1. Які з наведених виразів числові, а які буквені? Розподіліть вирази у два стовпчики.</a:t>
            </a:r>
            <a:endParaRPr lang="ru-RU" sz="2800" b="1" i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5656" y="2484204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000000"/>
                </a:solidFill>
              </a:rPr>
              <a:t>756:12+3;</a:t>
            </a:r>
            <a:endParaRPr lang="ru-RU" sz="2800" b="1" i="1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83175" y="2484204"/>
            <a:ext cx="173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000000"/>
                </a:solidFill>
              </a:rPr>
              <a:t>(13+21)·4;</a:t>
            </a:r>
            <a:endParaRPr lang="ru-RU" sz="2800" b="1" i="1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43268" y="2475646"/>
            <a:ext cx="2027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000000"/>
                </a:solidFill>
              </a:rPr>
              <a:t>(m-11)+451;</a:t>
            </a:r>
            <a:endParaRPr lang="ru-RU" sz="2800" b="1" i="1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70811" y="2484204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000000"/>
                </a:solidFill>
              </a:rPr>
              <a:t>(</a:t>
            </a:r>
            <a:r>
              <a:rPr lang="uk-UA" sz="2800" b="1" i="1" dirty="0" smtClean="0">
                <a:solidFill>
                  <a:srgbClr val="000000"/>
                </a:solidFill>
              </a:rPr>
              <a:t>с+23</a:t>
            </a:r>
            <a:r>
              <a:rPr lang="en-US" sz="2800" b="1" i="1" dirty="0" smtClean="0">
                <a:solidFill>
                  <a:srgbClr val="000000"/>
                </a:solidFill>
              </a:rPr>
              <a:t>)</a:t>
            </a:r>
            <a:r>
              <a:rPr lang="uk-UA" sz="2800" b="1" i="1" dirty="0" smtClean="0">
                <a:solidFill>
                  <a:srgbClr val="000000"/>
                </a:solidFill>
              </a:rPr>
              <a:t>:</a:t>
            </a:r>
            <a:r>
              <a:rPr lang="en-US" sz="2800" b="1" i="1" dirty="0" smtClean="0">
                <a:solidFill>
                  <a:srgbClr val="000000"/>
                </a:solidFill>
              </a:rPr>
              <a:t>45;</a:t>
            </a:r>
            <a:endParaRPr lang="ru-RU" sz="2800" b="1" i="1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90884" y="2990021"/>
            <a:ext cx="26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000000"/>
                </a:solidFill>
              </a:rPr>
              <a:t>48·26 – (13+63);</a:t>
            </a:r>
            <a:endParaRPr lang="ru-RU" sz="2800" b="1" i="1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38815" y="2990021"/>
            <a:ext cx="1802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000000"/>
                </a:solidFill>
              </a:rPr>
              <a:t>251-</a:t>
            </a:r>
            <a:r>
              <a:rPr lang="en-US" sz="2800" b="1" i="1" dirty="0" smtClean="0">
                <a:solidFill>
                  <a:srgbClr val="000000"/>
                </a:solidFill>
              </a:rPr>
              <a:t>(</a:t>
            </a:r>
            <a:r>
              <a:rPr lang="uk-UA" sz="2800" b="1" i="1" dirty="0" smtClean="0">
                <a:solidFill>
                  <a:srgbClr val="000000"/>
                </a:solidFill>
              </a:rPr>
              <a:t>48·</a:t>
            </a:r>
            <a:r>
              <a:rPr lang="en-US" sz="2800" b="1" i="1" dirty="0" smtClean="0">
                <a:solidFill>
                  <a:srgbClr val="000000"/>
                </a:solidFill>
              </a:rPr>
              <a:t>b).</a:t>
            </a:r>
            <a:endParaRPr lang="ru-RU" sz="2800" b="1" i="1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5287" y="3783952"/>
            <a:ext cx="258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800" b="1" i="1" dirty="0" smtClean="0">
                <a:solidFill>
                  <a:srgbClr val="002060"/>
                </a:solidFill>
              </a:rPr>
              <a:t>Числові вирази</a:t>
            </a:r>
            <a:endParaRPr lang="ru-RU" sz="2800" b="1" i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55212" y="3767429"/>
            <a:ext cx="2511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002060"/>
                </a:solidFill>
              </a:rPr>
              <a:t>Буквені вирази</a:t>
            </a:r>
            <a:endParaRPr lang="ru-RU" sz="2800" b="1" i="1" dirty="0">
              <a:solidFill>
                <a:srgbClr val="002060"/>
              </a:solidFill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4921151" y="3912987"/>
            <a:ext cx="0" cy="268436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490884" y="4365104"/>
            <a:ext cx="732958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0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0.04844 0.299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3" y="1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48148E-6 L -0.12205 0.3622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11" y="1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07407E-6 L 0.09861 0.300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1" y="1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-0.09548 0.3622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4" y="1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0.01389 0.3620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" y="1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0.18941 0.3620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62" y="1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31490"/>
            <a:ext cx="1054106" cy="10541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0069" y="188640"/>
            <a:ext cx="6086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400" b="1" i="1" dirty="0" smtClean="0">
                <a:solidFill>
                  <a:srgbClr val="800000"/>
                </a:solidFill>
              </a:rPr>
              <a:t>Працюємо самостійно:</a:t>
            </a:r>
            <a:endParaRPr lang="ru-RU" sz="4400" b="1" i="1" dirty="0">
              <a:solidFill>
                <a:srgbClr val="8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5729" y="1137606"/>
            <a:ext cx="7599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002060"/>
                </a:solidFill>
              </a:rPr>
              <a:t>2. Розставити порядок дій в числовому виразі:</a:t>
            </a:r>
            <a:endParaRPr lang="ru-RU" sz="2800" b="1" i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0701" y="1894185"/>
            <a:ext cx="6627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i="1" dirty="0" smtClean="0">
                <a:solidFill>
                  <a:srgbClr val="000000"/>
                </a:solidFill>
              </a:rPr>
              <a:t>256:24 + (412-123) :17 +12·25</a:t>
            </a:r>
            <a:endParaRPr lang="ru-RU" sz="4000" b="1" i="1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13884" y="158379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dirty="0" smtClean="0">
                <a:solidFill>
                  <a:srgbClr val="99178A"/>
                </a:solidFill>
              </a:rPr>
              <a:t>1</a:t>
            </a:r>
            <a:endParaRPr lang="ru-RU" sz="2400" b="1" i="1" dirty="0">
              <a:solidFill>
                <a:srgbClr val="99178A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58947" y="157705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dirty="0" smtClean="0">
                <a:solidFill>
                  <a:srgbClr val="99178A"/>
                </a:solidFill>
              </a:rPr>
              <a:t>2</a:t>
            </a:r>
            <a:endParaRPr lang="ru-RU" sz="2400" b="1" i="1" dirty="0">
              <a:solidFill>
                <a:srgbClr val="99178A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80684" y="158379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dirty="0" smtClean="0">
                <a:solidFill>
                  <a:srgbClr val="99178A"/>
                </a:solidFill>
              </a:rPr>
              <a:t>3</a:t>
            </a:r>
            <a:endParaRPr lang="ru-RU" sz="2400" b="1" i="1" dirty="0">
              <a:solidFill>
                <a:srgbClr val="99178A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40352" y="157705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dirty="0" smtClean="0">
                <a:solidFill>
                  <a:srgbClr val="99178A"/>
                </a:solidFill>
              </a:rPr>
              <a:t>4</a:t>
            </a:r>
            <a:endParaRPr lang="ru-RU" sz="2400" b="1" i="1" dirty="0">
              <a:solidFill>
                <a:srgbClr val="99178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27205" y="157705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dirty="0" smtClean="0">
                <a:solidFill>
                  <a:srgbClr val="99178A"/>
                </a:solidFill>
              </a:rPr>
              <a:t>5</a:t>
            </a:r>
            <a:endParaRPr lang="ru-RU" sz="2400" b="1" i="1" dirty="0">
              <a:solidFill>
                <a:srgbClr val="99178A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62541" y="157705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dirty="0" smtClean="0">
                <a:solidFill>
                  <a:srgbClr val="99178A"/>
                </a:solidFill>
              </a:rPr>
              <a:t>6</a:t>
            </a:r>
            <a:endParaRPr lang="ru-RU" sz="2400" b="1" i="1" dirty="0">
              <a:solidFill>
                <a:srgbClr val="99178A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51098" y="2483495"/>
            <a:ext cx="7271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i="1" dirty="0" smtClean="0">
                <a:solidFill>
                  <a:srgbClr val="002060"/>
                </a:solidFill>
              </a:rPr>
              <a:t>3. Записати числовий вираз та знайти його значення:</a:t>
            </a:r>
            <a:endParaRPr lang="ru-RU" sz="2800" b="1" i="1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52212" y="3243575"/>
            <a:ext cx="7271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i="1" dirty="0" smtClean="0">
                <a:solidFill>
                  <a:srgbClr val="000000"/>
                </a:solidFill>
              </a:rPr>
              <a:t>Різниця добутку чисел 45 і 8 та суми чисел 36 і 24:</a:t>
            </a:r>
            <a:endParaRPr lang="ru-RU" sz="2800" b="1" i="1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86764" y="3966255"/>
            <a:ext cx="7271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i="1" dirty="0" smtClean="0">
                <a:solidFill>
                  <a:srgbClr val="99178A"/>
                </a:solidFill>
              </a:rPr>
              <a:t>                    45·8 – (36+24)=360 – 60=300</a:t>
            </a:r>
            <a:endParaRPr lang="ru-RU" sz="2800" b="1" i="1" dirty="0">
              <a:solidFill>
                <a:srgbClr val="99178A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47625" y="4377278"/>
            <a:ext cx="7271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i="1" dirty="0" smtClean="0">
                <a:solidFill>
                  <a:srgbClr val="002060"/>
                </a:solidFill>
              </a:rPr>
              <a:t>4. Записати буквений вираз та знайти його значення:</a:t>
            </a:r>
            <a:endParaRPr lang="ru-RU" sz="2800" b="1" i="1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15728" y="5137358"/>
            <a:ext cx="7271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i="1" dirty="0" smtClean="0">
                <a:solidFill>
                  <a:srgbClr val="000000"/>
                </a:solidFill>
              </a:rPr>
              <a:t>Різницю чисел х і у помножити на частку чисел </a:t>
            </a:r>
            <a:r>
              <a:rPr lang="en-US" sz="2800" b="1" i="1" dirty="0" smtClean="0">
                <a:solidFill>
                  <a:srgbClr val="000000"/>
                </a:solidFill>
              </a:rPr>
              <a:t>m</a:t>
            </a:r>
            <a:r>
              <a:rPr lang="uk-UA" sz="2800" b="1" i="1" dirty="0" smtClean="0">
                <a:solidFill>
                  <a:srgbClr val="000000"/>
                </a:solidFill>
              </a:rPr>
              <a:t> і </a:t>
            </a:r>
            <a:r>
              <a:rPr lang="en-US" sz="2800" b="1" i="1" dirty="0" smtClean="0">
                <a:solidFill>
                  <a:srgbClr val="000000"/>
                </a:solidFill>
              </a:rPr>
              <a:t>n</a:t>
            </a:r>
            <a:r>
              <a:rPr lang="uk-UA" sz="2800" b="1" i="1" dirty="0" smtClean="0">
                <a:solidFill>
                  <a:srgbClr val="000000"/>
                </a:solidFill>
              </a:rPr>
              <a:t>, якщо х=48, у=17, </a:t>
            </a:r>
            <a:r>
              <a:rPr lang="en-US" sz="2800" b="1" i="1" dirty="0" smtClean="0">
                <a:solidFill>
                  <a:srgbClr val="000000"/>
                </a:solidFill>
              </a:rPr>
              <a:t>m=72, n=12</a:t>
            </a:r>
            <a:r>
              <a:rPr lang="uk-UA" sz="2800" b="1" i="1" dirty="0" smtClean="0">
                <a:solidFill>
                  <a:srgbClr val="000000"/>
                </a:solidFill>
              </a:rPr>
              <a:t>:</a:t>
            </a:r>
            <a:endParaRPr lang="ru-RU" sz="2800" b="1" i="1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34410" y="6009451"/>
            <a:ext cx="7271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i="1" dirty="0" smtClean="0">
                <a:solidFill>
                  <a:srgbClr val="99178A"/>
                </a:solidFill>
              </a:rPr>
              <a:t>  </a:t>
            </a:r>
            <a:r>
              <a:rPr lang="en-US" sz="2800" b="1" i="1" dirty="0" smtClean="0">
                <a:solidFill>
                  <a:srgbClr val="99178A"/>
                </a:solidFill>
              </a:rPr>
              <a:t>(x-y)·(</a:t>
            </a:r>
            <a:r>
              <a:rPr lang="en-US" sz="2800" b="1" i="1" dirty="0" err="1" smtClean="0">
                <a:solidFill>
                  <a:srgbClr val="99178A"/>
                </a:solidFill>
              </a:rPr>
              <a:t>m:n</a:t>
            </a:r>
            <a:r>
              <a:rPr lang="en-US" sz="2800" b="1" i="1" dirty="0" smtClean="0">
                <a:solidFill>
                  <a:srgbClr val="99178A"/>
                </a:solidFill>
              </a:rPr>
              <a:t>)=(48-17)·(72:12)=31·6=186</a:t>
            </a:r>
            <a:endParaRPr lang="ru-RU" sz="2800" b="1" i="1" dirty="0">
              <a:solidFill>
                <a:srgbClr val="9917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90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31490"/>
            <a:ext cx="1054106" cy="1054106"/>
          </a:xfrm>
          <a:prstGeom prst="rect">
            <a:avLst/>
          </a:prstGeom>
        </p:spPr>
      </p:pic>
      <p:sp>
        <p:nvSpPr>
          <p:cNvPr id="5" name="Заголовок 4"/>
          <p:cNvSpPr txBox="1">
            <a:spLocks noGrp="1"/>
          </p:cNvSpPr>
          <p:nvPr>
            <p:ph type="title"/>
          </p:nvPr>
        </p:nvSpPr>
        <p:spPr>
          <a:xfrm>
            <a:off x="2478816" y="238737"/>
            <a:ext cx="6059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i="1" dirty="0" err="1" smtClean="0">
                <a:solidFill>
                  <a:srgbClr val="800000"/>
                </a:solidFill>
              </a:rPr>
              <a:t>Розв</a:t>
            </a:r>
            <a:r>
              <a:rPr lang="en-US" b="1" i="1" dirty="0" smtClean="0">
                <a:solidFill>
                  <a:srgbClr val="800000"/>
                </a:solidFill>
              </a:rPr>
              <a:t>’</a:t>
            </a:r>
            <a:r>
              <a:rPr lang="uk-UA" b="1" i="1" dirty="0" err="1" smtClean="0">
                <a:solidFill>
                  <a:srgbClr val="800000"/>
                </a:solidFill>
              </a:rPr>
              <a:t>яжемо</a:t>
            </a:r>
            <a:r>
              <a:rPr lang="uk-UA" b="1" i="1" dirty="0" smtClean="0">
                <a:solidFill>
                  <a:srgbClr val="800000"/>
                </a:solidFill>
              </a:rPr>
              <a:t> задачу</a:t>
            </a:r>
            <a:r>
              <a:rPr lang="uk-UA" sz="4400" b="1" i="1" dirty="0" smtClean="0">
                <a:solidFill>
                  <a:srgbClr val="800000"/>
                </a:solidFill>
              </a:rPr>
              <a:t>:</a:t>
            </a:r>
            <a:endParaRPr lang="ru-RU" sz="4400" b="1" i="1" dirty="0">
              <a:solidFill>
                <a:srgbClr val="8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1199338"/>
            <a:ext cx="748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smtClean="0">
                <a:solidFill>
                  <a:srgbClr val="000000"/>
                </a:solidFill>
              </a:rPr>
              <a:t>У </a:t>
            </a:r>
            <a:r>
              <a:rPr lang="ru-RU" sz="2400" b="1" i="1" dirty="0" err="1" smtClean="0">
                <a:solidFill>
                  <a:srgbClr val="000000"/>
                </a:solidFill>
              </a:rPr>
              <a:t>вагоні</a:t>
            </a:r>
            <a:r>
              <a:rPr lang="ru-RU" sz="2400" b="1" i="1" dirty="0" smtClean="0">
                <a:solidFill>
                  <a:srgbClr val="000000"/>
                </a:solidFill>
              </a:rPr>
              <a:t> трамвая </a:t>
            </a:r>
            <a:r>
              <a:rPr lang="ru-RU" sz="2400" b="1" i="1" dirty="0" err="1" smtClean="0">
                <a:solidFill>
                  <a:srgbClr val="000000"/>
                </a:solidFill>
              </a:rPr>
              <a:t>було</a:t>
            </a:r>
            <a:r>
              <a:rPr lang="ru-RU" sz="2400" b="1" i="1" dirty="0" smtClean="0">
                <a:solidFill>
                  <a:srgbClr val="000000"/>
                </a:solidFill>
              </a:rPr>
              <a:t> </a:t>
            </a:r>
            <a:r>
              <a:rPr lang="ru-RU" sz="2400" b="1" i="1" dirty="0" smtClean="0">
                <a:solidFill>
                  <a:srgbClr val="99178A"/>
                </a:solidFill>
              </a:rPr>
              <a:t>х</a:t>
            </a:r>
            <a:r>
              <a:rPr lang="ru-RU" sz="2400" b="1" i="1" dirty="0" smtClean="0">
                <a:solidFill>
                  <a:srgbClr val="000000"/>
                </a:solidFill>
              </a:rPr>
              <a:t> </a:t>
            </a:r>
            <a:r>
              <a:rPr lang="ru-RU" sz="2400" b="1" i="1" dirty="0" err="1" smtClean="0">
                <a:solidFill>
                  <a:srgbClr val="000000"/>
                </a:solidFill>
              </a:rPr>
              <a:t>пасажир</a:t>
            </a:r>
            <a:r>
              <a:rPr lang="uk-UA" sz="2400" b="1" i="1" dirty="0">
                <a:solidFill>
                  <a:srgbClr val="000000"/>
                </a:solidFill>
              </a:rPr>
              <a:t>і</a:t>
            </a:r>
            <a:r>
              <a:rPr lang="ru-RU" sz="2400" b="1" i="1" dirty="0" smtClean="0">
                <a:solidFill>
                  <a:srgbClr val="000000"/>
                </a:solidFill>
              </a:rPr>
              <a:t>в. На </a:t>
            </a:r>
            <a:r>
              <a:rPr lang="ru-RU" sz="2400" b="1" i="1" dirty="0" err="1" smtClean="0">
                <a:solidFill>
                  <a:srgbClr val="000000"/>
                </a:solidFill>
              </a:rPr>
              <a:t>зупинці</a:t>
            </a:r>
            <a:r>
              <a:rPr lang="ru-RU" sz="2400" b="1" i="1" dirty="0" smtClean="0">
                <a:solidFill>
                  <a:srgbClr val="000000"/>
                </a:solidFill>
              </a:rPr>
              <a:t> з </a:t>
            </a:r>
            <a:r>
              <a:rPr lang="ru-RU" sz="2400" b="1" i="1" dirty="0" err="1" smtClean="0">
                <a:solidFill>
                  <a:srgbClr val="000000"/>
                </a:solidFill>
              </a:rPr>
              <a:t>нього</a:t>
            </a:r>
            <a:r>
              <a:rPr lang="ru-RU" sz="2400" b="1" i="1" dirty="0" smtClean="0">
                <a:solidFill>
                  <a:srgbClr val="000000"/>
                </a:solidFill>
              </a:rPr>
              <a:t> </a:t>
            </a:r>
            <a:r>
              <a:rPr lang="ru-RU" sz="2400" b="1" i="1" dirty="0" err="1" smtClean="0">
                <a:solidFill>
                  <a:srgbClr val="000000"/>
                </a:solidFill>
              </a:rPr>
              <a:t>вийшло</a:t>
            </a:r>
            <a:r>
              <a:rPr lang="ru-RU" sz="2400" b="1" i="1" dirty="0" smtClean="0">
                <a:solidFill>
                  <a:srgbClr val="000000"/>
                </a:solidFill>
              </a:rPr>
              <a:t> 24 </a:t>
            </a:r>
            <a:r>
              <a:rPr lang="ru-RU" sz="2400" b="1" i="1" dirty="0" err="1" smtClean="0">
                <a:solidFill>
                  <a:srgbClr val="000000"/>
                </a:solidFill>
              </a:rPr>
              <a:t>пасажир</a:t>
            </a:r>
            <a:r>
              <a:rPr lang="uk-UA" sz="2400" b="1" i="1" dirty="0" smtClean="0">
                <a:solidFill>
                  <a:srgbClr val="000000"/>
                </a:solidFill>
              </a:rPr>
              <a:t>и, а ввійшло </a:t>
            </a:r>
            <a:r>
              <a:rPr lang="uk-UA" sz="2400" b="1" i="1" dirty="0" smtClean="0">
                <a:solidFill>
                  <a:srgbClr val="99178A"/>
                </a:solidFill>
              </a:rPr>
              <a:t>у</a:t>
            </a:r>
            <a:r>
              <a:rPr lang="uk-UA" sz="2400" b="1" i="1" dirty="0" smtClean="0">
                <a:solidFill>
                  <a:srgbClr val="000000"/>
                </a:solidFill>
              </a:rPr>
              <a:t> пасажирів. Скільки пасажирів стало у вагоні? Обчисліть значення отриманого виразу, якщо </a:t>
            </a:r>
            <a:r>
              <a:rPr lang="uk-UA" sz="2400" b="1" i="1" dirty="0" smtClean="0">
                <a:solidFill>
                  <a:srgbClr val="99178A"/>
                </a:solidFill>
              </a:rPr>
              <a:t>х=62, у=13</a:t>
            </a:r>
            <a:endParaRPr lang="ru-RU" sz="2400" b="1" i="1" dirty="0">
              <a:solidFill>
                <a:srgbClr val="99178A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5936" y="2729325"/>
            <a:ext cx="1806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dirty="0" err="1" smtClean="0">
                <a:solidFill>
                  <a:srgbClr val="002060"/>
                </a:solidFill>
              </a:rPr>
              <a:t>Розв</a:t>
            </a:r>
            <a:r>
              <a:rPr lang="en-US" sz="2400" b="1" i="1" dirty="0" smtClean="0">
                <a:solidFill>
                  <a:srgbClr val="002060"/>
                </a:solidFill>
              </a:rPr>
              <a:t>’</a:t>
            </a:r>
            <a:r>
              <a:rPr lang="uk-UA" sz="2400" b="1" i="1" dirty="0" err="1" smtClean="0">
                <a:solidFill>
                  <a:srgbClr val="002060"/>
                </a:solidFill>
              </a:rPr>
              <a:t>язання</a:t>
            </a:r>
            <a:endParaRPr lang="ru-RU" sz="2400" b="1" i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48600" y="319213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>
                <a:solidFill>
                  <a:srgbClr val="99178A"/>
                </a:solidFill>
              </a:rPr>
              <a:t>х</a:t>
            </a:r>
            <a:endParaRPr lang="ru-RU" sz="2800" b="1" i="1" dirty="0">
              <a:solidFill>
                <a:srgbClr val="99178A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0311" y="3215730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dirty="0" smtClean="0">
                <a:solidFill>
                  <a:srgbClr val="99178A"/>
                </a:solidFill>
              </a:rPr>
              <a:t>-</a:t>
            </a:r>
            <a:endParaRPr lang="ru-RU" sz="2400" b="1" i="1" dirty="0">
              <a:solidFill>
                <a:srgbClr val="99178A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87441" y="321573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99178A"/>
                </a:solidFill>
              </a:rPr>
              <a:t>24</a:t>
            </a:r>
            <a:endParaRPr lang="ru-RU" sz="2800" b="1" i="1" dirty="0">
              <a:solidFill>
                <a:srgbClr val="99178A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78140" y="3228384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99178A"/>
                </a:solidFill>
              </a:rPr>
              <a:t>+</a:t>
            </a:r>
            <a:endParaRPr lang="ru-RU" sz="2800" b="1" i="1" dirty="0">
              <a:solidFill>
                <a:srgbClr val="99178A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02865" y="3228384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99178A"/>
                </a:solidFill>
              </a:rPr>
              <a:t>у</a:t>
            </a:r>
            <a:endParaRPr lang="ru-RU" sz="2800" b="1" i="1" dirty="0">
              <a:solidFill>
                <a:srgbClr val="99178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5727" y="3614123"/>
            <a:ext cx="240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dirty="0" smtClean="0">
                <a:solidFill>
                  <a:srgbClr val="002060"/>
                </a:solidFill>
              </a:rPr>
              <a:t>62-24+13=51 (п.)</a:t>
            </a:r>
            <a:endParaRPr lang="ru-RU" sz="2400" b="1" i="1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5727" y="4036176"/>
            <a:ext cx="5358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dirty="0" smtClean="0">
                <a:solidFill>
                  <a:srgbClr val="002060"/>
                </a:solidFill>
              </a:rPr>
              <a:t>Відповідь: у вагоні стало 51 пасажир.</a:t>
            </a:r>
            <a:endParaRPr lang="ru-RU" sz="2400" b="1" i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Первый в Одессе трехсекционный трамвай уже начал возить пассажиров (ФОТО,  ВИДЕО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394" y="4497841"/>
            <a:ext cx="3258760" cy="217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8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31490"/>
            <a:ext cx="1054106" cy="1054106"/>
          </a:xfrm>
          <a:prstGeom prst="rect">
            <a:avLst/>
          </a:prstGeom>
        </p:spPr>
      </p:pic>
      <p:sp>
        <p:nvSpPr>
          <p:cNvPr id="5" name="Заголовок 4"/>
          <p:cNvSpPr txBox="1">
            <a:spLocks noGrp="1"/>
          </p:cNvSpPr>
          <p:nvPr>
            <p:ph type="title"/>
          </p:nvPr>
        </p:nvSpPr>
        <p:spPr>
          <a:xfrm>
            <a:off x="2478816" y="238737"/>
            <a:ext cx="6059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i="1" dirty="0" err="1" smtClean="0">
                <a:solidFill>
                  <a:srgbClr val="800000"/>
                </a:solidFill>
              </a:rPr>
              <a:t>Розв</a:t>
            </a:r>
            <a:r>
              <a:rPr lang="en-US" b="1" i="1" dirty="0" smtClean="0">
                <a:solidFill>
                  <a:srgbClr val="800000"/>
                </a:solidFill>
              </a:rPr>
              <a:t>’</a:t>
            </a:r>
            <a:r>
              <a:rPr lang="uk-UA" b="1" i="1" dirty="0" err="1" smtClean="0">
                <a:solidFill>
                  <a:srgbClr val="800000"/>
                </a:solidFill>
              </a:rPr>
              <a:t>яжемо</a:t>
            </a:r>
            <a:r>
              <a:rPr lang="uk-UA" b="1" i="1" dirty="0" smtClean="0">
                <a:solidFill>
                  <a:srgbClr val="800000"/>
                </a:solidFill>
              </a:rPr>
              <a:t> задачу</a:t>
            </a:r>
            <a:r>
              <a:rPr lang="uk-UA" sz="4400" b="1" i="1" dirty="0" smtClean="0">
                <a:solidFill>
                  <a:srgbClr val="800000"/>
                </a:solidFill>
              </a:rPr>
              <a:t>:</a:t>
            </a:r>
            <a:endParaRPr lang="ru-RU" sz="4400" b="1" i="1" dirty="0">
              <a:solidFill>
                <a:srgbClr val="8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1199338"/>
            <a:ext cx="74888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b="1" i="1" dirty="0" smtClean="0">
                <a:solidFill>
                  <a:srgbClr val="000000"/>
                </a:solidFill>
              </a:rPr>
              <a:t>У туристичному таборі є </a:t>
            </a:r>
            <a:r>
              <a:rPr lang="en-US" sz="2400" b="1" i="1" dirty="0" smtClean="0">
                <a:solidFill>
                  <a:srgbClr val="99178A"/>
                </a:solidFill>
              </a:rPr>
              <a:t>m</a:t>
            </a:r>
            <a:r>
              <a:rPr lang="uk-UA" sz="2400" b="1" i="1" dirty="0" smtClean="0">
                <a:solidFill>
                  <a:srgbClr val="000000"/>
                </a:solidFill>
              </a:rPr>
              <a:t> шестимісних і </a:t>
            </a:r>
            <a:r>
              <a:rPr lang="en-US" sz="2400" b="1" i="1" dirty="0" smtClean="0">
                <a:solidFill>
                  <a:srgbClr val="99178A"/>
                </a:solidFill>
              </a:rPr>
              <a:t>n</a:t>
            </a:r>
            <a:r>
              <a:rPr lang="uk-UA" sz="2400" b="1" i="1" dirty="0" smtClean="0">
                <a:solidFill>
                  <a:srgbClr val="000000"/>
                </a:solidFill>
              </a:rPr>
              <a:t> </a:t>
            </a:r>
            <a:r>
              <a:rPr lang="uk-UA" sz="2400" b="1" i="1" dirty="0" err="1" smtClean="0">
                <a:solidFill>
                  <a:srgbClr val="000000"/>
                </a:solidFill>
              </a:rPr>
              <a:t>восьмимісних</a:t>
            </a:r>
            <a:r>
              <a:rPr lang="uk-UA" sz="2400" b="1" i="1" dirty="0" smtClean="0">
                <a:solidFill>
                  <a:srgbClr val="000000"/>
                </a:solidFill>
              </a:rPr>
              <a:t> наметів, причому загальна кількість місць у шестимісних наметах більша, ніж у </a:t>
            </a:r>
            <a:r>
              <a:rPr lang="uk-UA" sz="2400" b="1" i="1" dirty="0" err="1" smtClean="0">
                <a:solidFill>
                  <a:srgbClr val="000000"/>
                </a:solidFill>
              </a:rPr>
              <a:t>восьмимісних</a:t>
            </a:r>
            <a:r>
              <a:rPr lang="uk-UA" sz="2400" b="1" i="1" dirty="0" smtClean="0">
                <a:solidFill>
                  <a:srgbClr val="000000"/>
                </a:solidFill>
              </a:rPr>
              <a:t>. На скільки більше людей можна поселити у шестимісних наметах, ніж у </a:t>
            </a:r>
            <a:r>
              <a:rPr lang="uk-UA" sz="2400" b="1" i="1" dirty="0" err="1" smtClean="0">
                <a:solidFill>
                  <a:srgbClr val="000000"/>
                </a:solidFill>
              </a:rPr>
              <a:t>восьмимісних</a:t>
            </a:r>
            <a:r>
              <a:rPr lang="uk-UA" sz="2400" b="1" i="1" dirty="0" smtClean="0">
                <a:solidFill>
                  <a:srgbClr val="000000"/>
                </a:solidFill>
              </a:rPr>
              <a:t>? Знайдіть значення отриманого виразу при </a:t>
            </a:r>
            <a:r>
              <a:rPr lang="en-US" sz="2400" b="1" i="1" dirty="0" smtClean="0">
                <a:solidFill>
                  <a:srgbClr val="99178A"/>
                </a:solidFill>
              </a:rPr>
              <a:t>m=12, n=8</a:t>
            </a:r>
            <a:r>
              <a:rPr lang="uk-UA" sz="2400" b="1" i="1" dirty="0" smtClean="0">
                <a:solidFill>
                  <a:srgbClr val="99178A"/>
                </a:solidFill>
              </a:rPr>
              <a:t>.</a:t>
            </a:r>
            <a:endParaRPr lang="ru-RU" sz="2400" b="1" i="1" dirty="0">
              <a:solidFill>
                <a:srgbClr val="99178A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5936" y="3787495"/>
            <a:ext cx="1806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dirty="0" err="1" smtClean="0">
                <a:solidFill>
                  <a:srgbClr val="002060"/>
                </a:solidFill>
              </a:rPr>
              <a:t>Розв</a:t>
            </a:r>
            <a:r>
              <a:rPr lang="en-US" sz="2400" b="1" i="1" dirty="0" smtClean="0">
                <a:solidFill>
                  <a:srgbClr val="002060"/>
                </a:solidFill>
              </a:rPr>
              <a:t>’</a:t>
            </a:r>
            <a:r>
              <a:rPr lang="uk-UA" sz="2400" b="1" i="1" dirty="0" err="1" smtClean="0">
                <a:solidFill>
                  <a:srgbClr val="002060"/>
                </a:solidFill>
              </a:rPr>
              <a:t>язання</a:t>
            </a:r>
            <a:endParaRPr lang="ru-RU" sz="2400" b="1" i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30701" y="5720995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2060"/>
                </a:solidFill>
              </a:rPr>
              <a:t>6·12 - 8·8=</a:t>
            </a:r>
            <a:endParaRPr lang="ru-RU" sz="2400" b="1" i="1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6061137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 smtClean="0">
                <a:solidFill>
                  <a:srgbClr val="002060"/>
                </a:solidFill>
              </a:rPr>
              <a:t>Відповідь: в шестимісних наметах можна</a:t>
            </a:r>
          </a:p>
          <a:p>
            <a:r>
              <a:rPr lang="uk-UA" sz="2400" b="1" i="1" dirty="0">
                <a:solidFill>
                  <a:srgbClr val="002060"/>
                </a:solidFill>
              </a:rPr>
              <a:t> </a:t>
            </a:r>
            <a:r>
              <a:rPr lang="uk-UA" sz="2400" b="1" i="1" dirty="0" smtClean="0">
                <a:solidFill>
                  <a:srgbClr val="002060"/>
                </a:solidFill>
              </a:rPr>
              <a:t>                  розмістити на 8 людей більше.</a:t>
            </a:r>
            <a:endParaRPr lang="ru-RU" sz="2400" b="1" i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10557" y="4183718"/>
            <a:ext cx="65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dirty="0" smtClean="0">
                <a:solidFill>
                  <a:srgbClr val="99178A"/>
                </a:solidFill>
              </a:rPr>
              <a:t>6·</a:t>
            </a:r>
            <a:r>
              <a:rPr lang="en-US" sz="2400" b="1" i="1" dirty="0" smtClean="0">
                <a:solidFill>
                  <a:srgbClr val="99178A"/>
                </a:solidFill>
              </a:rPr>
              <a:t>m</a:t>
            </a:r>
            <a:endParaRPr lang="ru-RU" sz="2400" b="1" i="1" dirty="0">
              <a:solidFill>
                <a:srgbClr val="99178A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35134" y="4183717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99178A"/>
                </a:solidFill>
              </a:rPr>
              <a:t>8·n</a:t>
            </a:r>
            <a:endParaRPr lang="ru-RU" sz="2400" b="1" i="1" dirty="0">
              <a:solidFill>
                <a:srgbClr val="99178A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0410" y="418371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99178A"/>
                </a:solidFill>
              </a:rPr>
              <a:t>-</a:t>
            </a:r>
            <a:endParaRPr lang="ru-RU" sz="2400" b="1" i="1" dirty="0">
              <a:solidFill>
                <a:srgbClr val="99178A"/>
              </a:solidFill>
            </a:endParaRPr>
          </a:p>
        </p:txBody>
      </p:sp>
      <p:sp>
        <p:nvSpPr>
          <p:cNvPr id="2" name="AutoShape 2" descr="Туристическая палатка Vega 4, цена 3 360 грн., купить в Харькове — Prom.ua  (ID#898494698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rgbClr val="0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449" y="4645382"/>
            <a:ext cx="1855589" cy="1075613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499" y="4623216"/>
            <a:ext cx="1238253" cy="109777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308867" y="5747213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2060"/>
                </a:solidFill>
              </a:rPr>
              <a:t>72 - 64=8 (</a:t>
            </a:r>
            <a:r>
              <a:rPr lang="uk-UA" sz="2400" b="1" i="1" dirty="0" smtClean="0">
                <a:solidFill>
                  <a:srgbClr val="002060"/>
                </a:solidFill>
              </a:rPr>
              <a:t>л.)</a:t>
            </a:r>
            <a:endParaRPr lang="ru-RU" sz="2400" b="1" i="1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66508" y="4177783"/>
            <a:ext cx="148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dirty="0" smtClean="0">
                <a:solidFill>
                  <a:srgbClr val="99178A"/>
                </a:solidFill>
              </a:rPr>
              <a:t>= </a:t>
            </a:r>
            <a:r>
              <a:rPr lang="en-US" sz="2400" b="1" i="1" dirty="0" smtClean="0">
                <a:solidFill>
                  <a:srgbClr val="99178A"/>
                </a:solidFill>
              </a:rPr>
              <a:t> 6m - 8n</a:t>
            </a:r>
            <a:endParaRPr lang="ru-RU" sz="2400" b="1" i="1" dirty="0">
              <a:solidFill>
                <a:srgbClr val="9917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80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4" grpId="0"/>
      <p:bldP spid="15" grpId="0"/>
      <p:bldP spid="17" grpId="0"/>
      <p:bldP spid="20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3192"/>
            <a:ext cx="1054106" cy="1054106"/>
          </a:xfrm>
          <a:prstGeom prst="rect">
            <a:avLst/>
          </a:prstGeom>
        </p:spPr>
      </p:pic>
      <p:sp>
        <p:nvSpPr>
          <p:cNvPr id="5" name="Заголовок 4"/>
          <p:cNvSpPr txBox="1">
            <a:spLocks noGrp="1"/>
          </p:cNvSpPr>
          <p:nvPr>
            <p:ph type="title"/>
          </p:nvPr>
        </p:nvSpPr>
        <p:spPr>
          <a:xfrm>
            <a:off x="2074459" y="246948"/>
            <a:ext cx="6597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i="1" dirty="0" err="1" smtClean="0">
                <a:solidFill>
                  <a:srgbClr val="800000"/>
                </a:solidFill>
              </a:rPr>
              <a:t>Розв</a:t>
            </a:r>
            <a:r>
              <a:rPr lang="en-US" b="1" i="1" dirty="0" smtClean="0">
                <a:solidFill>
                  <a:srgbClr val="800000"/>
                </a:solidFill>
              </a:rPr>
              <a:t>’</a:t>
            </a:r>
            <a:r>
              <a:rPr lang="uk-UA" b="1" i="1" dirty="0" err="1" smtClean="0">
                <a:solidFill>
                  <a:srgbClr val="800000"/>
                </a:solidFill>
              </a:rPr>
              <a:t>яжемо</a:t>
            </a:r>
            <a:r>
              <a:rPr lang="uk-UA" b="1" i="1" dirty="0" smtClean="0">
                <a:solidFill>
                  <a:srgbClr val="800000"/>
                </a:solidFill>
              </a:rPr>
              <a:t> задачу</a:t>
            </a:r>
            <a:r>
              <a:rPr lang="uk-UA" sz="4400" b="1" i="1" dirty="0" smtClean="0">
                <a:solidFill>
                  <a:srgbClr val="800000"/>
                </a:solidFill>
              </a:rPr>
              <a:t>:</a:t>
            </a:r>
            <a:endParaRPr lang="ru-RU" sz="4400" b="1" i="1" dirty="0">
              <a:solidFill>
                <a:srgbClr val="8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1270792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 smtClean="0">
                <a:solidFill>
                  <a:srgbClr val="000000"/>
                </a:solidFill>
              </a:rPr>
              <a:t>Одна із сторін трикутника дорівнює </a:t>
            </a:r>
            <a:r>
              <a:rPr lang="uk-UA" sz="2400" b="1" i="1" dirty="0" smtClean="0">
                <a:solidFill>
                  <a:srgbClr val="99178A"/>
                </a:solidFill>
              </a:rPr>
              <a:t>а</a:t>
            </a:r>
            <a:r>
              <a:rPr lang="uk-UA" sz="2400" b="1" i="1" dirty="0" smtClean="0">
                <a:solidFill>
                  <a:srgbClr val="000000"/>
                </a:solidFill>
              </a:rPr>
              <a:t> см, а дві інші – по </a:t>
            </a:r>
            <a:r>
              <a:rPr lang="en-US" sz="2400" b="1" i="1" dirty="0" smtClean="0">
                <a:solidFill>
                  <a:srgbClr val="99178A"/>
                </a:solidFill>
              </a:rPr>
              <a:t>b</a:t>
            </a:r>
            <a:r>
              <a:rPr lang="uk-UA" sz="2400" b="1" i="1" dirty="0" smtClean="0">
                <a:solidFill>
                  <a:srgbClr val="000000"/>
                </a:solidFill>
              </a:rPr>
              <a:t> см. </a:t>
            </a:r>
            <a:r>
              <a:rPr lang="uk-UA" sz="2400" b="1" i="1" dirty="0" err="1" smtClean="0">
                <a:solidFill>
                  <a:srgbClr val="000000"/>
                </a:solidFill>
              </a:rPr>
              <a:t>Запиши</a:t>
            </a:r>
            <a:r>
              <a:rPr lang="uk-UA" sz="2400" b="1" i="1" dirty="0" smtClean="0">
                <a:solidFill>
                  <a:srgbClr val="000000"/>
                </a:solidFill>
              </a:rPr>
              <a:t> вираз для обчислення периметра трикутника та знайди його значення, якщо </a:t>
            </a:r>
            <a:r>
              <a:rPr lang="uk-UA" sz="2400" b="1" i="1" dirty="0" smtClean="0">
                <a:solidFill>
                  <a:srgbClr val="99178A"/>
                </a:solidFill>
              </a:rPr>
              <a:t>а=8, </a:t>
            </a:r>
            <a:r>
              <a:rPr lang="en-US" sz="2400" b="1" i="1" dirty="0" smtClean="0">
                <a:solidFill>
                  <a:srgbClr val="99178A"/>
                </a:solidFill>
              </a:rPr>
              <a:t>b=7</a:t>
            </a:r>
            <a:r>
              <a:rPr lang="en-US" sz="2400" b="1" i="1" dirty="0" smtClean="0">
                <a:solidFill>
                  <a:srgbClr val="000000"/>
                </a:solidFill>
              </a:rPr>
              <a:t>.</a:t>
            </a:r>
            <a:endParaRPr lang="ru-RU" sz="2400" b="1" i="1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3928" y="2469409"/>
            <a:ext cx="1806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dirty="0" err="1" smtClean="0">
                <a:solidFill>
                  <a:srgbClr val="002060"/>
                </a:solidFill>
              </a:rPr>
              <a:t>Розв</a:t>
            </a:r>
            <a:r>
              <a:rPr lang="en-US" sz="2400" b="1" i="1" dirty="0" smtClean="0">
                <a:solidFill>
                  <a:srgbClr val="002060"/>
                </a:solidFill>
              </a:rPr>
              <a:t>’</a:t>
            </a:r>
            <a:r>
              <a:rPr lang="uk-UA" sz="2400" b="1" i="1" dirty="0" err="1" smtClean="0">
                <a:solidFill>
                  <a:srgbClr val="002060"/>
                </a:solidFill>
              </a:rPr>
              <a:t>язання</a:t>
            </a:r>
            <a:endParaRPr lang="ru-RU" sz="2400" b="1" i="1" dirty="0">
              <a:solidFill>
                <a:srgbClr val="002060"/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H="1">
            <a:off x="1924401" y="3068960"/>
            <a:ext cx="1135432" cy="1440160"/>
          </a:xfrm>
          <a:prstGeom prst="line">
            <a:avLst/>
          </a:prstGeom>
          <a:ln w="381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3066132" y="3068960"/>
            <a:ext cx="1073820" cy="1440160"/>
          </a:xfrm>
          <a:prstGeom prst="line">
            <a:avLst/>
          </a:prstGeom>
          <a:ln w="381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924401" y="4509120"/>
            <a:ext cx="2215551" cy="0"/>
          </a:xfrm>
          <a:prstGeom prst="line">
            <a:avLst/>
          </a:prstGeom>
          <a:ln w="381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50075" y="438539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99178A"/>
                </a:solidFill>
              </a:rPr>
              <a:t>а</a:t>
            </a:r>
            <a:endParaRPr lang="ru-RU" sz="2800" b="1" i="1" dirty="0">
              <a:solidFill>
                <a:srgbClr val="99178A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73032" y="334378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99178A"/>
                </a:solidFill>
              </a:rPr>
              <a:t>b</a:t>
            </a:r>
            <a:endParaRPr lang="ru-RU" sz="2800" b="1" i="1" dirty="0">
              <a:solidFill>
                <a:srgbClr val="99178A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59726" y="334378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99178A"/>
                </a:solidFill>
              </a:rPr>
              <a:t>b</a:t>
            </a:r>
            <a:endParaRPr lang="ru-RU" sz="2800" b="1" i="1" dirty="0">
              <a:solidFill>
                <a:srgbClr val="99178A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15177" y="2998534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002060"/>
                </a:solidFill>
              </a:rPr>
              <a:t>P=</a:t>
            </a:r>
            <a:r>
              <a:rPr lang="en-US" sz="2800" b="1" i="1" dirty="0" err="1" smtClean="0">
                <a:solidFill>
                  <a:srgbClr val="002060"/>
                </a:solidFill>
              </a:rPr>
              <a:t>a+b+b</a:t>
            </a:r>
            <a:endParaRPr lang="ru-RU" sz="2800" b="1" i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37938" y="3012263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002060"/>
                </a:solidFill>
              </a:rPr>
              <a:t>=a+2b</a:t>
            </a:r>
            <a:endParaRPr lang="ru-RU" sz="2800" b="1" i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85621" y="3539676"/>
            <a:ext cx="144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002060"/>
                </a:solidFill>
              </a:rPr>
              <a:t>P=8+2·7</a:t>
            </a:r>
            <a:endParaRPr lang="ru-RU" sz="2800" b="1" i="1" dirty="0">
              <a:solidFill>
                <a:srgbClr val="00206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3248" y="3544012"/>
            <a:ext cx="2432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002060"/>
                </a:solidFill>
              </a:rPr>
              <a:t>=8+14=22 (c</a:t>
            </a:r>
            <a:r>
              <a:rPr lang="uk-UA" sz="2800" b="1" i="1" dirty="0" smtClean="0">
                <a:solidFill>
                  <a:srgbClr val="002060"/>
                </a:solidFill>
              </a:rPr>
              <a:t>м)</a:t>
            </a:r>
            <a:endParaRPr lang="ru-RU" sz="2800" b="1" i="1" dirty="0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62309" y="4961914"/>
            <a:ext cx="1850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</a:rPr>
              <a:t>P=a+2b</a:t>
            </a:r>
            <a:endParaRPr lang="ru-RU" sz="4000" b="1" i="1" dirty="0">
              <a:solidFill>
                <a:srgbClr val="8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20141" y="5522841"/>
            <a:ext cx="6863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dirty="0" smtClean="0">
                <a:solidFill>
                  <a:srgbClr val="800000"/>
                </a:solidFill>
              </a:rPr>
              <a:t>формула периметра рівнобедреного трикутника</a:t>
            </a:r>
            <a:endParaRPr lang="ru-RU" sz="2400" b="1" i="1" dirty="0">
              <a:solidFill>
                <a:srgbClr val="8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85621" y="4024231"/>
            <a:ext cx="2744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002060"/>
                </a:solidFill>
              </a:rPr>
              <a:t>Відповідь: 22 см</a:t>
            </a:r>
            <a:endParaRPr lang="ru-RU" sz="28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92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3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3192"/>
            <a:ext cx="1054106" cy="1054106"/>
          </a:xfrm>
          <a:prstGeom prst="rect">
            <a:avLst/>
          </a:prstGeom>
        </p:spPr>
      </p:pic>
      <p:sp>
        <p:nvSpPr>
          <p:cNvPr id="5" name="Заголовок 4"/>
          <p:cNvSpPr txBox="1">
            <a:spLocks noGrp="1"/>
          </p:cNvSpPr>
          <p:nvPr>
            <p:ph type="title"/>
          </p:nvPr>
        </p:nvSpPr>
        <p:spPr>
          <a:xfrm>
            <a:off x="2278088" y="234588"/>
            <a:ext cx="6408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i="1" dirty="0" err="1" smtClean="0">
                <a:solidFill>
                  <a:srgbClr val="800000"/>
                </a:solidFill>
              </a:rPr>
              <a:t>Розв</a:t>
            </a:r>
            <a:r>
              <a:rPr lang="en-US" b="1" i="1" dirty="0" smtClean="0">
                <a:solidFill>
                  <a:srgbClr val="800000"/>
                </a:solidFill>
              </a:rPr>
              <a:t>’</a:t>
            </a:r>
            <a:r>
              <a:rPr lang="uk-UA" b="1" i="1" dirty="0" err="1" smtClean="0">
                <a:solidFill>
                  <a:srgbClr val="800000"/>
                </a:solidFill>
              </a:rPr>
              <a:t>яжемо</a:t>
            </a:r>
            <a:r>
              <a:rPr lang="uk-UA" b="1" i="1" dirty="0" smtClean="0">
                <a:solidFill>
                  <a:srgbClr val="800000"/>
                </a:solidFill>
              </a:rPr>
              <a:t> задачу</a:t>
            </a:r>
            <a:r>
              <a:rPr lang="uk-UA" sz="4400" b="1" i="1" dirty="0" smtClean="0">
                <a:solidFill>
                  <a:srgbClr val="800000"/>
                </a:solidFill>
              </a:rPr>
              <a:t>:</a:t>
            </a:r>
            <a:endParaRPr lang="ru-RU" sz="4400" b="1" i="1" dirty="0">
              <a:solidFill>
                <a:srgbClr val="8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1004029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b="1" i="1" dirty="0" smtClean="0">
                <a:solidFill>
                  <a:srgbClr val="000000"/>
                </a:solidFill>
              </a:rPr>
              <a:t>Матуся кожного ранку купляє в магазині 2 пляшки молока по х грн, хліб за у грн</a:t>
            </a:r>
            <a:r>
              <a:rPr lang="en-US" sz="2400" b="1" i="1" dirty="0" smtClean="0">
                <a:solidFill>
                  <a:srgbClr val="000000"/>
                </a:solidFill>
              </a:rPr>
              <a:t> </a:t>
            </a:r>
            <a:r>
              <a:rPr lang="uk-UA" sz="2400" b="1" i="1" dirty="0" smtClean="0">
                <a:solidFill>
                  <a:srgbClr val="000000"/>
                </a:solidFill>
              </a:rPr>
              <a:t>та 3 пачки соку по </a:t>
            </a:r>
            <a:r>
              <a:rPr lang="en-US" sz="2400" b="1" i="1" dirty="0" smtClean="0">
                <a:solidFill>
                  <a:srgbClr val="000000"/>
                </a:solidFill>
              </a:rPr>
              <a:t>m </a:t>
            </a:r>
            <a:r>
              <a:rPr lang="uk-UA" sz="2400" b="1" i="1" dirty="0" smtClean="0">
                <a:solidFill>
                  <a:srgbClr val="000000"/>
                </a:solidFill>
              </a:rPr>
              <a:t>грн. Складіть формулу для обчислення щоденних витрат матусі </a:t>
            </a:r>
            <a:r>
              <a:rPr lang="en-US" sz="2400" b="1" i="1" dirty="0" smtClean="0">
                <a:solidFill>
                  <a:srgbClr val="000000"/>
                </a:solidFill>
              </a:rPr>
              <a:t>S</a:t>
            </a:r>
            <a:r>
              <a:rPr lang="uk-UA" sz="2400" b="1" i="1" dirty="0" smtClean="0">
                <a:solidFill>
                  <a:srgbClr val="000000"/>
                </a:solidFill>
              </a:rPr>
              <a:t>. Скільки грошей витратила матуся сьогодні вранці, якщо пляшка молока коштувала </a:t>
            </a:r>
            <a:endParaRPr lang="en-US" sz="2400" b="1" i="1" dirty="0" smtClean="0">
              <a:solidFill>
                <a:srgbClr val="000000"/>
              </a:solidFill>
            </a:endParaRPr>
          </a:p>
          <a:p>
            <a:pPr algn="just"/>
            <a:r>
              <a:rPr lang="uk-UA" sz="2400" b="1" i="1" dirty="0" smtClean="0">
                <a:solidFill>
                  <a:srgbClr val="000000"/>
                </a:solidFill>
              </a:rPr>
              <a:t>26 грн, хліб – 18 грн, а пачка соку – 28 грн? </a:t>
            </a:r>
            <a:endParaRPr lang="ru-RU" sz="2400" b="1" i="1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6700" y="3228490"/>
            <a:ext cx="1806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dirty="0" err="1" smtClean="0">
                <a:solidFill>
                  <a:srgbClr val="002060"/>
                </a:solidFill>
              </a:rPr>
              <a:t>Розв</a:t>
            </a:r>
            <a:r>
              <a:rPr lang="en-US" sz="2400" b="1" i="1" dirty="0" smtClean="0">
                <a:solidFill>
                  <a:srgbClr val="002060"/>
                </a:solidFill>
              </a:rPr>
              <a:t>’</a:t>
            </a:r>
            <a:r>
              <a:rPr lang="uk-UA" sz="2400" b="1" i="1" dirty="0" err="1" smtClean="0">
                <a:solidFill>
                  <a:srgbClr val="002060"/>
                </a:solidFill>
              </a:rPr>
              <a:t>язання</a:t>
            </a:r>
            <a:endParaRPr lang="ru-RU" sz="2400" b="1" i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0041" y="359255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99178A"/>
                </a:solidFill>
              </a:rPr>
              <a:t>2х</a:t>
            </a:r>
            <a:endParaRPr lang="ru-RU" sz="2800" b="1" i="1" dirty="0">
              <a:solidFill>
                <a:srgbClr val="99178A"/>
              </a:solidFill>
            </a:endParaRPr>
          </a:p>
        </p:txBody>
      </p:sp>
      <p:sp>
        <p:nvSpPr>
          <p:cNvPr id="9" name="AutoShape 2" descr="Какая упаковка для молока «правильная»? | Журнал Домашний очаг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rgbClr val="00000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094" y="4081794"/>
            <a:ext cx="851917" cy="113735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593" y="4208750"/>
            <a:ext cx="1354483" cy="90134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5103" y="4193190"/>
            <a:ext cx="932468" cy="93246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02453" y="3592552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99178A"/>
                </a:solidFill>
              </a:rPr>
              <a:t>у</a:t>
            </a:r>
            <a:endParaRPr lang="ru-RU" sz="2800" b="1" i="1" dirty="0">
              <a:solidFill>
                <a:srgbClr val="99178A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75938" y="3616270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99178A"/>
                </a:solidFill>
              </a:rPr>
              <a:t>3m</a:t>
            </a:r>
            <a:endParaRPr lang="ru-RU" sz="2800" b="1" i="1" dirty="0">
              <a:solidFill>
                <a:srgbClr val="99178A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30199" y="3592552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99178A"/>
                </a:solidFill>
              </a:rPr>
              <a:t>+</a:t>
            </a:r>
            <a:endParaRPr lang="ru-RU" sz="2800" b="1" i="1" dirty="0">
              <a:solidFill>
                <a:srgbClr val="99178A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4875" y="3616270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99178A"/>
                </a:solidFill>
              </a:rPr>
              <a:t>+</a:t>
            </a:r>
            <a:endParaRPr lang="ru-RU" sz="2800" b="1" i="1" dirty="0">
              <a:solidFill>
                <a:srgbClr val="99178A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9815" y="3616270"/>
            <a:ext cx="59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99178A"/>
                </a:solidFill>
              </a:rPr>
              <a:t>S=</a:t>
            </a:r>
            <a:endParaRPr lang="ru-RU" sz="2800" b="1" i="1" dirty="0">
              <a:solidFill>
                <a:srgbClr val="99178A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13130" y="5313996"/>
            <a:ext cx="209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2060"/>
                </a:solidFill>
              </a:rPr>
              <a:t>2·26+18+3·28=</a:t>
            </a:r>
            <a:endParaRPr lang="ru-RU" sz="2400" b="1" i="1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61833" y="5313996"/>
            <a:ext cx="28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2060"/>
                </a:solidFill>
              </a:rPr>
              <a:t>52+18+84=154 (</a:t>
            </a:r>
            <a:r>
              <a:rPr lang="uk-UA" sz="2400" b="1" i="1" dirty="0" smtClean="0">
                <a:solidFill>
                  <a:srgbClr val="002060"/>
                </a:solidFill>
              </a:rPr>
              <a:t>грн)</a:t>
            </a:r>
            <a:endParaRPr lang="ru-RU" sz="2400" b="1" i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13129" y="5870510"/>
            <a:ext cx="6414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dirty="0" smtClean="0">
                <a:solidFill>
                  <a:srgbClr val="002060"/>
                </a:solidFill>
              </a:rPr>
              <a:t>Відповідь: матуся вранці витратила 154 грн.</a:t>
            </a:r>
            <a:endParaRPr lang="ru-RU" sz="24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11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2426"/>
            <a:ext cx="1054106" cy="1054106"/>
          </a:xfrm>
          <a:prstGeom prst="rect">
            <a:avLst/>
          </a:prstGeom>
        </p:spPr>
      </p:pic>
      <p:sp>
        <p:nvSpPr>
          <p:cNvPr id="5" name="Заголовок 4"/>
          <p:cNvSpPr txBox="1">
            <a:spLocks noGrp="1"/>
          </p:cNvSpPr>
          <p:nvPr>
            <p:ph type="title"/>
          </p:nvPr>
        </p:nvSpPr>
        <p:spPr>
          <a:xfrm>
            <a:off x="2267744" y="284758"/>
            <a:ext cx="62404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i="1" dirty="0" smtClean="0">
                <a:solidFill>
                  <a:srgbClr val="800000"/>
                </a:solidFill>
              </a:rPr>
              <a:t>Поміркуємо</a:t>
            </a:r>
            <a:r>
              <a:rPr lang="uk-UA" sz="4400" b="1" i="1" dirty="0" smtClean="0">
                <a:solidFill>
                  <a:srgbClr val="800000"/>
                </a:solidFill>
              </a:rPr>
              <a:t>:</a:t>
            </a:r>
            <a:endParaRPr lang="ru-RU" sz="4400" b="1" i="1" dirty="0">
              <a:solidFill>
                <a:srgbClr val="8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7121" y="1196531"/>
            <a:ext cx="74888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b="1" i="1" dirty="0" smtClean="0">
                <a:solidFill>
                  <a:srgbClr val="000000"/>
                </a:solidFill>
              </a:rPr>
              <a:t>До фірми надійшло замовлення: треба перекласти документи з англійської мови  на українську. Виконання замовлення доручили трьом перекладачам. Один перекладач за годину може опрацювати </a:t>
            </a:r>
            <a:r>
              <a:rPr lang="en-US" sz="2400" b="1" i="1" dirty="0" smtClean="0">
                <a:solidFill>
                  <a:srgbClr val="99178A"/>
                </a:solidFill>
              </a:rPr>
              <a:t>a</a:t>
            </a:r>
            <a:r>
              <a:rPr lang="uk-UA" sz="2400" b="1" i="1" dirty="0" smtClean="0">
                <a:solidFill>
                  <a:srgbClr val="000000"/>
                </a:solidFill>
              </a:rPr>
              <a:t> сторінок документу, другий – </a:t>
            </a:r>
            <a:r>
              <a:rPr lang="en-US" sz="2400" b="1" i="1" dirty="0" smtClean="0">
                <a:solidFill>
                  <a:srgbClr val="99178A"/>
                </a:solidFill>
              </a:rPr>
              <a:t>b</a:t>
            </a:r>
            <a:r>
              <a:rPr lang="uk-UA" sz="2400" b="1" i="1" dirty="0" smtClean="0">
                <a:solidFill>
                  <a:srgbClr val="000000"/>
                </a:solidFill>
              </a:rPr>
              <a:t> сторінок, а третій – </a:t>
            </a:r>
            <a:r>
              <a:rPr lang="uk-UA" sz="2400" b="1" i="1" dirty="0" smtClean="0">
                <a:solidFill>
                  <a:srgbClr val="99178A"/>
                </a:solidFill>
              </a:rPr>
              <a:t>с</a:t>
            </a:r>
            <a:r>
              <a:rPr lang="uk-UA" sz="2400" b="1" i="1" dirty="0" smtClean="0">
                <a:solidFill>
                  <a:srgbClr val="000000"/>
                </a:solidFill>
              </a:rPr>
              <a:t> сторінок. Що означають наступні вирази?</a:t>
            </a:r>
            <a:endParaRPr lang="ru-RU" sz="2400" b="1" i="1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6165" y="3716244"/>
            <a:ext cx="100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dirty="0" smtClean="0">
                <a:solidFill>
                  <a:srgbClr val="002060"/>
                </a:solidFill>
              </a:rPr>
              <a:t>1) </a:t>
            </a:r>
            <a:r>
              <a:rPr lang="en-US" sz="2400" b="1" i="1" dirty="0" err="1" smtClean="0">
                <a:solidFill>
                  <a:srgbClr val="002060"/>
                </a:solidFill>
              </a:rPr>
              <a:t>a+b</a:t>
            </a:r>
            <a:endParaRPr lang="ru-RU" sz="2400" b="1" i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56165" y="4276360"/>
            <a:ext cx="1311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2060"/>
                </a:solidFill>
              </a:rPr>
              <a:t>2</a:t>
            </a:r>
            <a:r>
              <a:rPr lang="uk-UA" sz="2400" b="1" i="1" dirty="0" smtClean="0">
                <a:solidFill>
                  <a:srgbClr val="002060"/>
                </a:solidFill>
              </a:rPr>
              <a:t>) </a:t>
            </a:r>
            <a:r>
              <a:rPr lang="en-US" sz="2400" b="1" i="1" dirty="0" err="1" smtClean="0">
                <a:solidFill>
                  <a:srgbClr val="002060"/>
                </a:solidFill>
              </a:rPr>
              <a:t>a+b+c</a:t>
            </a:r>
            <a:endParaRPr lang="ru-RU" sz="2400" b="1" i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99953" y="4978971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dirty="0" smtClean="0">
                <a:solidFill>
                  <a:srgbClr val="002060"/>
                </a:solidFill>
              </a:rPr>
              <a:t>3) </a:t>
            </a:r>
            <a:r>
              <a:rPr lang="en-US" sz="2400" b="1" i="1" dirty="0" smtClean="0">
                <a:solidFill>
                  <a:srgbClr val="002060"/>
                </a:solidFill>
              </a:rPr>
              <a:t>(</a:t>
            </a:r>
            <a:r>
              <a:rPr lang="en-US" sz="2400" b="1" i="1" dirty="0" err="1" smtClean="0">
                <a:solidFill>
                  <a:srgbClr val="002060"/>
                </a:solidFill>
              </a:rPr>
              <a:t>a+b</a:t>
            </a:r>
            <a:r>
              <a:rPr lang="en-US" sz="2400" b="1" i="1" dirty="0" smtClean="0">
                <a:solidFill>
                  <a:srgbClr val="002060"/>
                </a:solidFill>
              </a:rPr>
              <a:t>) - c</a:t>
            </a:r>
            <a:endParaRPr lang="ru-RU" sz="2400" b="1" i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14923" y="5556725"/>
            <a:ext cx="1672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dirty="0" smtClean="0">
                <a:solidFill>
                  <a:srgbClr val="002060"/>
                </a:solidFill>
              </a:rPr>
              <a:t>4) </a:t>
            </a:r>
            <a:r>
              <a:rPr lang="en-US" sz="2400" b="1" i="1" dirty="0" smtClean="0">
                <a:solidFill>
                  <a:srgbClr val="002060"/>
                </a:solidFill>
              </a:rPr>
              <a:t>b – (</a:t>
            </a:r>
            <a:r>
              <a:rPr lang="en-US" sz="2400" b="1" i="1" dirty="0" err="1" smtClean="0">
                <a:solidFill>
                  <a:srgbClr val="002060"/>
                </a:solidFill>
              </a:rPr>
              <a:t>a+c</a:t>
            </a:r>
            <a:r>
              <a:rPr lang="en-US" sz="2400" b="1" i="1" dirty="0" smtClean="0">
                <a:solidFill>
                  <a:srgbClr val="002060"/>
                </a:solidFill>
              </a:rPr>
              <a:t>)</a:t>
            </a:r>
            <a:endParaRPr lang="ru-RU" sz="2400" b="1" i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2983" y="6095181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dirty="0" smtClean="0">
                <a:solidFill>
                  <a:srgbClr val="002060"/>
                </a:solidFill>
              </a:rPr>
              <a:t>5) </a:t>
            </a:r>
            <a:r>
              <a:rPr lang="en-US" sz="2400" b="1" i="1" dirty="0" smtClean="0">
                <a:solidFill>
                  <a:srgbClr val="002060"/>
                </a:solidFill>
              </a:rPr>
              <a:t>a : (</a:t>
            </a:r>
            <a:r>
              <a:rPr lang="en-US" sz="2400" b="1" i="1" dirty="0" err="1" smtClean="0">
                <a:solidFill>
                  <a:srgbClr val="002060"/>
                </a:solidFill>
              </a:rPr>
              <a:t>b+c</a:t>
            </a:r>
            <a:r>
              <a:rPr lang="en-US" sz="2400" b="1" i="1" dirty="0" smtClean="0">
                <a:solidFill>
                  <a:srgbClr val="002060"/>
                </a:solidFill>
              </a:rPr>
              <a:t>)</a:t>
            </a:r>
            <a:endParaRPr lang="ru-RU" sz="2400" b="1" i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00261" y="3729030"/>
            <a:ext cx="5794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smtClean="0">
                <a:solidFill>
                  <a:srgbClr val="99178A"/>
                </a:solidFill>
              </a:rPr>
              <a:t>- </a:t>
            </a:r>
            <a:r>
              <a:rPr lang="uk-UA" b="1" i="1" dirty="0" smtClean="0">
                <a:solidFill>
                  <a:srgbClr val="99178A"/>
                </a:solidFill>
              </a:rPr>
              <a:t>кількість документів, яку можуть опрацювати за годину перший і другий перекладач</a:t>
            </a:r>
            <a:endParaRPr lang="ru-RU" b="1" i="1" dirty="0">
              <a:solidFill>
                <a:srgbClr val="99178A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9023" y="4328155"/>
            <a:ext cx="5794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smtClean="0">
                <a:solidFill>
                  <a:srgbClr val="99178A"/>
                </a:solidFill>
              </a:rPr>
              <a:t>- </a:t>
            </a:r>
            <a:r>
              <a:rPr lang="uk-UA" b="1" i="1" dirty="0" smtClean="0">
                <a:solidFill>
                  <a:srgbClr val="99178A"/>
                </a:solidFill>
              </a:rPr>
              <a:t>кількість документів, яку можуть опрацювати за годину всі три перекладачі</a:t>
            </a:r>
            <a:endParaRPr lang="ru-RU" b="1" i="1" dirty="0">
              <a:solidFill>
                <a:srgbClr val="99178A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97231" y="4931924"/>
            <a:ext cx="5794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smtClean="0">
                <a:solidFill>
                  <a:srgbClr val="99178A"/>
                </a:solidFill>
              </a:rPr>
              <a:t>- </a:t>
            </a:r>
            <a:r>
              <a:rPr lang="uk-UA" b="1" i="1" dirty="0" smtClean="0">
                <a:solidFill>
                  <a:srgbClr val="99178A"/>
                </a:solidFill>
              </a:rPr>
              <a:t>на скільки документів більше можуть опрацювати за годину перший та другий перекладач, ніж третій</a:t>
            </a:r>
            <a:endParaRPr lang="ru-RU" b="1" i="1" dirty="0">
              <a:solidFill>
                <a:srgbClr val="99178A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3438" y="5514163"/>
            <a:ext cx="603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smtClean="0">
                <a:solidFill>
                  <a:srgbClr val="99178A"/>
                </a:solidFill>
              </a:rPr>
              <a:t>- </a:t>
            </a:r>
            <a:r>
              <a:rPr lang="uk-UA" b="1" i="1" dirty="0" smtClean="0">
                <a:solidFill>
                  <a:srgbClr val="99178A"/>
                </a:solidFill>
              </a:rPr>
              <a:t>на скільки документів менше можуть опрацювати за годину перший та третій перекладачі разом, ніж другий</a:t>
            </a:r>
            <a:endParaRPr lang="ru-RU" b="1" i="1" dirty="0">
              <a:solidFill>
                <a:srgbClr val="99178A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13438" y="6117932"/>
            <a:ext cx="603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smtClean="0">
                <a:solidFill>
                  <a:srgbClr val="99178A"/>
                </a:solidFill>
              </a:rPr>
              <a:t>- </a:t>
            </a:r>
            <a:r>
              <a:rPr lang="uk-UA" b="1" i="1" dirty="0" smtClean="0">
                <a:solidFill>
                  <a:srgbClr val="99178A"/>
                </a:solidFill>
              </a:rPr>
              <a:t>в скільки разів  більше документів може опрацювати за годину перший перекладач, ніж другий і третій разом</a:t>
            </a:r>
            <a:endParaRPr lang="ru-RU" b="1" i="1" dirty="0">
              <a:solidFill>
                <a:srgbClr val="9917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93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  <p:bldP spid="14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4419" y="476672"/>
            <a:ext cx="783541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6600" b="1" i="1" dirty="0" smtClean="0">
                <a:solidFill>
                  <a:srgbClr val="002060"/>
                </a:solidFill>
              </a:rPr>
              <a:t>Дякую за увагу! </a:t>
            </a:r>
          </a:p>
          <a:p>
            <a:pPr algn="ctr"/>
            <a:r>
              <a:rPr lang="uk-UA" sz="6600" b="1" i="1" dirty="0" smtClean="0">
                <a:solidFill>
                  <a:srgbClr val="002060"/>
                </a:solidFill>
              </a:rPr>
              <a:t>Бажаю вам успіхів !</a:t>
            </a:r>
            <a:endParaRPr lang="ru-RU" sz="6600" b="1" i="1" dirty="0">
              <a:solidFill>
                <a:srgbClr val="002060"/>
              </a:solidFill>
            </a:endParaRPr>
          </a:p>
        </p:txBody>
      </p:sp>
      <p:pic>
        <p:nvPicPr>
          <p:cNvPr id="2050" name="Picture 2" descr="20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586682"/>
            <a:ext cx="48768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24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617948">
            <a:off x="1430922" y="1011373"/>
            <a:ext cx="21627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6000" b="1" i="1" dirty="0" smtClean="0">
                <a:solidFill>
                  <a:srgbClr val="002060"/>
                </a:solidFill>
              </a:rPr>
              <a:t>28+94</a:t>
            </a:r>
            <a:endParaRPr lang="ru-RU" sz="6000" b="1" i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260648"/>
            <a:ext cx="7610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i="1" dirty="0" smtClean="0">
                <a:solidFill>
                  <a:srgbClr val="C00000"/>
                </a:solidFill>
              </a:rPr>
              <a:t>Числові та буквені вирази. Формули</a:t>
            </a:r>
            <a:endParaRPr lang="ru-RU" sz="3600" b="1" i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321842">
            <a:off x="6332340" y="1405549"/>
            <a:ext cx="23647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6000" b="1" i="1" dirty="0" smtClean="0">
                <a:solidFill>
                  <a:srgbClr val="002060"/>
                </a:solidFill>
              </a:rPr>
              <a:t>296:</a:t>
            </a:r>
            <a:r>
              <a:rPr lang="en-US" sz="6000" b="1" i="1" dirty="0" smtClean="0">
                <a:solidFill>
                  <a:srgbClr val="002060"/>
                </a:solidFill>
              </a:rPr>
              <a:t>74</a:t>
            </a:r>
            <a:endParaRPr lang="ru-RU" sz="6000" b="1" i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605488">
            <a:off x="5793970" y="5595688"/>
            <a:ext cx="23006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6000" b="1" i="1" dirty="0" smtClean="0">
                <a:solidFill>
                  <a:srgbClr val="002060"/>
                </a:solidFill>
              </a:rPr>
              <a:t>157·13</a:t>
            </a:r>
            <a:endParaRPr lang="ru-RU" sz="6000" b="1" i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769977"/>
            <a:ext cx="31341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6000" b="1" i="1" dirty="0" smtClean="0">
                <a:solidFill>
                  <a:srgbClr val="002060"/>
                </a:solidFill>
              </a:rPr>
              <a:t>3216-754</a:t>
            </a:r>
            <a:endParaRPr lang="ru-RU" sz="6000" b="1" i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0617948">
            <a:off x="1390477" y="2761645"/>
            <a:ext cx="47916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6000" b="1" i="1" dirty="0" smtClean="0">
                <a:solidFill>
                  <a:srgbClr val="002060"/>
                </a:solidFill>
              </a:rPr>
              <a:t>673·(36+5324)</a:t>
            </a:r>
            <a:endParaRPr lang="ru-RU" sz="6000" b="1" i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21383524">
            <a:off x="3815261" y="3673848"/>
            <a:ext cx="33922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6000" b="1" i="1" dirty="0" smtClean="0">
                <a:solidFill>
                  <a:srgbClr val="00B050"/>
                </a:solidFill>
              </a:rPr>
              <a:t>Р=2·(</a:t>
            </a:r>
            <a:r>
              <a:rPr lang="en-US" sz="6000" b="1" i="1" dirty="0" err="1" smtClean="0">
                <a:solidFill>
                  <a:srgbClr val="00B050"/>
                </a:solidFill>
              </a:rPr>
              <a:t>a+b</a:t>
            </a:r>
            <a:r>
              <a:rPr lang="en-US" sz="6000" b="1" i="1" dirty="0" smtClean="0">
                <a:solidFill>
                  <a:srgbClr val="00B050"/>
                </a:solidFill>
              </a:rPr>
              <a:t>)</a:t>
            </a:r>
            <a:endParaRPr lang="ru-RU" sz="6000" b="1" i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83550" y="750398"/>
            <a:ext cx="2013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i="1" dirty="0" smtClean="0">
                <a:solidFill>
                  <a:srgbClr val="00B050"/>
                </a:solidFill>
              </a:rPr>
              <a:t>S=</a:t>
            </a:r>
            <a:r>
              <a:rPr lang="en-US" sz="6000" b="1" i="1" dirty="0" err="1" smtClean="0">
                <a:solidFill>
                  <a:srgbClr val="00B050"/>
                </a:solidFill>
              </a:rPr>
              <a:t>a·b</a:t>
            </a:r>
            <a:endParaRPr lang="ru-RU" sz="6000" b="1" i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45131" y="4479753"/>
            <a:ext cx="28680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i="1" dirty="0" smtClean="0">
                <a:solidFill>
                  <a:srgbClr val="99178A"/>
                </a:solidFill>
              </a:rPr>
              <a:t>17·</a:t>
            </a:r>
            <a:r>
              <a:rPr lang="uk-UA" sz="6000" b="1" i="1" dirty="0" smtClean="0">
                <a:solidFill>
                  <a:srgbClr val="99178A"/>
                </a:solidFill>
              </a:rPr>
              <a:t>(</a:t>
            </a:r>
            <a:r>
              <a:rPr lang="en-US" sz="6000" b="1" i="1" dirty="0" smtClean="0">
                <a:solidFill>
                  <a:srgbClr val="99178A"/>
                </a:solidFill>
              </a:rPr>
              <a:t>x</a:t>
            </a:r>
            <a:r>
              <a:rPr lang="uk-UA" sz="6000" b="1" i="1" dirty="0" smtClean="0">
                <a:solidFill>
                  <a:srgbClr val="99178A"/>
                </a:solidFill>
              </a:rPr>
              <a:t>+5)</a:t>
            </a:r>
            <a:endParaRPr lang="ru-RU" sz="6000" b="1" i="1" dirty="0">
              <a:solidFill>
                <a:srgbClr val="99178A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33329" y="2635516"/>
            <a:ext cx="1778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i="1" dirty="0" smtClean="0">
                <a:solidFill>
                  <a:srgbClr val="99178A"/>
                </a:solidFill>
              </a:rPr>
              <a:t>21+a</a:t>
            </a:r>
            <a:endParaRPr lang="ru-RU" sz="6000" b="1" i="1" dirty="0">
              <a:solidFill>
                <a:srgbClr val="99178A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87435" y="1974078"/>
            <a:ext cx="17988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i="1" dirty="0" smtClean="0">
                <a:solidFill>
                  <a:srgbClr val="00B050"/>
                </a:solidFill>
              </a:rPr>
              <a:t>S=</a:t>
            </a:r>
            <a:r>
              <a:rPr lang="en-US" sz="6000" b="1" i="1" dirty="0" err="1" smtClean="0">
                <a:solidFill>
                  <a:srgbClr val="00B050"/>
                </a:solidFill>
              </a:rPr>
              <a:t>v·t</a:t>
            </a:r>
            <a:endParaRPr lang="ru-RU" sz="6000" b="1" i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29684" y="4470003"/>
            <a:ext cx="1265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i="1" dirty="0" err="1" smtClean="0">
                <a:solidFill>
                  <a:srgbClr val="99178A"/>
                </a:solidFill>
              </a:rPr>
              <a:t>y+z</a:t>
            </a:r>
            <a:endParaRPr lang="ru-RU" sz="6000" b="1" i="1" dirty="0">
              <a:solidFill>
                <a:srgbClr val="99178A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0" y="80056"/>
            <a:ext cx="1294329" cy="1294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4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260648"/>
            <a:ext cx="7610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i="1" dirty="0" smtClean="0">
                <a:solidFill>
                  <a:srgbClr val="C00000"/>
                </a:solidFill>
              </a:rPr>
              <a:t>Числові та буквені вирази. Формули</a:t>
            </a:r>
            <a:endParaRPr lang="ru-RU" sz="3600" b="1" i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2078" y="979614"/>
            <a:ext cx="1502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i="1" dirty="0" smtClean="0">
                <a:solidFill>
                  <a:srgbClr val="002060"/>
                </a:solidFill>
              </a:rPr>
              <a:t>28+94</a:t>
            </a:r>
            <a:endParaRPr lang="ru-RU" sz="4000" b="1" i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7160" y="1565747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i="1" dirty="0" smtClean="0">
                <a:solidFill>
                  <a:srgbClr val="002060"/>
                </a:solidFill>
              </a:rPr>
              <a:t>296:</a:t>
            </a:r>
            <a:r>
              <a:rPr lang="en-US" sz="4000" b="1" i="1" dirty="0" smtClean="0">
                <a:solidFill>
                  <a:srgbClr val="002060"/>
                </a:solidFill>
              </a:rPr>
              <a:t>74</a:t>
            </a:r>
            <a:endParaRPr lang="ru-RU" sz="4000" b="1" i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45435" y="969382"/>
            <a:ext cx="1502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 smtClean="0">
                <a:solidFill>
                  <a:srgbClr val="99178A"/>
                </a:solidFill>
              </a:rPr>
              <a:t>216+a</a:t>
            </a:r>
            <a:endParaRPr lang="ru-RU" sz="4000" b="1" i="1" dirty="0">
              <a:solidFill>
                <a:srgbClr val="99178A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8860" y="1549694"/>
            <a:ext cx="1973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 smtClean="0">
                <a:solidFill>
                  <a:srgbClr val="99178A"/>
                </a:solidFill>
              </a:rPr>
              <a:t>17·</a:t>
            </a:r>
            <a:r>
              <a:rPr lang="uk-UA" sz="4000" b="1" i="1" dirty="0" smtClean="0">
                <a:solidFill>
                  <a:srgbClr val="99178A"/>
                </a:solidFill>
              </a:rPr>
              <a:t>(</a:t>
            </a:r>
            <a:r>
              <a:rPr lang="en-US" sz="4000" b="1" i="1" dirty="0" smtClean="0">
                <a:solidFill>
                  <a:srgbClr val="99178A"/>
                </a:solidFill>
              </a:rPr>
              <a:t>x</a:t>
            </a:r>
            <a:r>
              <a:rPr lang="uk-UA" sz="4000" b="1" i="1" dirty="0" smtClean="0">
                <a:solidFill>
                  <a:srgbClr val="99178A"/>
                </a:solidFill>
              </a:rPr>
              <a:t>+5)</a:t>
            </a:r>
            <a:endParaRPr lang="ru-RU" sz="4000" b="1" i="1" dirty="0">
              <a:solidFill>
                <a:srgbClr val="99178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41583" y="958681"/>
            <a:ext cx="2321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i="1" dirty="0" smtClean="0">
                <a:solidFill>
                  <a:srgbClr val="00B050"/>
                </a:solidFill>
              </a:rPr>
              <a:t>Р=2·(</a:t>
            </a:r>
            <a:r>
              <a:rPr lang="en-US" sz="4000" b="1" i="1" dirty="0" err="1" smtClean="0">
                <a:solidFill>
                  <a:srgbClr val="00B050"/>
                </a:solidFill>
              </a:rPr>
              <a:t>a+b</a:t>
            </a:r>
            <a:r>
              <a:rPr lang="en-US" sz="4000" b="1" i="1" dirty="0" smtClean="0">
                <a:solidFill>
                  <a:srgbClr val="00B050"/>
                </a:solidFill>
              </a:rPr>
              <a:t>)</a:t>
            </a:r>
            <a:endParaRPr lang="ru-RU" sz="4000" b="1" i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71106" y="1500291"/>
            <a:ext cx="1402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 smtClean="0">
                <a:solidFill>
                  <a:srgbClr val="00B050"/>
                </a:solidFill>
              </a:rPr>
              <a:t>S=</a:t>
            </a:r>
            <a:r>
              <a:rPr lang="en-US" sz="4000" b="1" i="1" dirty="0" err="1" smtClean="0">
                <a:solidFill>
                  <a:srgbClr val="00B050"/>
                </a:solidFill>
              </a:rPr>
              <a:t>a·b</a:t>
            </a:r>
            <a:endParaRPr lang="ru-RU" sz="4000" b="1" i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82538" y="2098067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 smtClean="0">
                <a:solidFill>
                  <a:srgbClr val="00B050"/>
                </a:solidFill>
              </a:rPr>
              <a:t>S=</a:t>
            </a:r>
            <a:r>
              <a:rPr lang="en-US" sz="4000" b="1" i="1" dirty="0" err="1" smtClean="0">
                <a:solidFill>
                  <a:srgbClr val="00B050"/>
                </a:solidFill>
              </a:rPr>
              <a:t>v·t</a:t>
            </a:r>
            <a:endParaRPr lang="ru-RU" sz="4000" b="1" i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22253" y="2117525"/>
            <a:ext cx="904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 err="1" smtClean="0">
                <a:solidFill>
                  <a:srgbClr val="99178A"/>
                </a:solidFill>
              </a:rPr>
              <a:t>y+z</a:t>
            </a:r>
            <a:endParaRPr lang="ru-RU" sz="4000" b="1" i="1" dirty="0">
              <a:solidFill>
                <a:srgbClr val="99178A"/>
              </a:solidFill>
            </a:endParaRPr>
          </a:p>
        </p:txBody>
      </p:sp>
      <p:sp>
        <p:nvSpPr>
          <p:cNvPr id="19" name="Левая фигурная скобка 18"/>
          <p:cNvSpPr/>
          <p:nvPr/>
        </p:nvSpPr>
        <p:spPr>
          <a:xfrm rot="16200000">
            <a:off x="2839151" y="1453655"/>
            <a:ext cx="186283" cy="2904563"/>
          </a:xfrm>
          <a:prstGeom prst="leftBrace">
            <a:avLst>
              <a:gd name="adj1" fmla="val 8333"/>
              <a:gd name="adj2" fmla="val 51334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Левая фигурная скобка 19"/>
          <p:cNvSpPr/>
          <p:nvPr/>
        </p:nvSpPr>
        <p:spPr>
          <a:xfrm rot="16200000">
            <a:off x="5282383" y="2030416"/>
            <a:ext cx="184156" cy="1655738"/>
          </a:xfrm>
          <a:prstGeom prst="leftBrace">
            <a:avLst>
              <a:gd name="adj1" fmla="val 8333"/>
              <a:gd name="adj2" fmla="val 51334"/>
            </a:avLst>
          </a:prstGeom>
          <a:ln w="38100">
            <a:solidFill>
              <a:srgbClr val="9917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Левая фигурная скобка 20"/>
          <p:cNvSpPr/>
          <p:nvPr/>
        </p:nvSpPr>
        <p:spPr>
          <a:xfrm rot="16200000">
            <a:off x="7709168" y="2021373"/>
            <a:ext cx="184156" cy="1655738"/>
          </a:xfrm>
          <a:prstGeom prst="leftBrace">
            <a:avLst>
              <a:gd name="adj1" fmla="val 8333"/>
              <a:gd name="adj2" fmla="val 51334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2244258" y="3058637"/>
            <a:ext cx="14462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800" b="1" i="1" dirty="0" smtClean="0">
                <a:solidFill>
                  <a:srgbClr val="002060"/>
                </a:solidFill>
              </a:rPr>
              <a:t>числові </a:t>
            </a:r>
          </a:p>
          <a:p>
            <a:pPr algn="ctr"/>
            <a:r>
              <a:rPr lang="uk-UA" sz="2800" b="1" i="1" dirty="0" smtClean="0">
                <a:solidFill>
                  <a:srgbClr val="002060"/>
                </a:solidFill>
              </a:rPr>
              <a:t>вирази</a:t>
            </a:r>
            <a:endParaRPr lang="ru-RU" sz="2800" b="1" i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98868" y="3037036"/>
            <a:ext cx="14034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800" b="1" i="1" dirty="0" smtClean="0">
                <a:solidFill>
                  <a:srgbClr val="99178A"/>
                </a:solidFill>
              </a:rPr>
              <a:t>буквені </a:t>
            </a:r>
          </a:p>
          <a:p>
            <a:pPr algn="ctr"/>
            <a:r>
              <a:rPr lang="uk-UA" sz="2800" b="1" i="1" dirty="0" smtClean="0">
                <a:solidFill>
                  <a:srgbClr val="99178A"/>
                </a:solidFill>
              </a:rPr>
              <a:t>вирази</a:t>
            </a:r>
            <a:endParaRPr lang="ru-RU" sz="2800" b="1" i="1" dirty="0">
              <a:solidFill>
                <a:srgbClr val="99178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67726" y="3000164"/>
            <a:ext cx="1561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800" b="1" i="1" dirty="0" smtClean="0">
                <a:solidFill>
                  <a:srgbClr val="00B050"/>
                </a:solidFill>
              </a:rPr>
              <a:t>формули</a:t>
            </a:r>
            <a:endParaRPr lang="ru-RU" sz="2800" b="1" i="1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66949" y="3785267"/>
            <a:ext cx="7241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i="1" dirty="0" smtClean="0">
                <a:solidFill>
                  <a:srgbClr val="002060"/>
                </a:solidFill>
              </a:rPr>
              <a:t>Числові вирази </a:t>
            </a:r>
            <a:r>
              <a:rPr lang="uk-UA" sz="2800" b="1" i="1" dirty="0" smtClean="0"/>
              <a:t>– вирази, які складаються із чисел, знаків дій та дужок</a:t>
            </a:r>
            <a:endParaRPr lang="ru-RU" sz="2800" b="1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1441119" y="4571455"/>
            <a:ext cx="7241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i="1" dirty="0" smtClean="0">
                <a:solidFill>
                  <a:srgbClr val="99178A"/>
                </a:solidFill>
              </a:rPr>
              <a:t>Буквені вирази </a:t>
            </a:r>
            <a:r>
              <a:rPr lang="uk-UA" sz="2800" b="1" i="1" dirty="0" smtClean="0"/>
              <a:t>– вирази, які містять букви, числа, знаки дій та дужки</a:t>
            </a:r>
            <a:endParaRPr lang="ru-RU" sz="2800" b="1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1387482" y="5312615"/>
            <a:ext cx="72416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i="1" dirty="0" smtClean="0">
                <a:solidFill>
                  <a:srgbClr val="00B050"/>
                </a:solidFill>
              </a:rPr>
              <a:t>Формула</a:t>
            </a:r>
            <a:r>
              <a:rPr lang="uk-UA" sz="2800" b="1" i="1" dirty="0" smtClean="0"/>
              <a:t>– запис деякого правила за допомогою букв, що встановлює </a:t>
            </a:r>
            <a:r>
              <a:rPr lang="uk-UA" sz="2800" b="1" i="1" dirty="0" err="1" smtClean="0"/>
              <a:t>взаємозв</a:t>
            </a:r>
            <a:r>
              <a:rPr lang="en-US" sz="2800" b="1" i="1" dirty="0" smtClean="0"/>
              <a:t>’</a:t>
            </a:r>
            <a:r>
              <a:rPr lang="uk-UA" sz="2800" b="1" i="1" dirty="0" err="1" smtClean="0"/>
              <a:t>язок</a:t>
            </a:r>
            <a:r>
              <a:rPr lang="uk-UA" sz="2800" b="1" i="1" dirty="0" smtClean="0"/>
              <a:t> між величинами</a:t>
            </a:r>
            <a:endParaRPr lang="ru-RU" sz="2800" b="1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1396302" y="2147772"/>
            <a:ext cx="3256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i="1" dirty="0" smtClean="0">
                <a:solidFill>
                  <a:srgbClr val="002060"/>
                </a:solidFill>
              </a:rPr>
              <a:t>673·(36+5324)</a:t>
            </a:r>
            <a:endParaRPr lang="ru-RU" sz="40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1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  <p:bldP spid="13" grpId="0"/>
      <p:bldP spid="14" grpId="0"/>
      <p:bldP spid="15" grpId="0"/>
      <p:bldP spid="16" grpId="0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824" y="260648"/>
            <a:ext cx="327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i="1" dirty="0" smtClean="0">
                <a:solidFill>
                  <a:srgbClr val="C00000"/>
                </a:solidFill>
              </a:rPr>
              <a:t>Числові вирази</a:t>
            </a:r>
            <a:endParaRPr lang="ru-RU" sz="3600" b="1" i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927683"/>
            <a:ext cx="7981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002060"/>
                </a:solidFill>
              </a:rPr>
              <a:t>Склади числовий вираз і знайди його значення:</a:t>
            </a:r>
            <a:endParaRPr lang="ru-RU" sz="2800" b="1" i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1340768"/>
            <a:ext cx="6796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/>
              <a:t>1) добуток суми чисел 28 і 17 та числа 12</a:t>
            </a:r>
            <a:endParaRPr lang="ru-RU" sz="28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087622" y="2038692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800000"/>
                </a:solidFill>
              </a:rPr>
              <a:t>·</a:t>
            </a:r>
            <a:endParaRPr lang="ru-RU" sz="2800" b="1" dirty="0">
              <a:solidFill>
                <a:srgbClr val="8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0160" y="2081779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00B0F0"/>
                </a:solidFill>
              </a:rPr>
              <a:t>(28+17)</a:t>
            </a:r>
            <a:endParaRPr lang="ru-RU" sz="2800" b="1" i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3445" y="207384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00B0F0"/>
                </a:solidFill>
              </a:rPr>
              <a:t>12</a:t>
            </a:r>
            <a:endParaRPr lang="ru-RU" sz="2800" b="1" i="1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7184" y="2073846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00B0F0"/>
                </a:solidFill>
              </a:rPr>
              <a:t>=45·12=540</a:t>
            </a:r>
            <a:endParaRPr lang="ru-RU" sz="2800" b="1" i="1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05925" y="183405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b="1" i="1" dirty="0" smtClean="0">
                <a:solidFill>
                  <a:srgbClr val="99178A"/>
                </a:solidFill>
              </a:rPr>
              <a:t>45</a:t>
            </a:r>
            <a:endParaRPr lang="ru-RU" sz="2000" b="1" i="1" dirty="0">
              <a:solidFill>
                <a:srgbClr val="99178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03647" y="2444024"/>
            <a:ext cx="7253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/>
              <a:t>2) частка різниці чисел 120 і 45 та числа 15</a:t>
            </a:r>
            <a:endParaRPr lang="ru-RU" sz="2800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390932" y="3024060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800000"/>
                </a:solidFill>
              </a:rPr>
              <a:t>:</a:t>
            </a:r>
            <a:endParaRPr lang="ru-RU" sz="2800" b="1" i="1" dirty="0">
              <a:solidFill>
                <a:srgbClr val="800000"/>
              </a:solidFill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891622" y="1794659"/>
            <a:ext cx="1289045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1739176" y="2852936"/>
            <a:ext cx="1289045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91622" y="3018560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00B0F0"/>
                </a:solidFill>
              </a:rPr>
              <a:t>(120 - 45)</a:t>
            </a:r>
            <a:endParaRPr lang="ru-RU" sz="2800" b="1" i="1" dirty="0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72553" y="304297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00B0F0"/>
                </a:solidFill>
              </a:rPr>
              <a:t>15</a:t>
            </a:r>
            <a:endParaRPr lang="ru-RU" sz="2800" b="1" i="1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01673" y="284743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b="1" i="1" dirty="0" smtClean="0">
                <a:solidFill>
                  <a:srgbClr val="99178A"/>
                </a:solidFill>
              </a:rPr>
              <a:t>75</a:t>
            </a:r>
            <a:endParaRPr lang="ru-RU" sz="2000" b="1" i="1" dirty="0">
              <a:solidFill>
                <a:srgbClr val="99178A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43937" y="3029560"/>
            <a:ext cx="1612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00B0F0"/>
                </a:solidFill>
              </a:rPr>
              <a:t>=75:15=5</a:t>
            </a:r>
            <a:endParaRPr lang="ru-RU" sz="2800" b="1" i="1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03647" y="3435214"/>
            <a:ext cx="7008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/>
              <a:t>3) частка числа 160 та добутку чисел 8 і 5</a:t>
            </a:r>
            <a:endParaRPr lang="ru-RU" sz="2800" b="1" i="1" dirty="0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1796687" y="3861048"/>
            <a:ext cx="1289045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48606" y="3947434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800000"/>
                </a:solidFill>
              </a:rPr>
              <a:t>:</a:t>
            </a:r>
            <a:endParaRPr lang="ru-RU" sz="2800" b="1" i="1" dirty="0">
              <a:solidFill>
                <a:srgbClr val="8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74076" y="3967614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00B0F0"/>
                </a:solidFill>
              </a:rPr>
              <a:t>160</a:t>
            </a:r>
            <a:endParaRPr lang="ru-RU" sz="2800" b="1" i="1" dirty="0">
              <a:solidFill>
                <a:srgbClr val="00B0F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70078" y="3952934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00B0F0"/>
                </a:solidFill>
              </a:rPr>
              <a:t>(8·5)</a:t>
            </a:r>
            <a:endParaRPr lang="ru-RU" sz="2800" b="1" i="1" dirty="0">
              <a:solidFill>
                <a:srgbClr val="00B0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26225" y="377729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b="1" i="1" dirty="0" smtClean="0">
                <a:solidFill>
                  <a:srgbClr val="99178A"/>
                </a:solidFill>
              </a:rPr>
              <a:t>40</a:t>
            </a:r>
            <a:endParaRPr lang="ru-RU" sz="2000" b="1" i="1" dirty="0">
              <a:solidFill>
                <a:srgbClr val="99178A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28028" y="3979410"/>
            <a:ext cx="1792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00B0F0"/>
                </a:solidFill>
              </a:rPr>
              <a:t>=160:40=4</a:t>
            </a:r>
            <a:endParaRPr lang="ru-RU" sz="2800" b="1" i="1" dirty="0">
              <a:solidFill>
                <a:srgbClr val="00B0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03647" y="4337497"/>
            <a:ext cx="72537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i="1" dirty="0" smtClean="0"/>
              <a:t>4) різниця частки чисел 176 і 11 </a:t>
            </a:r>
            <a:endParaRPr lang="en-US" sz="2800" b="1" i="1" dirty="0" smtClean="0"/>
          </a:p>
          <a:p>
            <a:r>
              <a:rPr lang="uk-UA" sz="2800" b="1" i="1" dirty="0" smtClean="0"/>
              <a:t>та добутку чисел 3 і 5</a:t>
            </a:r>
            <a:endParaRPr lang="ru-RU" sz="2800" b="1" i="1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1743824" y="4797152"/>
            <a:ext cx="1289045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95824" y="5267273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>
                <a:solidFill>
                  <a:srgbClr val="800000"/>
                </a:solidFill>
              </a:rPr>
              <a:t>-</a:t>
            </a:r>
            <a:endParaRPr lang="ru-RU" sz="2800" b="1" i="1" dirty="0">
              <a:solidFill>
                <a:srgbClr val="8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01275" y="5291604"/>
            <a:ext cx="1182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00B0F0"/>
                </a:solidFill>
              </a:rPr>
              <a:t>176:11</a:t>
            </a:r>
            <a:endParaRPr lang="ru-RU" sz="2800" b="1" i="1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04916" y="5265611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00B0F0"/>
                </a:solidFill>
              </a:rPr>
              <a:t>3·5</a:t>
            </a:r>
            <a:endParaRPr lang="ru-RU" sz="2800" b="1" i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35713" y="507381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b="1" i="1" dirty="0" smtClean="0">
                <a:solidFill>
                  <a:srgbClr val="99178A"/>
                </a:solidFill>
              </a:rPr>
              <a:t>16</a:t>
            </a:r>
            <a:endParaRPr lang="ru-RU" sz="2000" b="1" i="1" dirty="0">
              <a:solidFill>
                <a:srgbClr val="99178A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29366" y="507558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b="1" i="1" dirty="0" smtClean="0">
                <a:solidFill>
                  <a:srgbClr val="99178A"/>
                </a:solidFill>
              </a:rPr>
              <a:t>15</a:t>
            </a:r>
            <a:endParaRPr lang="ru-RU" sz="2000" b="1" i="1" dirty="0">
              <a:solidFill>
                <a:srgbClr val="99178A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45465" y="5274523"/>
            <a:ext cx="1792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00B0F0"/>
                </a:solidFill>
              </a:rPr>
              <a:t>=16 - 15=1</a:t>
            </a:r>
            <a:endParaRPr lang="ru-RU" sz="2800" b="1" i="1" dirty="0">
              <a:solidFill>
                <a:srgbClr val="00B0F0"/>
              </a:solidFill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3240069" y="1340768"/>
            <a:ext cx="2905150" cy="653635"/>
          </a:xfrm>
          <a:prstGeom prst="ellipse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3047866" y="2408361"/>
            <a:ext cx="3468349" cy="726507"/>
          </a:xfrm>
          <a:prstGeom prst="ellipse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5195134" y="3370006"/>
            <a:ext cx="3217098" cy="701888"/>
          </a:xfrm>
          <a:prstGeom prst="ellipse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3109437" y="4304761"/>
            <a:ext cx="3528506" cy="644537"/>
          </a:xfrm>
          <a:prstGeom prst="ellipse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43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32" grpId="0"/>
      <p:bldP spid="33" grpId="0"/>
      <p:bldP spid="34" grpId="0"/>
      <p:bldP spid="35" grpId="0"/>
      <p:bldP spid="36" grpId="0"/>
      <p:bldP spid="2" grpId="0" animBg="1"/>
      <p:bldP spid="2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824" y="260648"/>
            <a:ext cx="327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i="1" dirty="0" smtClean="0">
                <a:solidFill>
                  <a:srgbClr val="C00000"/>
                </a:solidFill>
              </a:rPr>
              <a:t>Числові вирази</a:t>
            </a:r>
            <a:endParaRPr lang="ru-RU" sz="3600" b="1" i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886520"/>
            <a:ext cx="72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000" b="1" i="1" dirty="0" smtClean="0"/>
              <a:t>На склад привезли 42 ящики, у кожному з яких по 25 кг яблук, і 54 ящики, у кожному з яких по 32 кг яблук. Склади числовий вираз для обчислення маси всіх завезених яблук та знайди його значення.</a:t>
            </a:r>
            <a:endParaRPr lang="ru-RU" sz="20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2209959"/>
            <a:ext cx="2531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002060"/>
                </a:solidFill>
              </a:rPr>
              <a:t>42 </a:t>
            </a:r>
            <a:r>
              <a:rPr lang="uk-UA" sz="2800" b="1" i="1" dirty="0" err="1" smtClean="0">
                <a:solidFill>
                  <a:srgbClr val="002060"/>
                </a:solidFill>
              </a:rPr>
              <a:t>ящ</a:t>
            </a:r>
            <a:r>
              <a:rPr lang="uk-UA" sz="2800" b="1" i="1" dirty="0" smtClean="0">
                <a:solidFill>
                  <a:srgbClr val="002060"/>
                </a:solidFill>
              </a:rPr>
              <a:t>. по 25 кг</a:t>
            </a:r>
            <a:endParaRPr lang="ru-RU" sz="2800" b="1" i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656" y="2728834"/>
            <a:ext cx="2531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002060"/>
                </a:solidFill>
              </a:rPr>
              <a:t>54 </a:t>
            </a:r>
            <a:r>
              <a:rPr lang="uk-UA" sz="2800" b="1" i="1" dirty="0" err="1" smtClean="0">
                <a:solidFill>
                  <a:srgbClr val="002060"/>
                </a:solidFill>
              </a:rPr>
              <a:t>ящ</a:t>
            </a:r>
            <a:r>
              <a:rPr lang="uk-UA" sz="2800" b="1" i="1" dirty="0" smtClean="0">
                <a:solidFill>
                  <a:srgbClr val="002060"/>
                </a:solidFill>
              </a:rPr>
              <a:t>. по 32 кг</a:t>
            </a:r>
            <a:endParaRPr lang="ru-RU" sz="2800" b="1" i="1" dirty="0">
              <a:solidFill>
                <a:srgbClr val="002060"/>
              </a:solidFill>
            </a:endParaRPr>
          </a:p>
        </p:txBody>
      </p:sp>
      <p:sp>
        <p:nvSpPr>
          <p:cNvPr id="9" name="Правая фигурная скобка 8"/>
          <p:cNvSpPr/>
          <p:nvPr/>
        </p:nvSpPr>
        <p:spPr>
          <a:xfrm>
            <a:off x="4007118" y="2230280"/>
            <a:ext cx="144016" cy="931009"/>
          </a:xfrm>
          <a:prstGeom prst="rightBrac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355976" y="2434174"/>
            <a:ext cx="769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800000"/>
                </a:solidFill>
              </a:rPr>
              <a:t>? кг</a:t>
            </a:r>
            <a:endParaRPr lang="ru-RU" sz="2800" b="1" i="1" dirty="0">
              <a:solidFill>
                <a:srgbClr val="8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36259" y="3190916"/>
            <a:ext cx="2191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err="1" smtClean="0">
                <a:solidFill>
                  <a:srgbClr val="002060"/>
                </a:solidFill>
              </a:rPr>
              <a:t>Розв</a:t>
            </a:r>
            <a:r>
              <a:rPr lang="en-US" sz="2800" b="1" i="1" dirty="0" smtClean="0">
                <a:solidFill>
                  <a:srgbClr val="002060"/>
                </a:solidFill>
              </a:rPr>
              <a:t>’</a:t>
            </a:r>
            <a:r>
              <a:rPr lang="uk-UA" sz="2800" b="1" i="1" dirty="0" err="1" smtClean="0">
                <a:solidFill>
                  <a:srgbClr val="002060"/>
                </a:solidFill>
              </a:rPr>
              <a:t>язання</a:t>
            </a:r>
            <a:r>
              <a:rPr lang="uk-UA" sz="2800" b="1" i="1" dirty="0" smtClean="0">
                <a:solidFill>
                  <a:srgbClr val="002060"/>
                </a:solidFill>
              </a:rPr>
              <a:t>:</a:t>
            </a:r>
            <a:endParaRPr lang="ru-RU" sz="2800" b="1" i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7974" y="3750608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002060"/>
                </a:solidFill>
              </a:rPr>
              <a:t>+</a:t>
            </a:r>
            <a:endParaRPr lang="ru-RU" sz="2800" b="1" i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2685" y="3757453"/>
            <a:ext cx="992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002060"/>
                </a:solidFill>
              </a:rPr>
              <a:t>42·25</a:t>
            </a:r>
            <a:endParaRPr lang="ru-RU" sz="2800" b="1" i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44411" y="3743763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002060"/>
                </a:solidFill>
              </a:rPr>
              <a:t>54·32=</a:t>
            </a:r>
            <a:endParaRPr lang="ru-RU" sz="2800" b="1" i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77550" y="3750608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002060"/>
                </a:solidFill>
              </a:rPr>
              <a:t>1050+</a:t>
            </a:r>
            <a:endParaRPr lang="ru-RU" sz="2800" b="1" i="1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67276" y="3746672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002060"/>
                </a:solidFill>
              </a:rPr>
              <a:t>1728=</a:t>
            </a:r>
            <a:endParaRPr lang="ru-RU" sz="2800" b="1" i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08676" y="3743763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002060"/>
                </a:solidFill>
              </a:rPr>
              <a:t>2778 (кг)</a:t>
            </a:r>
            <a:endParaRPr lang="ru-RU" sz="2800" b="1" i="1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67987" y="4467727"/>
            <a:ext cx="6420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002060"/>
                </a:solidFill>
              </a:rPr>
              <a:t>Відповідь: маса завезених яблук 2778 кг</a:t>
            </a:r>
            <a:endParaRPr lang="ru-RU" sz="28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97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/>
      <p:bldP spid="12" grpId="0"/>
      <p:bldP spid="13" grpId="0"/>
      <p:bldP spid="14" grpId="0"/>
      <p:bldP spid="15" grpId="0"/>
      <p:bldP spid="16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824" y="260648"/>
            <a:ext cx="317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i="1" dirty="0" smtClean="0">
                <a:solidFill>
                  <a:srgbClr val="C00000"/>
                </a:solidFill>
              </a:rPr>
              <a:t>Буквені вирази</a:t>
            </a:r>
            <a:endParaRPr lang="ru-RU" sz="3600" b="1" i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980728"/>
            <a:ext cx="8284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002060"/>
                </a:solidFill>
              </a:rPr>
              <a:t>Склади буквений вираз</a:t>
            </a:r>
            <a:r>
              <a:rPr lang="en-US" sz="2800" b="1" i="1" dirty="0" smtClean="0">
                <a:solidFill>
                  <a:srgbClr val="002060"/>
                </a:solidFill>
              </a:rPr>
              <a:t> </a:t>
            </a:r>
            <a:r>
              <a:rPr lang="uk-UA" sz="2800" b="1" i="1" dirty="0" smtClean="0">
                <a:solidFill>
                  <a:srgbClr val="002060"/>
                </a:solidFill>
              </a:rPr>
              <a:t>та обчисли його значення:</a:t>
            </a:r>
            <a:endParaRPr lang="ru-RU" sz="2800" b="1" i="1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8833" y="1503948"/>
            <a:ext cx="65153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800" b="1" i="1" dirty="0" smtClean="0"/>
              <a:t>Від суми чисел </a:t>
            </a:r>
            <a:r>
              <a:rPr lang="en-US" sz="2800" b="1" i="1" dirty="0" smtClean="0"/>
              <a:t>m </a:t>
            </a:r>
            <a:r>
              <a:rPr lang="uk-UA" sz="2800" b="1" i="1" dirty="0" smtClean="0"/>
              <a:t>і</a:t>
            </a:r>
            <a:r>
              <a:rPr lang="ru-RU" sz="2800" b="1" i="1" dirty="0" smtClean="0"/>
              <a:t> </a:t>
            </a:r>
            <a:r>
              <a:rPr lang="en-US" sz="2800" b="1" i="1" dirty="0" smtClean="0"/>
              <a:t>n</a:t>
            </a:r>
            <a:r>
              <a:rPr lang="uk-UA" sz="2800" b="1" i="1" dirty="0" smtClean="0"/>
              <a:t> відняти їх частку, </a:t>
            </a:r>
            <a:endParaRPr lang="en-US" sz="2800" b="1" i="1" dirty="0" smtClean="0"/>
          </a:p>
          <a:p>
            <a:pPr algn="ctr"/>
            <a:r>
              <a:rPr lang="en-US" sz="2800" b="1" i="1" dirty="0" smtClean="0"/>
              <a:t>m=48, n=3 </a:t>
            </a:r>
            <a:endParaRPr lang="ru-RU" sz="2800" b="1" i="1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339752" y="1988840"/>
            <a:ext cx="2520280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71756" y="2601151"/>
            <a:ext cx="21627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i="1" dirty="0" smtClean="0">
                <a:solidFill>
                  <a:srgbClr val="800000"/>
                </a:solidFill>
              </a:rPr>
              <a:t>(</a:t>
            </a:r>
            <a:r>
              <a:rPr lang="en-US" sz="6000" b="1" i="1" dirty="0" err="1" smtClean="0">
                <a:solidFill>
                  <a:srgbClr val="800000"/>
                </a:solidFill>
              </a:rPr>
              <a:t>m+n</a:t>
            </a:r>
            <a:r>
              <a:rPr lang="en-US" sz="6000" b="1" i="1" dirty="0" smtClean="0">
                <a:solidFill>
                  <a:srgbClr val="800000"/>
                </a:solidFill>
              </a:rPr>
              <a:t>)</a:t>
            </a:r>
            <a:endParaRPr lang="ru-RU" sz="6000" b="1" i="1" dirty="0">
              <a:solidFill>
                <a:srgbClr val="8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16693" y="2587183"/>
            <a:ext cx="441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i="1" dirty="0" smtClean="0">
                <a:solidFill>
                  <a:srgbClr val="002060"/>
                </a:solidFill>
              </a:rPr>
              <a:t>-</a:t>
            </a:r>
            <a:endParaRPr lang="ru-RU" sz="6000" b="1" i="1" dirty="0">
              <a:solidFill>
                <a:srgbClr val="002060"/>
              </a:solidFill>
            </a:endParaRPr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>
            <a:off x="6300192" y="1977268"/>
            <a:ext cx="1573516" cy="0"/>
          </a:xfrm>
          <a:prstGeom prst="line">
            <a:avLst/>
          </a:prstGeom>
          <a:ln w="38100">
            <a:solidFill>
              <a:srgbClr val="9917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59929" y="2594167"/>
            <a:ext cx="14670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i="1" dirty="0" smtClean="0">
                <a:solidFill>
                  <a:srgbClr val="99178A"/>
                </a:solidFill>
              </a:rPr>
              <a:t>m:n</a:t>
            </a:r>
            <a:endParaRPr lang="ru-RU" sz="6000" b="1" i="1" dirty="0">
              <a:solidFill>
                <a:srgbClr val="99178A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81292" y="3756144"/>
            <a:ext cx="23342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i="1" dirty="0" smtClean="0">
                <a:solidFill>
                  <a:srgbClr val="800000"/>
                </a:solidFill>
              </a:rPr>
              <a:t>(48+3)</a:t>
            </a:r>
            <a:endParaRPr lang="ru-RU" sz="6000" b="1" i="1" dirty="0">
              <a:solidFill>
                <a:srgbClr val="8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11999" y="3668170"/>
            <a:ext cx="441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i="1" dirty="0" smtClean="0">
                <a:solidFill>
                  <a:srgbClr val="002060"/>
                </a:solidFill>
              </a:rPr>
              <a:t>-</a:t>
            </a:r>
            <a:endParaRPr lang="ru-RU" sz="6000" b="1" i="1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26549" y="3759910"/>
            <a:ext cx="20345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i="1" dirty="0" smtClean="0">
                <a:solidFill>
                  <a:srgbClr val="99178A"/>
                </a:solidFill>
              </a:rPr>
              <a:t>48:3=</a:t>
            </a:r>
            <a:endParaRPr lang="ru-RU" sz="6000" b="1" i="1" dirty="0">
              <a:solidFill>
                <a:srgbClr val="99178A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98842" y="355464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51</a:t>
            </a:r>
            <a:endParaRPr lang="ru-RU" sz="2800" b="1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4489342" y="358938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16</a:t>
            </a:r>
            <a:endParaRPr lang="ru-RU" sz="2800" b="1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5630431" y="3766894"/>
            <a:ext cx="3188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i="1" dirty="0" smtClean="0">
                <a:solidFill>
                  <a:srgbClr val="002060"/>
                </a:solidFill>
              </a:rPr>
              <a:t>51-16=35</a:t>
            </a:r>
            <a:endParaRPr lang="ru-RU" sz="6000" b="1" i="1" dirty="0">
              <a:solidFill>
                <a:srgbClr val="00206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028149" y="2418570"/>
            <a:ext cx="78854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4972536" y="2418570"/>
            <a:ext cx="65789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60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38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i="1" dirty="0" smtClean="0">
                <a:solidFill>
                  <a:srgbClr val="C00000"/>
                </a:solidFill>
              </a:rPr>
              <a:t> Буквені вирази. Формули</a:t>
            </a:r>
            <a:endParaRPr lang="ru-RU" sz="3600" b="1" i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1052736"/>
            <a:ext cx="6984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000" b="1" i="1" dirty="0" smtClean="0"/>
              <a:t>За перший день магазин продав 1300 зошитів, за другий – на х зошитів менше. Склади вираз для обчислення кількості зошитів, які продав магазин за два дні та обчисли його значення, якщо х=211.</a:t>
            </a:r>
            <a:endParaRPr lang="ru-RU" sz="20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054950" y="3294378"/>
            <a:ext cx="2191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err="1" smtClean="0">
                <a:solidFill>
                  <a:srgbClr val="002060"/>
                </a:solidFill>
              </a:rPr>
              <a:t>Розв</a:t>
            </a:r>
            <a:r>
              <a:rPr lang="en-US" sz="2800" b="1" i="1" dirty="0" smtClean="0">
                <a:solidFill>
                  <a:srgbClr val="002060"/>
                </a:solidFill>
              </a:rPr>
              <a:t>’</a:t>
            </a:r>
            <a:r>
              <a:rPr lang="uk-UA" sz="2800" b="1" i="1" dirty="0" err="1" smtClean="0">
                <a:solidFill>
                  <a:srgbClr val="002060"/>
                </a:solidFill>
              </a:rPr>
              <a:t>язання</a:t>
            </a:r>
            <a:r>
              <a:rPr lang="uk-UA" sz="2800" b="1" i="1" dirty="0" smtClean="0">
                <a:solidFill>
                  <a:srgbClr val="002060"/>
                </a:solidFill>
              </a:rPr>
              <a:t>:</a:t>
            </a:r>
            <a:endParaRPr lang="ru-RU" sz="2800" b="1" i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5563" y="2376729"/>
            <a:ext cx="48478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002060"/>
                </a:solidFill>
              </a:rPr>
              <a:t>І день – 1300 з.</a:t>
            </a:r>
          </a:p>
          <a:p>
            <a:r>
              <a:rPr lang="uk-UA" sz="2800" b="1" i="1" dirty="0" smtClean="0">
                <a:solidFill>
                  <a:srgbClr val="002060"/>
                </a:solidFill>
              </a:rPr>
              <a:t>ІІ день - ?, на х з. менше, ніж</a:t>
            </a:r>
            <a:endParaRPr lang="ru-RU" sz="2800" b="1" i="1" dirty="0">
              <a:solidFill>
                <a:srgbClr val="002060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6228184" y="3068960"/>
            <a:ext cx="79208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7020272" y="2636912"/>
            <a:ext cx="0" cy="43204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5615070" y="2636912"/>
            <a:ext cx="140520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авая фигурная скобка 23"/>
          <p:cNvSpPr/>
          <p:nvPr/>
        </p:nvSpPr>
        <p:spPr>
          <a:xfrm>
            <a:off x="7051227" y="2375605"/>
            <a:ext cx="330593" cy="955231"/>
          </a:xfrm>
          <a:prstGeom prst="rightBrac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7556924" y="257735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002060"/>
                </a:solidFill>
              </a:rPr>
              <a:t>?</a:t>
            </a:r>
            <a:endParaRPr lang="ru-RU" sz="2800" b="1" i="1" dirty="0">
              <a:solidFill>
                <a:srgbClr val="00206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96970" y="3645024"/>
            <a:ext cx="348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i="1" dirty="0" smtClean="0"/>
              <a:t>+</a:t>
            </a:r>
            <a:endParaRPr lang="ru-RU" sz="4000" b="1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2040805" y="373735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/>
              <a:t>1300</a:t>
            </a:r>
            <a:endParaRPr lang="ru-RU" sz="2800" b="1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3274548" y="3737518"/>
            <a:ext cx="164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/>
              <a:t>(1300-х)=</a:t>
            </a:r>
            <a:endParaRPr lang="ru-RU" sz="2800" b="1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4851312" y="3737433"/>
            <a:ext cx="2910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/>
              <a:t>1300+(1300-211)=</a:t>
            </a:r>
            <a:endParaRPr lang="ru-RU" sz="2800" b="1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2007150" y="4270058"/>
            <a:ext cx="3514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/>
              <a:t>=1300+1089=2389 (з.)</a:t>
            </a:r>
            <a:endParaRPr lang="ru-RU" sz="2800" b="1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1527539" y="489509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99178A"/>
                </a:solidFill>
              </a:rPr>
              <a:t>1300</a:t>
            </a:r>
            <a:endParaRPr lang="ru-RU" sz="2800" b="1" i="1" dirty="0">
              <a:solidFill>
                <a:srgbClr val="99178A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80903" y="4780412"/>
            <a:ext cx="348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i="1" dirty="0" smtClean="0">
                <a:solidFill>
                  <a:srgbClr val="99178A"/>
                </a:solidFill>
              </a:rPr>
              <a:t>+</a:t>
            </a:r>
            <a:endParaRPr lang="ru-RU" sz="4000" b="1" i="1" dirty="0">
              <a:solidFill>
                <a:srgbClr val="99178A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03188" y="4872745"/>
            <a:ext cx="164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99178A"/>
                </a:solidFill>
              </a:rPr>
              <a:t>(1300-х)=</a:t>
            </a:r>
            <a:endParaRPr lang="ru-RU" sz="2800" b="1" i="1" dirty="0">
              <a:solidFill>
                <a:srgbClr val="99178A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94720" y="4840236"/>
            <a:ext cx="4451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99178A"/>
                </a:solidFill>
              </a:rPr>
              <a:t>(1300+1300) – х = 2600 – х=</a:t>
            </a:r>
            <a:endParaRPr lang="ru-RU" sz="2800" b="1" i="1" dirty="0">
              <a:solidFill>
                <a:srgbClr val="99178A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15563" y="5428474"/>
            <a:ext cx="3229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99178A"/>
                </a:solidFill>
              </a:rPr>
              <a:t>=2600-211=2389 (з.)</a:t>
            </a:r>
            <a:endParaRPr lang="ru-RU" sz="2800" b="1" i="1" dirty="0">
              <a:solidFill>
                <a:srgbClr val="99178A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00926" y="6031161"/>
            <a:ext cx="7102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dirty="0" smtClean="0">
                <a:solidFill>
                  <a:srgbClr val="002060"/>
                </a:solidFill>
              </a:rPr>
              <a:t>Відповідь: за два дні магазин продав 2389 зошитів.</a:t>
            </a:r>
            <a:endParaRPr lang="ru-RU" sz="24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77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4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260648"/>
            <a:ext cx="5358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i="1" dirty="0" smtClean="0">
                <a:solidFill>
                  <a:srgbClr val="C00000"/>
                </a:solidFill>
              </a:rPr>
              <a:t> Буквені вирази. Формули</a:t>
            </a:r>
            <a:endParaRPr lang="ru-RU" sz="3600" b="1" i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1640" y="906979"/>
            <a:ext cx="7344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b="1" i="1" dirty="0" smtClean="0"/>
              <a:t>Автомобіль перші а годин їхав зі швидкістю 70 км/год, а потім – </a:t>
            </a:r>
            <a:r>
              <a:rPr lang="en-US" sz="2400" b="1" i="1" dirty="0" smtClean="0"/>
              <a:t>b</a:t>
            </a:r>
            <a:r>
              <a:rPr lang="uk-UA" sz="2400" b="1" i="1" dirty="0" smtClean="0"/>
              <a:t> годин зі швидкістю 80 км/год. Склади вираз для обчислення шляху, що подолав автомобіль. Обчисли значення виразу, якщо а=3, </a:t>
            </a:r>
            <a:r>
              <a:rPr lang="en-US" sz="2400" b="1" i="1" dirty="0" smtClean="0"/>
              <a:t>b=</a:t>
            </a:r>
            <a:r>
              <a:rPr lang="uk-UA" sz="2400" b="1" i="1" dirty="0" smtClean="0"/>
              <a:t>4</a:t>
            </a:r>
            <a:endParaRPr lang="ru-RU" sz="24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3995463" y="2423944"/>
            <a:ext cx="2191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err="1" smtClean="0">
                <a:solidFill>
                  <a:srgbClr val="002060"/>
                </a:solidFill>
              </a:rPr>
              <a:t>Розв</a:t>
            </a:r>
            <a:r>
              <a:rPr lang="en-US" sz="2800" b="1" i="1" dirty="0" smtClean="0">
                <a:solidFill>
                  <a:srgbClr val="002060"/>
                </a:solidFill>
              </a:rPr>
              <a:t>’</a:t>
            </a:r>
            <a:r>
              <a:rPr lang="uk-UA" sz="2800" b="1" i="1" dirty="0" err="1" smtClean="0">
                <a:solidFill>
                  <a:srgbClr val="002060"/>
                </a:solidFill>
              </a:rPr>
              <a:t>язання</a:t>
            </a:r>
            <a:r>
              <a:rPr lang="uk-UA" sz="2800" b="1" i="1" dirty="0" smtClean="0">
                <a:solidFill>
                  <a:srgbClr val="002060"/>
                </a:solidFill>
              </a:rPr>
              <a:t>:</a:t>
            </a:r>
            <a:endParaRPr lang="ru-RU" sz="2800" b="1" i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93025" y="2935372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</a:rPr>
              <a:t>S=</a:t>
            </a:r>
            <a:r>
              <a:rPr lang="en-US" sz="4000" b="1" i="1" dirty="0" err="1" smtClean="0">
                <a:solidFill>
                  <a:srgbClr val="800000"/>
                </a:solidFill>
              </a:rPr>
              <a:t>v·t</a:t>
            </a:r>
            <a:endParaRPr lang="ru-RU" sz="4000" b="1" i="1" dirty="0">
              <a:solidFill>
                <a:srgbClr val="8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1604217" y="4700170"/>
            <a:ext cx="7288263" cy="1544"/>
          </a:xfrm>
          <a:prstGeom prst="line">
            <a:avLst/>
          </a:prstGeom>
          <a:ln w="38100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тачки салли картинки вектор – Google Поиск в 2020 г | Детские картинки,  Тачка, Картинк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05" y="4041404"/>
            <a:ext cx="1240094" cy="66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rage cars racing interior | Премиум вектор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022" y="3906966"/>
            <a:ext cx="1032049" cy="79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51668" y="2962895"/>
                <a:ext cx="223862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uk-UA" sz="2800" b="1" i="1" dirty="0" smtClean="0"/>
                  <a:t>=70 км/год</a:t>
                </a:r>
                <a:endParaRPr lang="en-US" sz="2800" b="1" i="1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b="1" i="1" dirty="0" smtClean="0"/>
                  <a:t>=a </a:t>
                </a:r>
                <a:r>
                  <a:rPr lang="uk-UA" sz="2800" b="1" i="1" dirty="0" smtClean="0"/>
                  <a:t>год</a:t>
                </a:r>
                <a:endParaRPr lang="ru-RU" sz="2800" b="1" i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668" y="2962895"/>
                <a:ext cx="2238626" cy="954107"/>
              </a:xfrm>
              <a:prstGeom prst="rect">
                <a:avLst/>
              </a:prstGeom>
              <a:blipFill rotWithShape="0">
                <a:blip r:embed="rId4"/>
                <a:stretch>
                  <a:fillRect t="-6369" r="-4632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 descr="тачки салли картинки вектор – Google Поиск в 2020 г | Детские картинки,  Тачка, Картинк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807" y="4039860"/>
            <a:ext cx="1240094" cy="66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779867" y="2952859"/>
                <a:ext cx="223862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uk-UA" sz="2800" b="1" i="1" dirty="0" smtClean="0"/>
                  <a:t>=</a:t>
                </a:r>
                <a:r>
                  <a:rPr lang="en-US" sz="2800" b="1" i="1" dirty="0" smtClean="0"/>
                  <a:t>8</a:t>
                </a:r>
                <a:r>
                  <a:rPr lang="uk-UA" sz="2800" b="1" i="1" dirty="0" smtClean="0"/>
                  <a:t>0 км/год</a:t>
                </a:r>
                <a:endParaRPr lang="en-US" sz="2800" b="1" i="1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b="1" i="1" dirty="0" smtClean="0"/>
                  <a:t>=b </a:t>
                </a:r>
                <a:r>
                  <a:rPr lang="uk-UA" sz="2800" b="1" i="1" dirty="0" smtClean="0"/>
                  <a:t>год</a:t>
                </a:r>
                <a:endParaRPr lang="ru-RU" sz="2800" b="1" i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867" y="2952859"/>
                <a:ext cx="2238626" cy="954107"/>
              </a:xfrm>
              <a:prstGeom prst="rect">
                <a:avLst/>
              </a:prstGeom>
              <a:blipFill rotWithShape="0">
                <a:blip r:embed="rId5"/>
                <a:stretch>
                  <a:fillRect t="-6369" r="-4905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125682" y="5497458"/>
                <a:ext cx="18217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sz="2800" b="1" i="1" dirty="0" smtClean="0">
                    <a:solidFill>
                      <a:srgbClr val="002060"/>
                    </a:solidFill>
                  </a:rPr>
                  <a:t>=80</a:t>
                </a:r>
                <a:r>
                  <a:rPr lang="en-US" sz="2800" b="1" i="1" dirty="0" smtClean="0">
                    <a:solidFill>
                      <a:srgbClr val="002060"/>
                    </a:solidFill>
                  </a:rPr>
                  <a:t>b </a:t>
                </a:r>
                <a:r>
                  <a:rPr lang="uk-UA" sz="2800" b="1" i="1" dirty="0" smtClean="0">
                    <a:solidFill>
                      <a:srgbClr val="002060"/>
                    </a:solidFill>
                  </a:rPr>
                  <a:t>км</a:t>
                </a:r>
                <a:endParaRPr lang="ru-RU" sz="2800" b="1" i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682" y="5497458"/>
                <a:ext cx="1821781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2791" r="-5351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464776" y="5497458"/>
                <a:ext cx="19840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="1" i="1" dirty="0" smtClean="0">
                    <a:solidFill>
                      <a:srgbClr val="002060"/>
                    </a:solidFill>
                  </a:rPr>
                  <a:t>70a </a:t>
                </a:r>
                <a:r>
                  <a:rPr lang="ru-RU" sz="2800" b="1" i="1" dirty="0" smtClean="0">
                    <a:solidFill>
                      <a:srgbClr val="002060"/>
                    </a:solidFill>
                  </a:rPr>
                  <a:t>км</a:t>
                </a:r>
                <a:endParaRPr lang="ru-RU" sz="2800" b="1" i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776" y="5497458"/>
                <a:ext cx="1984069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12791" r="-5215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Левая фигурная скобка 9"/>
          <p:cNvSpPr/>
          <p:nvPr/>
        </p:nvSpPr>
        <p:spPr>
          <a:xfrm rot="16200000">
            <a:off x="3160117" y="3313259"/>
            <a:ext cx="216026" cy="3327823"/>
          </a:xfrm>
          <a:prstGeom prst="leftBrace">
            <a:avLst/>
          </a:prstGeom>
          <a:ln w="28575">
            <a:solidFill>
              <a:srgbClr val="B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Левая фигурная скобка 17"/>
          <p:cNvSpPr/>
          <p:nvPr/>
        </p:nvSpPr>
        <p:spPr>
          <a:xfrm rot="16200000">
            <a:off x="6799009" y="2991712"/>
            <a:ext cx="226505" cy="3960438"/>
          </a:xfrm>
          <a:prstGeom prst="leftBrace">
            <a:avLst/>
          </a:prstGeom>
          <a:ln w="28575">
            <a:solidFill>
              <a:srgbClr val="B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2943137" y="5140779"/>
                <a:ext cx="6499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b="1" i="1" smtClean="0">
                              <a:solidFill>
                                <a:srgbClr val="B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B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B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B00000"/>
                  </a:solidFill>
                </a:endParaRPr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137" y="5140779"/>
                <a:ext cx="649986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6672901" y="5140779"/>
                <a:ext cx="6499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b="1" i="1" smtClean="0">
                              <a:solidFill>
                                <a:srgbClr val="B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B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B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B00000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901" y="5140779"/>
                <a:ext cx="649986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456038" y="5878923"/>
            <a:ext cx="1872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B00000"/>
                </a:solidFill>
              </a:rPr>
              <a:t>S=70a+80b</a:t>
            </a:r>
            <a:endParaRPr lang="ru-RU" sz="2800" b="1" i="1" dirty="0">
              <a:solidFill>
                <a:srgbClr val="B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8130" y="5854137"/>
            <a:ext cx="4841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002060"/>
                </a:solidFill>
              </a:rPr>
              <a:t>=70·3+80·4=210+320=</a:t>
            </a:r>
            <a:r>
              <a:rPr lang="uk-UA" sz="2800" b="1" i="1" dirty="0" smtClean="0">
                <a:solidFill>
                  <a:srgbClr val="C00000"/>
                </a:solidFill>
              </a:rPr>
              <a:t>530 (км)</a:t>
            </a:r>
            <a:endParaRPr lang="ru-RU" sz="2800" b="1" i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45271" y="6226447"/>
            <a:ext cx="6207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002060"/>
                </a:solidFill>
              </a:rPr>
              <a:t>Відповідь: автомобіль подолав 530 км</a:t>
            </a:r>
            <a:endParaRPr lang="ru-RU" sz="28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20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94 0.00486 L 0.33577 -0.0023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5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3" grpId="0"/>
      <p:bldP spid="15" grpId="0"/>
      <p:bldP spid="16" grpId="0"/>
      <p:bldP spid="10" grpId="0" animBg="1"/>
      <p:bldP spid="18" grpId="0" animBg="1"/>
      <p:bldP spid="14" grpId="0"/>
      <p:bldP spid="20" grpId="0"/>
      <p:bldP spid="17" grpId="0"/>
      <p:bldP spid="19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35896" y="396133"/>
            <a:ext cx="33634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400" b="1" i="1" dirty="0" smtClean="0">
                <a:solidFill>
                  <a:srgbClr val="800000"/>
                </a:solidFill>
              </a:rPr>
              <a:t>Пригадаємо:</a:t>
            </a:r>
            <a:endParaRPr lang="ru-RU" sz="4400" b="1" i="1" dirty="0">
              <a:solidFill>
                <a:srgbClr val="8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51" y="174970"/>
            <a:ext cx="1205980" cy="12059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7381" y="1268760"/>
            <a:ext cx="7512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002060"/>
                </a:solidFill>
              </a:rPr>
              <a:t> - які вирази називають числовими виразами?</a:t>
            </a:r>
            <a:endParaRPr lang="ru-RU" sz="2800" b="1" i="1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3123" y="1791980"/>
            <a:ext cx="7469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002060"/>
                </a:solidFill>
              </a:rPr>
              <a:t> - які вирази називають буквеними виразами?</a:t>
            </a:r>
            <a:endParaRPr lang="ru-RU" sz="2800" b="1" i="1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83123" y="2307978"/>
            <a:ext cx="3467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002060"/>
                </a:solidFill>
              </a:rPr>
              <a:t> - що таке формула?</a:t>
            </a:r>
            <a:endParaRPr lang="ru-RU" sz="2800" b="1" i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00150" y="2803106"/>
            <a:ext cx="7469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i="1" dirty="0" smtClean="0">
                <a:solidFill>
                  <a:srgbClr val="002060"/>
                </a:solidFill>
              </a:rPr>
              <a:t> - що потрібно зробити, щоб знайти</a:t>
            </a:r>
          </a:p>
          <a:p>
            <a:r>
              <a:rPr lang="uk-UA" sz="2800" b="1" i="1" dirty="0">
                <a:solidFill>
                  <a:srgbClr val="002060"/>
                </a:solidFill>
              </a:rPr>
              <a:t> </a:t>
            </a:r>
            <a:r>
              <a:rPr lang="uk-UA" sz="2800" b="1" i="1" dirty="0" smtClean="0">
                <a:solidFill>
                  <a:srgbClr val="002060"/>
                </a:solidFill>
              </a:rPr>
              <a:t>  значення числового виразу ?</a:t>
            </a:r>
            <a:endParaRPr lang="ru-RU" sz="2800" b="1" i="1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88590" y="3645024"/>
            <a:ext cx="7647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i="1" dirty="0" smtClean="0">
                <a:solidFill>
                  <a:srgbClr val="002060"/>
                </a:solidFill>
              </a:rPr>
              <a:t> - в якому порядку виконуються дії  у виразах ?</a:t>
            </a:r>
            <a:endParaRPr lang="ru-RU" sz="2800" b="1" i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88590" y="4168244"/>
            <a:ext cx="76479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800" b="1" i="1" dirty="0" smtClean="0">
                <a:solidFill>
                  <a:srgbClr val="002060"/>
                </a:solidFill>
              </a:rPr>
              <a:t> - що потрібно зробити для того, щоб</a:t>
            </a:r>
          </a:p>
          <a:p>
            <a:pPr algn="just"/>
            <a:r>
              <a:rPr lang="uk-UA" sz="2800" b="1" i="1" dirty="0">
                <a:solidFill>
                  <a:srgbClr val="002060"/>
                </a:solidFill>
              </a:rPr>
              <a:t> </a:t>
            </a:r>
            <a:r>
              <a:rPr lang="uk-UA" sz="2800" b="1" i="1" dirty="0" smtClean="0">
                <a:solidFill>
                  <a:srgbClr val="002060"/>
                </a:solidFill>
              </a:rPr>
              <a:t>  обчислити значення буквеного виразу при</a:t>
            </a:r>
          </a:p>
          <a:p>
            <a:pPr algn="just"/>
            <a:r>
              <a:rPr lang="uk-UA" sz="2800" b="1" i="1" dirty="0">
                <a:solidFill>
                  <a:srgbClr val="002060"/>
                </a:solidFill>
              </a:rPr>
              <a:t> </a:t>
            </a:r>
            <a:r>
              <a:rPr lang="uk-UA" sz="2800" b="1" i="1" dirty="0" smtClean="0">
                <a:solidFill>
                  <a:srgbClr val="002060"/>
                </a:solidFill>
              </a:rPr>
              <a:t>  заданих значеннях букв?</a:t>
            </a:r>
            <a:endParaRPr lang="ru-RU" sz="28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40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9" grpId="0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800000"/>
      </a:hlink>
      <a:folHlink>
        <a:srgbClr val="FFCC99"/>
      </a:folHlink>
    </a:clrScheme>
    <a:fontScheme name="Оформление по умолчанию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822B00"/>
        </a:hlink>
        <a:folHlink>
          <a:srgbClr val="FFA9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2426</TotalTime>
  <Words>1187</Words>
  <Application>Microsoft Office PowerPoint</Application>
  <PresentationFormat>Экран (4:3)</PresentationFormat>
  <Paragraphs>219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Times New Roman</vt:lpstr>
      <vt:lpstr>Оформление по умолчанию</vt:lpstr>
      <vt:lpstr>Числові та буквені вирази. Формули.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Буквені вирази. Формули</vt:lpstr>
      <vt:lpstr>Презентация PowerPoint</vt:lpstr>
      <vt:lpstr>Презентация PowerPoint</vt:lpstr>
      <vt:lpstr>Вольфганг Амадей Моцарт</vt:lpstr>
      <vt:lpstr>Презентация PowerPoint</vt:lpstr>
      <vt:lpstr>Презентация PowerPoint</vt:lpstr>
      <vt:lpstr>Розв’яжемо задачу:</vt:lpstr>
      <vt:lpstr>Розв’яжемо задачу:</vt:lpstr>
      <vt:lpstr>Розв’яжемо задачу:</vt:lpstr>
      <vt:lpstr>Розв’яжемо задачу:</vt:lpstr>
      <vt:lpstr>Поміркуємо:</vt:lpstr>
      <vt:lpstr>Презентация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Елена</dc:creator>
  <cp:lastModifiedBy>user1</cp:lastModifiedBy>
  <cp:revision>91</cp:revision>
  <dcterms:created xsi:type="dcterms:W3CDTF">2012-08-12T16:04:58Z</dcterms:created>
  <dcterms:modified xsi:type="dcterms:W3CDTF">2021-01-13T17:27:18Z</dcterms:modified>
</cp:coreProperties>
</file>