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D0E3AD-9F68-4980-95AB-EED830743072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D50CDB9-EA43-415E-BD3C-31C7A175D88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/>
          <a:stretch/>
        </p:blipFill>
        <p:spPr bwMode="auto">
          <a:xfrm>
            <a:off x="0" y="1119636"/>
            <a:ext cx="9156343" cy="462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1844824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1339" y="1844824"/>
            <a:ext cx="72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4737" y="185473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0353" y="1882034"/>
            <a:ext cx="73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4335" y="2426164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ru-RU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1339" y="243607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ru-RU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4737" y="2426163"/>
            <a:ext cx="618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ru-RU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0364" y="2426162"/>
            <a:ext cx="73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ru-RU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3977" y="3020854"/>
            <a:ext cx="72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160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3595" y="3020854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208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3133" y="295929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4335" y="2882090"/>
            <a:ext cx="49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3595" y="3544074"/>
            <a:ext cx="73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128</a:t>
            </a:r>
            <a:endParaRPr lang="ru-RU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1797" y="351911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ru-RU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2465" y="3528421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78</a:t>
            </a:r>
            <a:endParaRPr lang="ru-RU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8033" y="3528421"/>
            <a:ext cx="72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160</a:t>
            </a:r>
            <a:endParaRPr lang="ru-RU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75074" y="4063211"/>
            <a:ext cx="72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411319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568" y="4051641"/>
            <a:ext cx="6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63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3218" y="4103893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126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6724" y="4941168"/>
            <a:ext cx="55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endParaRPr lang="ru-RU" sz="4000" b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8199" y="4941168"/>
            <a:ext cx="363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solidFill>
                  <a:srgbClr val="FF3399"/>
                </a:solidFill>
              </a:rPr>
              <a:t>І</a:t>
            </a:r>
            <a:endParaRPr lang="ru-RU" sz="4000" b="1" dirty="0">
              <a:solidFill>
                <a:srgbClr val="FF339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3133" y="4941168"/>
            <a:ext cx="448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3399"/>
                </a:solidFill>
              </a:rPr>
              <a:t>В</a:t>
            </a:r>
            <a:endParaRPr lang="ru-RU" sz="4000" b="1" dirty="0">
              <a:solidFill>
                <a:srgbClr val="FF339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91205" y="4953362"/>
            <a:ext cx="520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endParaRPr lang="ru-RU" sz="4000" b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4630" y="4941168"/>
            <a:ext cx="53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Я</a:t>
            </a:r>
            <a:endParaRPr lang="ru-RU" sz="4000" b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4248" y="4941168"/>
            <a:ext cx="517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endParaRPr lang="ru-RU" sz="4000" b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4817" y="4941168"/>
            <a:ext cx="61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endParaRPr lang="ru-RU" sz="4000" b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44408" y="4941168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3399"/>
                </a:solidFill>
              </a:rPr>
              <a:t>Я</a:t>
            </a:r>
            <a:endParaRPr lang="ru-RU" sz="40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6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ustunchik.ua/images/treasure/skarbnychka/maths/math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7992888" cy="6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043608" y="-243408"/>
            <a:ext cx="8097927" cy="1471612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0000FF"/>
                </a:solidFill>
              </a:rPr>
              <a:t>Р</a:t>
            </a:r>
            <a:r>
              <a:rPr lang="uk-UA" sz="5400" b="1" dirty="0" err="1" smtClean="0">
                <a:solidFill>
                  <a:srgbClr val="0000FF"/>
                </a:solidFill>
              </a:rPr>
              <a:t>яд</a:t>
            </a:r>
            <a:r>
              <a:rPr lang="uk-UA" sz="5400" b="1" dirty="0" smtClean="0">
                <a:solidFill>
                  <a:srgbClr val="0000FF"/>
                </a:solidFill>
              </a:rPr>
              <a:t> натуральних чисел</a:t>
            </a:r>
            <a:endParaRPr lang="ru-RU" sz="5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746" y="308648"/>
            <a:ext cx="80547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Натуральними числами </a:t>
            </a:r>
            <a:r>
              <a:rPr lang="uk-UA" sz="4400" b="1" i="1" dirty="0" smtClean="0">
                <a:latin typeface="Times New Roman" pitchFamily="18" charset="0"/>
                <a:cs typeface="Times New Roman" pitchFamily="18" charset="0"/>
              </a:rPr>
              <a:t>називаються числа,які використовуються для лічби предметів.</a:t>
            </a:r>
          </a:p>
          <a:p>
            <a:r>
              <a:rPr lang="uk-UA" sz="4400" b="1" i="1" dirty="0" smtClean="0">
                <a:latin typeface="Times New Roman" pitchFamily="18" charset="0"/>
                <a:cs typeface="Times New Roman" pitchFamily="18" charset="0"/>
              </a:rPr>
              <a:t>(1,2,3,4,5,6,7,8,9,10</a:t>
            </a:r>
            <a:r>
              <a:rPr lang="uk-UA" sz="4400" b="1" i="1" dirty="0" smtClean="0"/>
              <a:t>…)</a:t>
            </a:r>
          </a:p>
          <a:p>
            <a:endParaRPr lang="uk-UA" sz="4400" b="1" dirty="0" smtClean="0"/>
          </a:p>
        </p:txBody>
      </p:sp>
      <p:pic>
        <p:nvPicPr>
          <p:cNvPr id="2050" name="Picture 2" descr="https://encrypted-tbn2.google.com/images?q=tbn:ANd9GcRTcm0_9cjZz8asuX0NcuP0gXA1nqAKei-HnbD5DQlwP7eGT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386140"/>
            <a:ext cx="1454998" cy="2047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1011382" y="4303455"/>
            <a:ext cx="8132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latin typeface="Times New Roman" pitchFamily="18" charset="0"/>
                <a:cs typeface="Times New Roman" pitchFamily="18" charset="0"/>
              </a:rPr>
              <a:t>Для запису чисел використовуються </a:t>
            </a:r>
            <a:r>
              <a:rPr lang="uk-UA" sz="3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цифри 1,2,3,4,5,6,7,8,9,0.</a:t>
            </a:r>
          </a:p>
          <a:p>
            <a:r>
              <a:rPr lang="uk-UA" sz="3200" b="1" i="1" dirty="0" smtClean="0">
                <a:latin typeface="Times New Roman" pitchFamily="18" charset="0"/>
                <a:cs typeface="Times New Roman" pitchFamily="18" charset="0"/>
              </a:rPr>
              <a:t>Цифру 0 запровадили індуси. Ця цифра позначає </a:t>
            </a:r>
            <a:r>
              <a:rPr lang="uk-UA" sz="3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число нуль </a:t>
            </a:r>
            <a:r>
              <a:rPr lang="uk-UA" sz="3200" b="1" i="1" dirty="0" smtClean="0">
                <a:latin typeface="Times New Roman" pitchFamily="18" charset="0"/>
                <a:cs typeface="Times New Roman" pitchFamily="18" charset="0"/>
              </a:rPr>
              <a:t>– «ніскільки»,  «жодного»</a:t>
            </a:r>
            <a:endParaRPr lang="ru-RU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https://encrypted-tbn3.google.com/images?q=tbn:ANd9GcT0efV4hI6ZyJz_0ZUATOb45EAgHoSDUwHsyyVUqhlP1FI6GWRqn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" t="5886" r="8553" b="11964"/>
          <a:stretch/>
        </p:blipFill>
        <p:spPr bwMode="auto">
          <a:xfrm>
            <a:off x="-58711" y="3483535"/>
            <a:ext cx="1206516" cy="13171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4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19998"/>
            <a:ext cx="7917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Ряд чисел,розташований у порядку зростання:1,2,3,4,5,6,7,8,9,10,11,12…</a:t>
            </a:r>
          </a:p>
          <a:p>
            <a:r>
              <a:rPr lang="uk-UA" sz="3600" b="1" i="1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азивається </a:t>
            </a:r>
            <a:r>
              <a:rPr lang="uk-UA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натуральним рядом чисел.</a:t>
            </a:r>
            <a:endParaRPr lang="ru-RU" sz="36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708920"/>
            <a:ext cx="81003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rgbClr val="0000FF"/>
                </a:solidFill>
              </a:rPr>
              <a:t>Властивості натурального ряду чисел</a:t>
            </a:r>
          </a:p>
          <a:p>
            <a:pPr marL="742950" indent="-742950">
              <a:buAutoNum type="arabicParenR"/>
            </a:pP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Першим натуральним числом є одиниця(найменше натуральне число);</a:t>
            </a:r>
          </a:p>
          <a:p>
            <a:pPr marL="742950" indent="-742950">
              <a:buAutoNum type="arabicParenR"/>
            </a:pP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Будь-яке натуральне число можна збільшити на одиницю і отримати натуральне число,наступне за ним;</a:t>
            </a:r>
          </a:p>
          <a:p>
            <a:pPr marL="742950" indent="-742950">
              <a:buAutoNum type="arabicParenR"/>
            </a:pP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Останнього натурального числа не існує,тобто натуральний ряд чисел нескінченний.</a:t>
            </a:r>
            <a:endParaRPr lang="ru-RU" sz="28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43608" y="1039349"/>
                <a:ext cx="8100392" cy="4768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3600" b="1" dirty="0" smtClean="0">
                    <a:latin typeface="Times New Roman" pitchFamily="18" charset="0"/>
                    <a:cs typeface="Times New Roman" pitchFamily="18" charset="0"/>
                  </a:rPr>
                  <a:t>1)Які з чисел  5, 678,  0,   100,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6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600" b="1" i="1" smtClean="0"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  <m:r>
                          <a:rPr lang="uk-UA" sz="3600" b="1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uk-UA" sz="3600" b="1" dirty="0" smtClean="0">
                    <a:latin typeface="Times New Roman" pitchFamily="18" charset="0"/>
                    <a:cs typeface="Times New Roman" pitchFamily="18" charset="0"/>
                  </a:rPr>
                  <a:t>  є натуральними?</a:t>
                </a:r>
              </a:p>
              <a:p>
                <a:endParaRPr lang="uk-UA" sz="36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uk-UA" sz="3600" b="1" dirty="0" smtClean="0">
                    <a:latin typeface="Times New Roman" pitchFamily="18" charset="0"/>
                    <a:cs typeface="Times New Roman" pitchFamily="18" charset="0"/>
                  </a:rPr>
                  <a:t>2)Назвіть перші дванадцять натуральних чисел.</a:t>
                </a:r>
              </a:p>
              <a:p>
                <a:endParaRPr lang="uk-UA" sz="3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uk-UA" sz="3600" b="1" dirty="0" smtClean="0">
                    <a:latin typeface="Times New Roman" pitchFamily="18" charset="0"/>
                    <a:cs typeface="Times New Roman" pitchFamily="18" charset="0"/>
                  </a:rPr>
                  <a:t>3)  1,2,3,5,6,7,8…Чи є цей ряд чисел натуральним?</a:t>
                </a:r>
                <a:endParaRPr lang="ru-RU" sz="3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039349"/>
                <a:ext cx="8100392" cy="4768100"/>
              </a:xfrm>
              <a:prstGeom prst="rect">
                <a:avLst/>
              </a:prstGeom>
              <a:blipFill rotWithShape="1">
                <a:blip r:embed="rId2"/>
                <a:stretch>
                  <a:fillRect l="-2257"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47664" y="332656"/>
            <a:ext cx="531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Виконай завдання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0357" y="147990"/>
            <a:ext cx="78488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4) Яке число в натуральному ряді стоїть за числом : 1) 34;  2) 368;  3) 6899.</a:t>
            </a:r>
          </a:p>
          <a:p>
            <a:endParaRPr lang="uk-UA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5)Яке число в натуральному ряді передує числу: 1)  45 ; 2) 689 ; 3) 2380.</a:t>
            </a:r>
          </a:p>
          <a:p>
            <a:endParaRPr lang="uk-UA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6) Скільки чисел стоїть в натуральному ряді між числами 12 і 28?</a:t>
            </a:r>
          </a:p>
          <a:p>
            <a:endParaRPr lang="uk-UA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7)Деяке натуральне число, більше за три,позначили буквою </a:t>
            </a:r>
            <a:r>
              <a:rPr lang="uk-UA" sz="32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 Запишіть для числа </a:t>
            </a:r>
            <a:r>
              <a:rPr lang="uk-UA" sz="32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 два попередніх та три наступних числа.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332656"/>
            <a:ext cx="734481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>
                <a:latin typeface="Times New Roman" pitchFamily="18" charset="0"/>
                <a:cs typeface="Times New Roman" pitchFamily="18" charset="0"/>
              </a:rPr>
              <a:t>№15</a:t>
            </a:r>
          </a:p>
          <a:p>
            <a:r>
              <a:rPr lang="uk-UA" sz="4400" dirty="0" smtClean="0">
                <a:latin typeface="Times New Roman" pitchFamily="18" charset="0"/>
                <a:cs typeface="Times New Roman" pitchFamily="18" charset="0"/>
              </a:rPr>
              <a:t>Виконай дії</a:t>
            </a:r>
          </a:p>
          <a:p>
            <a:pPr marL="742950" indent="-742950">
              <a:buAutoNum type="arabicParenR"/>
            </a:pPr>
            <a:r>
              <a:rPr lang="uk-UA" sz="4400" dirty="0" smtClean="0">
                <a:latin typeface="Times New Roman" pitchFamily="18" charset="0"/>
                <a:cs typeface="Times New Roman" pitchFamily="18" charset="0"/>
              </a:rPr>
              <a:t>43+ 24·58 – 39=</a:t>
            </a:r>
          </a:p>
          <a:p>
            <a:pPr marL="742950" indent="-742950">
              <a:buAutoNum type="arabicParenR"/>
            </a:pPr>
            <a:r>
              <a:rPr lang="uk-UA" sz="4400" dirty="0" smtClean="0">
                <a:latin typeface="Times New Roman" pitchFamily="18" charset="0"/>
                <a:cs typeface="Times New Roman" pitchFamily="18" charset="0"/>
              </a:rPr>
              <a:t>(43+ 24)·58 – 39=</a:t>
            </a:r>
          </a:p>
          <a:p>
            <a:endParaRPr lang="uk-UA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4400" dirty="0" smtClean="0">
                <a:latin typeface="Times New Roman" pitchFamily="18" charset="0"/>
                <a:cs typeface="Times New Roman" pitchFamily="18" charset="0"/>
              </a:rPr>
              <a:t>№47</a:t>
            </a:r>
          </a:p>
          <a:p>
            <a:r>
              <a:rPr lang="uk-UA" sz="4400" dirty="0" smtClean="0">
                <a:latin typeface="Times New Roman" pitchFamily="18" charset="0"/>
                <a:cs typeface="Times New Roman" pitchFamily="18" charset="0"/>
              </a:rPr>
              <a:t>2)36:9 + 18·5 =</a:t>
            </a:r>
          </a:p>
          <a:p>
            <a:pPr marL="742950" indent="-742950">
              <a:buAutoNum type="arabicParenR"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buAutoNum type="arabicParenR"/>
            </a:pPr>
            <a:endParaRPr lang="uk-UA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buAutoNum type="arabicParenR"/>
            </a:pP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</TotalTime>
  <Words>254</Words>
  <Application>Microsoft Office PowerPoint</Application>
  <PresentationFormat>Экран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Солнцестояние</vt:lpstr>
      <vt:lpstr>Презентация PowerPoint</vt:lpstr>
      <vt:lpstr>Ряд натуральних чисел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Ряд натуральних чисел</dc:title>
  <dc:creator>Home</dc:creator>
  <cp:lastModifiedBy>HOME</cp:lastModifiedBy>
  <cp:revision>13</cp:revision>
  <dcterms:created xsi:type="dcterms:W3CDTF">2012-09-04T14:41:22Z</dcterms:created>
  <dcterms:modified xsi:type="dcterms:W3CDTF">2018-02-23T17:23:11Z</dcterms:modified>
</cp:coreProperties>
</file>