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69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CC00"/>
    <a:srgbClr val="275FA3"/>
    <a:srgbClr val="0E7ABC"/>
    <a:srgbClr val="008080"/>
    <a:srgbClr val="00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1BA842-355B-4BAA-B45E-525A4326A217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93F818-3692-4266-9E0E-1449CE6205B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533400"/>
            <a:ext cx="8229600" cy="762000"/>
          </a:xfrm>
        </p:spPr>
        <p:txBody>
          <a:bodyPr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/>
          <a:p>
            <a:r>
              <a:rPr lang="pl-PL" sz="72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Informatyka</a:t>
            </a:r>
            <a:endParaRPr lang="en-US" sz="72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2500" y="1447800"/>
            <a:ext cx="7239000" cy="4800600"/>
          </a:xfrm>
          <a:prstGeom prst="flowChartAlternateProcess">
            <a:avLst/>
          </a:prstGeom>
          <a:solidFill>
            <a:schemeClr val="bg1"/>
          </a:solidFill>
          <a:ln w="9525">
            <a:noFill/>
          </a:ln>
        </p:spPr>
        <p:txBody>
          <a:bodyPr>
            <a:normAutofit/>
          </a:bodyPr>
          <a:lstStyle/>
          <a:p>
            <a:r>
              <a:rPr lang="pl-PL" sz="3200" b="1" dirty="0" smtClean="0">
                <a:solidFill>
                  <a:srgbClr val="C00000"/>
                </a:solidFill>
              </a:rPr>
              <a:t>TREŚĆ</a:t>
            </a:r>
          </a:p>
          <a:p>
            <a:endParaRPr lang="pl-PL" sz="3200" b="1" dirty="0" smtClean="0">
              <a:solidFill>
                <a:srgbClr val="C00000"/>
              </a:solidFill>
            </a:endParaRPr>
          </a:p>
          <a:p>
            <a:pPr algn="l"/>
            <a:r>
              <a:rPr lang="pl-PL" sz="3600" dirty="0" smtClean="0">
                <a:solidFill>
                  <a:srgbClr val="00B0F0"/>
                </a:solidFill>
                <a:latin typeface="Microsoft New Tai Lue" pitchFamily="34" charset="0"/>
                <a:cs typeface="Microsoft New Tai Lue" pitchFamily="34" charset="0"/>
              </a:rPr>
              <a:t>1.</a:t>
            </a:r>
            <a:r>
              <a:rPr lang="pl-PL" dirty="0" smtClean="0">
                <a:solidFill>
                  <a:srgbClr val="00B0F0"/>
                </a:solidFill>
                <a:latin typeface="Microsoft New Tai Lue" pitchFamily="34" charset="0"/>
                <a:cs typeface="Microsoft New Tai Lue" pitchFamily="34" charset="0"/>
              </a:rPr>
              <a:t> </a:t>
            </a:r>
            <a:r>
              <a:rPr lang="pl-PL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Czym </a:t>
            </a:r>
            <a:r>
              <a:rPr lang="pl-PL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jest informatyka i skąd się </a:t>
            </a:r>
            <a:r>
              <a:rPr lang="pl-PL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wzięła?</a:t>
            </a:r>
            <a:endParaRPr lang="ru-RU" sz="2400" dirty="0" smtClean="0">
              <a:solidFill>
                <a:srgbClr val="339966"/>
              </a:solidFill>
              <a:latin typeface="Microsoft New Tai Lue" pitchFamily="34" charset="0"/>
              <a:cs typeface="Microsoft New Tai Lue" pitchFamily="34" charset="0"/>
            </a:endParaRPr>
          </a:p>
          <a:p>
            <a:pPr algn="l"/>
            <a:r>
              <a:rPr lang="pl-PL" sz="3600" dirty="0" smtClean="0">
                <a:solidFill>
                  <a:srgbClr val="00B0F0"/>
                </a:solidFill>
                <a:latin typeface="Microsoft New Tai Lue" pitchFamily="34" charset="0"/>
                <a:cs typeface="Microsoft New Tai Lue" pitchFamily="34" charset="0"/>
              </a:rPr>
              <a:t>2.</a:t>
            </a:r>
            <a:r>
              <a:rPr lang="pl-PL" dirty="0" smtClean="0">
                <a:solidFill>
                  <a:srgbClr val="0070C0"/>
                </a:solidFill>
                <a:latin typeface="Microsoft New Tai Lue" pitchFamily="34" charset="0"/>
                <a:cs typeface="Microsoft New Tai Lue" pitchFamily="34" charset="0"/>
              </a:rPr>
              <a:t> </a:t>
            </a:r>
            <a:r>
              <a:rPr lang="pl-PL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Kim </a:t>
            </a:r>
            <a:r>
              <a:rPr lang="pl-PL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jest </a:t>
            </a:r>
            <a:r>
              <a:rPr lang="pl-PL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programista?</a:t>
            </a:r>
          </a:p>
          <a:p>
            <a:pPr algn="l"/>
            <a:r>
              <a:rPr lang="pl-PL" sz="3600" dirty="0" smtClean="0">
                <a:solidFill>
                  <a:srgbClr val="00B0F0"/>
                </a:solidFill>
                <a:latin typeface="Microsoft New Tai Lue" pitchFamily="34" charset="0"/>
                <a:cs typeface="Microsoft New Tai Lue" pitchFamily="34" charset="0"/>
              </a:rPr>
              <a:t>3.</a:t>
            </a:r>
            <a:r>
              <a:rPr lang="pl-PL" dirty="0" smtClean="0">
                <a:solidFill>
                  <a:srgbClr val="0070C0"/>
                </a:solidFill>
                <a:latin typeface="Microsoft New Tai Lue" pitchFamily="34" charset="0"/>
                <a:cs typeface="Microsoft New Tai Lue" pitchFamily="34" charset="0"/>
              </a:rPr>
              <a:t> </a:t>
            </a:r>
            <a:r>
              <a:rPr lang="pl-PL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Języki programowania i różnice między </a:t>
            </a:r>
            <a:r>
              <a:rPr lang="pl-PL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nimi</a:t>
            </a:r>
            <a:r>
              <a:rPr lang="ru-RU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?</a:t>
            </a:r>
          </a:p>
          <a:p>
            <a:pPr algn="l"/>
            <a:r>
              <a:rPr lang="pl-PL" sz="3600" dirty="0" smtClean="0">
                <a:solidFill>
                  <a:srgbClr val="00B0F0"/>
                </a:solidFill>
                <a:latin typeface="Microsoft New Tai Lue" pitchFamily="34" charset="0"/>
                <a:cs typeface="Microsoft New Tai Lue" pitchFamily="34" charset="0"/>
              </a:rPr>
              <a:t>4</a:t>
            </a:r>
            <a:r>
              <a:rPr lang="pl-PL" sz="3600" dirty="0" smtClean="0">
                <a:solidFill>
                  <a:srgbClr val="00B0F0"/>
                </a:solidFill>
                <a:latin typeface="Microsoft New Tai Lue" pitchFamily="34" charset="0"/>
                <a:cs typeface="Microsoft New Tai Lue" pitchFamily="34" charset="0"/>
              </a:rPr>
              <a:t>. </a:t>
            </a:r>
            <a:r>
              <a:rPr lang="pl-PL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Jakie </a:t>
            </a:r>
            <a:r>
              <a:rPr lang="pl-PL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są narzędzia </a:t>
            </a:r>
            <a:r>
              <a:rPr lang="pl-PL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programistyczne</a:t>
            </a:r>
            <a:r>
              <a:rPr lang="ru-RU" sz="2400" dirty="0" smtClean="0">
                <a:solidFill>
                  <a:srgbClr val="339966"/>
                </a:solidFill>
                <a:latin typeface="Microsoft New Tai Lue" pitchFamily="34" charset="0"/>
                <a:cs typeface="Microsoft New Tai Lue" pitchFamily="34" charset="0"/>
              </a:rPr>
              <a:t>?</a:t>
            </a:r>
            <a:endParaRPr lang="pl-PL" sz="2400" dirty="0" smtClean="0">
              <a:solidFill>
                <a:srgbClr val="339966"/>
              </a:solidFill>
              <a:latin typeface="Microsoft New Tai Lue" pitchFamily="34" charset="0"/>
              <a:cs typeface="Microsoft New Tai Lue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651510" indent="-514350"/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3</a:t>
            </a:r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.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Języki programowania i różnice między nimi?</a:t>
            </a:r>
            <a:endParaRPr lang="en-US" sz="3600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rgbClr val="00B0F0"/>
                </a:solidFill>
              </a:rPr>
              <a:t>Różnica między </a:t>
            </a:r>
            <a:r>
              <a:rPr lang="pl-PL" dirty="0" smtClean="0">
                <a:solidFill>
                  <a:srgbClr val="00B0F0"/>
                </a:solidFill>
              </a:rPr>
              <a:t>Programowaniem Obiektowym i zwykłym</a:t>
            </a:r>
            <a:r>
              <a:rPr lang="pl-PL" sz="2400" dirty="0" smtClean="0">
                <a:solidFill>
                  <a:srgbClr val="00CC00"/>
                </a:solidFill>
              </a:rPr>
              <a:t/>
            </a:r>
            <a:br>
              <a:rPr lang="pl-PL" sz="2400" dirty="0" smtClean="0">
                <a:solidFill>
                  <a:srgbClr val="00CC00"/>
                </a:solidFill>
              </a:rPr>
            </a:br>
            <a:r>
              <a:rPr lang="pl-PL" sz="2400" dirty="0" smtClean="0">
                <a:solidFill>
                  <a:srgbClr val="00CC00"/>
                </a:solidFill>
              </a:rPr>
              <a:t> Polega </a:t>
            </a:r>
            <a:r>
              <a:rPr lang="pl-PL" sz="2400" dirty="0" smtClean="0">
                <a:solidFill>
                  <a:srgbClr val="00CC00"/>
                </a:solidFill>
              </a:rPr>
              <a:t>o tworzeniu</a:t>
            </a:r>
            <a:r>
              <a:rPr lang="ru-RU" sz="2400" dirty="0" smtClean="0">
                <a:solidFill>
                  <a:srgbClr val="00CC00"/>
                </a:solidFill>
              </a:rPr>
              <a:t> </a:t>
            </a:r>
            <a:r>
              <a:rPr lang="pl-PL" sz="2400" dirty="0" smtClean="0">
                <a:solidFill>
                  <a:srgbClr val="00CC00"/>
                </a:solidFill>
              </a:rPr>
              <a:t>klasów, </a:t>
            </a:r>
            <a:r>
              <a:rPr lang="pl-PL" sz="2400" dirty="0" smtClean="0">
                <a:solidFill>
                  <a:srgbClr val="00CC00"/>
                </a:solidFill>
              </a:rPr>
              <a:t>dziedziczeniu, polimorfizmie i strukturyzacji </a:t>
            </a:r>
            <a:r>
              <a:rPr lang="pl-PL" sz="2400" dirty="0" smtClean="0">
                <a:solidFill>
                  <a:srgbClr val="00CC00"/>
                </a:solidFill>
              </a:rPr>
              <a:t>klasów.</a:t>
            </a:r>
            <a:endParaRPr lang="en-US" sz="2400" dirty="0">
              <a:solidFill>
                <a:srgbClr val="00CC00"/>
              </a:solidFill>
            </a:endParaRPr>
          </a:p>
        </p:txBody>
      </p:sp>
      <p:pic>
        <p:nvPicPr>
          <p:cNvPr id="5" name="Рисунок 4" descr="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8640" y="3276600"/>
            <a:ext cx="4666720" cy="3276600"/>
          </a:xfrm>
          <a:prstGeom prst="rect">
            <a:avLst/>
          </a:prstGeom>
          <a:ln w="38100" cap="sq">
            <a:solidFill>
              <a:srgbClr val="275FA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651510" indent="-514350"/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3</a:t>
            </a:r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.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Języki programowania i różnice między nimi?</a:t>
            </a:r>
            <a:endParaRPr lang="en-US" sz="3600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 smtClean="0">
                <a:solidFill>
                  <a:srgbClr val="00B0F0"/>
                </a:solidFill>
              </a:rPr>
              <a:t>Python</a:t>
            </a:r>
            <a:r>
              <a:rPr lang="pl-PL" sz="2400" dirty="0" smtClean="0">
                <a:solidFill>
                  <a:srgbClr val="00CC00"/>
                </a:solidFill>
              </a:rPr>
              <a:t/>
            </a:r>
            <a:br>
              <a:rPr lang="pl-PL" sz="2400" dirty="0" smtClean="0">
                <a:solidFill>
                  <a:srgbClr val="00CC00"/>
                </a:solidFill>
              </a:rPr>
            </a:br>
            <a:r>
              <a:rPr lang="pl-PL" sz="2400" dirty="0" smtClean="0">
                <a:solidFill>
                  <a:srgbClr val="00CC00"/>
                </a:solidFill>
              </a:rPr>
              <a:t> </a:t>
            </a:r>
            <a:r>
              <a:rPr lang="pl-PL" sz="2400" dirty="0" smtClean="0">
                <a:solidFill>
                  <a:srgbClr val="00CC00"/>
                </a:solidFill>
              </a:rPr>
              <a:t>Jest </a:t>
            </a:r>
            <a:r>
              <a:rPr lang="pl-PL" sz="2400" dirty="0" smtClean="0">
                <a:solidFill>
                  <a:srgbClr val="00CC00"/>
                </a:solidFill>
              </a:rPr>
              <a:t>to język programowania obiektowego oparty nie jak C, C++ czy C# - na kompilatorze, ale na </a:t>
            </a:r>
            <a:r>
              <a:rPr lang="pl-PL" sz="2400" dirty="0" smtClean="0">
                <a:solidFill>
                  <a:srgbClr val="00CC00"/>
                </a:solidFill>
              </a:rPr>
              <a:t>interpreterze.</a:t>
            </a:r>
            <a:endParaRPr lang="en-US" sz="2400" dirty="0">
              <a:solidFill>
                <a:srgbClr val="00CC00"/>
              </a:solidFill>
            </a:endParaRPr>
          </a:p>
        </p:txBody>
      </p:sp>
      <p:pic>
        <p:nvPicPr>
          <p:cNvPr id="6" name="Рисунок 5" descr="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6064" y="3379089"/>
            <a:ext cx="5265936" cy="2564511"/>
          </a:xfrm>
          <a:prstGeom prst="rect">
            <a:avLst/>
          </a:prstGeom>
          <a:ln w="38100" cap="sq">
            <a:solidFill>
              <a:srgbClr val="275FA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651510" indent="-514350"/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3</a:t>
            </a:r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.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Języki programowania i różnice między nimi?</a:t>
            </a:r>
            <a:endParaRPr lang="en-US" sz="3600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pl-PL" sz="2400" dirty="0" smtClean="0">
                <a:solidFill>
                  <a:srgbClr val="00B0F0"/>
                </a:solidFill>
              </a:rPr>
              <a:t>JavaScript</a:t>
            </a:r>
            <a:r>
              <a:rPr lang="pl-PL" sz="2400" dirty="0" smtClean="0">
                <a:solidFill>
                  <a:srgbClr val="00CC00"/>
                </a:solidFill>
              </a:rPr>
              <a:t/>
            </a:r>
            <a:br>
              <a:rPr lang="pl-PL" sz="2400" dirty="0" smtClean="0">
                <a:solidFill>
                  <a:srgbClr val="00CC00"/>
                </a:solidFill>
              </a:rPr>
            </a:br>
            <a:r>
              <a:rPr lang="pl-PL" sz="2400" dirty="0" smtClean="0">
                <a:solidFill>
                  <a:srgbClr val="00CC00"/>
                </a:solidFill>
              </a:rPr>
              <a:t> Jest to język, który umożliwia pisanie stron internetowych w Internecie, podobnie jak Python jest interpreterem.</a:t>
            </a:r>
            <a:endParaRPr lang="en-US" sz="2400" dirty="0">
              <a:solidFill>
                <a:srgbClr val="00CC00"/>
              </a:solidFill>
            </a:endParaRPr>
          </a:p>
        </p:txBody>
      </p:sp>
      <p:pic>
        <p:nvPicPr>
          <p:cNvPr id="7" name="Рисунок 6" descr="2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9666" y="3339970"/>
            <a:ext cx="4859934" cy="2679830"/>
          </a:xfrm>
          <a:prstGeom prst="rect">
            <a:avLst/>
          </a:prstGeom>
          <a:ln w="38100" cap="sq">
            <a:solidFill>
              <a:srgbClr val="275FA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651510" indent="-514350"/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3</a:t>
            </a:r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.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Języki programowania i różnice między nimi?</a:t>
            </a:r>
            <a:endParaRPr lang="en-US" sz="3600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rgbClr val="00B0F0"/>
                </a:solidFill>
              </a:rPr>
              <a:t> Różnica </a:t>
            </a:r>
            <a:r>
              <a:rPr lang="pl-PL" dirty="0" smtClean="0">
                <a:solidFill>
                  <a:srgbClr val="00B0F0"/>
                </a:solidFill>
              </a:rPr>
              <a:t>między </a:t>
            </a:r>
            <a:r>
              <a:rPr lang="pl-PL" dirty="0" smtClean="0">
                <a:solidFill>
                  <a:srgbClr val="00B0F0"/>
                </a:solidFill>
              </a:rPr>
              <a:t>C</a:t>
            </a:r>
            <a:r>
              <a:rPr lang="pl-PL" dirty="0" smtClean="0">
                <a:solidFill>
                  <a:srgbClr val="00B0F0"/>
                </a:solidFill>
              </a:rPr>
              <a:t>++, C</a:t>
            </a:r>
            <a:r>
              <a:rPr lang="pl-PL" dirty="0" smtClean="0">
                <a:solidFill>
                  <a:srgbClr val="00B0F0"/>
                </a:solidFill>
              </a:rPr>
              <a:t>#, Java </a:t>
            </a:r>
            <a:endParaRPr lang="ru-RU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CC00"/>
                </a:solidFill>
              </a:rPr>
              <a:t/>
            </a:r>
            <a:br>
              <a:rPr lang="pl-PL" sz="2400" dirty="0" smtClean="0">
                <a:solidFill>
                  <a:srgbClr val="00CC00"/>
                </a:solidFill>
              </a:rPr>
            </a:br>
            <a:r>
              <a:rPr lang="pl-PL" sz="2400" dirty="0" smtClean="0">
                <a:solidFill>
                  <a:srgbClr val="00CC00"/>
                </a:solidFill>
              </a:rPr>
              <a:t>Są </a:t>
            </a:r>
            <a:r>
              <a:rPr lang="pl-PL" sz="2400" dirty="0" smtClean="0">
                <a:solidFill>
                  <a:srgbClr val="00CC00"/>
                </a:solidFill>
              </a:rPr>
              <a:t>to języki, które pozwalają opisywać obiekty bazy danych. Oznacza to, że możemy dziedziczyć właściwości bazowe. Znaczenie tkwi w strukturze, a różnica między językami tkwi tylko w tekście pisma</a:t>
            </a:r>
            <a:r>
              <a:rPr lang="pl-PL" sz="2400" dirty="0" smtClean="0">
                <a:solidFill>
                  <a:srgbClr val="00CC00"/>
                </a:solidFill>
              </a:rPr>
              <a:t>.</a:t>
            </a:r>
            <a:endParaRPr lang="ru-RU" sz="2400" dirty="0" smtClean="0">
              <a:solidFill>
                <a:srgbClr val="00CC00"/>
              </a:solidFill>
            </a:endParaRPr>
          </a:p>
          <a:p>
            <a:pPr>
              <a:buNone/>
            </a:pPr>
            <a:endParaRPr lang="pl-PL" sz="2400" dirty="0" smtClean="0">
              <a:solidFill>
                <a:srgbClr val="00CC00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B0F0"/>
                </a:solidFill>
              </a:rPr>
              <a:t>SQL</a:t>
            </a:r>
            <a:endParaRPr lang="ru-RU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B0F0"/>
                </a:solidFill>
              </a:rPr>
              <a:t/>
            </a:r>
            <a:br>
              <a:rPr lang="pl-PL" sz="2400" dirty="0" smtClean="0">
                <a:solidFill>
                  <a:srgbClr val="00B0F0"/>
                </a:solidFill>
              </a:rPr>
            </a:br>
            <a:r>
              <a:rPr lang="pl-PL" sz="2400" dirty="0" smtClean="0">
                <a:solidFill>
                  <a:srgbClr val="00CC00"/>
                </a:solidFill>
              </a:rPr>
              <a:t>To język baz danych.</a:t>
            </a:r>
            <a:endParaRPr lang="en-US" sz="2400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651510" indent="-514350"/>
            <a:r>
              <a:rPr lang="ru-RU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4</a:t>
            </a:r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.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Jakie są narzędzia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programistyczne</a:t>
            </a:r>
            <a:endParaRPr lang="en-US" sz="3600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rgbClr val="00B0F0"/>
                </a:solidFill>
              </a:rPr>
              <a:t> Czym są narzędzia programistyczne i </a:t>
            </a:r>
            <a:r>
              <a:rPr lang="pl-PL" dirty="0" smtClean="0">
                <a:solidFill>
                  <a:srgbClr val="00B0F0"/>
                </a:solidFill>
              </a:rPr>
              <a:t>czym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pl-PL" dirty="0" smtClean="0">
                <a:solidFill>
                  <a:srgbClr val="00B0F0"/>
                </a:solidFill>
              </a:rPr>
              <a:t>one </a:t>
            </a:r>
            <a:r>
              <a:rPr lang="pl-PL" dirty="0" smtClean="0">
                <a:solidFill>
                  <a:srgbClr val="00B0F0"/>
                </a:solidFill>
              </a:rPr>
              <a:t>są</a:t>
            </a:r>
            <a:endParaRPr lang="ru-RU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CC00"/>
                </a:solidFill>
              </a:rPr>
              <a:t/>
            </a:r>
            <a:br>
              <a:rPr lang="pl-PL" sz="2400" dirty="0" smtClean="0">
                <a:solidFill>
                  <a:srgbClr val="00CC00"/>
                </a:solidFill>
              </a:rPr>
            </a:br>
            <a:r>
              <a:rPr lang="pl-PL" sz="2400" dirty="0" smtClean="0">
                <a:solidFill>
                  <a:srgbClr val="00CC00"/>
                </a:solidFill>
              </a:rPr>
              <a:t>Narzędzia </a:t>
            </a:r>
            <a:r>
              <a:rPr lang="pl-PL" sz="2400" dirty="0" smtClean="0">
                <a:solidFill>
                  <a:srgbClr val="00CC00"/>
                </a:solidFill>
              </a:rPr>
              <a:t>programistyczne są potrzebne do kodowania, pisania, tworzenia i </a:t>
            </a:r>
            <a:r>
              <a:rPr lang="pl-PL" sz="2400" dirty="0" smtClean="0">
                <a:solidFill>
                  <a:srgbClr val="00CC00"/>
                </a:solidFill>
              </a:rPr>
              <a:t>przechodzenia krok po kroku </a:t>
            </a:r>
            <a:r>
              <a:rPr lang="pl-PL" sz="2400" dirty="0" smtClean="0">
                <a:solidFill>
                  <a:srgbClr val="00CC00"/>
                </a:solidFill>
              </a:rPr>
              <a:t>przez kod (</a:t>
            </a:r>
            <a:r>
              <a:rPr lang="pl-PL" sz="2400" dirty="0" smtClean="0">
                <a:solidFill>
                  <a:srgbClr val="00CC00"/>
                </a:solidFill>
              </a:rPr>
              <a:t>DEBUG)</a:t>
            </a:r>
            <a:r>
              <a:rPr lang="ru-RU" sz="2400" dirty="0" smtClean="0">
                <a:solidFill>
                  <a:srgbClr val="00CC00"/>
                </a:solidFill>
              </a:rPr>
              <a:t>.</a:t>
            </a:r>
            <a:endParaRPr lang="ru-RU" sz="2400" dirty="0" smtClean="0">
              <a:solidFill>
                <a:srgbClr val="00CC00"/>
              </a:solidFill>
            </a:endParaRPr>
          </a:p>
          <a:p>
            <a:pPr>
              <a:buNone/>
            </a:pPr>
            <a:endParaRPr lang="pl-PL" sz="2400" dirty="0" smtClean="0">
              <a:solidFill>
                <a:srgbClr val="00CC00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B0F0"/>
                </a:solidFill>
              </a:rPr>
              <a:t>Przykłady takich </a:t>
            </a:r>
            <a:r>
              <a:rPr lang="pl-PL" sz="2400" dirty="0" smtClean="0">
                <a:solidFill>
                  <a:srgbClr val="00B0F0"/>
                </a:solidFill>
              </a:rPr>
              <a:t>programów</a:t>
            </a:r>
            <a:br>
              <a:rPr lang="pl-PL" sz="2400" dirty="0" smtClean="0">
                <a:solidFill>
                  <a:srgbClr val="00B0F0"/>
                </a:solidFill>
              </a:rPr>
            </a:br>
            <a:r>
              <a:rPr lang="pl-PL" sz="2400" dirty="0" smtClean="0">
                <a:solidFill>
                  <a:srgbClr val="00CC00"/>
                </a:solidFill>
              </a:rPr>
              <a:t> </a:t>
            </a:r>
            <a:endParaRPr lang="pl-PL" sz="2400" dirty="0" smtClean="0">
              <a:solidFill>
                <a:srgbClr val="00CC00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CC00"/>
                </a:solidFill>
              </a:rPr>
              <a:t>	</a:t>
            </a:r>
            <a:r>
              <a:rPr lang="pl-PL" sz="2400" dirty="0" smtClean="0">
                <a:solidFill>
                  <a:srgbClr val="00CC00"/>
                </a:solidFill>
              </a:rPr>
              <a:t>Visual </a:t>
            </a:r>
            <a:r>
              <a:rPr lang="pl-PL" sz="2400" dirty="0" smtClean="0">
                <a:solidFill>
                  <a:srgbClr val="00CC00"/>
                </a:solidFill>
              </a:rPr>
              <a:t>Studio, Visual Studio Code, PyCharm, DevC++ i tp.</a:t>
            </a:r>
            <a:endParaRPr lang="en-US" sz="2400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pl-PL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1</a:t>
            </a:r>
            <a:r>
              <a:rPr lang="pl-PL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. </a:t>
            </a:r>
            <a:r>
              <a:rPr lang="pl-PL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Czym jest informatyka i skąd się wzięła?</a:t>
            </a:r>
            <a:endParaRPr lang="en-US" dirty="0">
              <a:solidFill>
                <a:srgbClr val="002060"/>
              </a:solidFill>
              <a:effectLst/>
              <a:latin typeface="Microsoft New Tai Lue" pitchFamily="34" charset="0"/>
              <a:cs typeface="Microsoft New Tai Lue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20240"/>
            <a:ext cx="8229600" cy="455676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339966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l-PL" sz="3200" dirty="0" smtClean="0">
                <a:solidFill>
                  <a:srgbClr val="275FA3"/>
                </a:solidFill>
              </a:rPr>
              <a:t> </a:t>
            </a:r>
            <a:r>
              <a:rPr lang="pl-PL" sz="3200" dirty="0" smtClean="0">
                <a:solidFill>
                  <a:srgbClr val="275FA3"/>
                </a:solidFill>
              </a:rPr>
              <a:t>INFORMATYKA</a:t>
            </a:r>
            <a:r>
              <a:rPr lang="pl-PL" sz="3200" dirty="0" smtClean="0">
                <a:solidFill>
                  <a:srgbClr val="00CC00"/>
                </a:solidFill>
              </a:rPr>
              <a:t> </a:t>
            </a:r>
            <a:r>
              <a:rPr lang="pl-PL" dirty="0" smtClean="0">
                <a:solidFill>
                  <a:srgbClr val="00B0F0"/>
                </a:solidFill>
              </a:rPr>
              <a:t>-</a:t>
            </a:r>
            <a:r>
              <a:rPr lang="pl-PL" dirty="0" smtClean="0"/>
              <a:t> </a:t>
            </a:r>
            <a:r>
              <a:rPr lang="pl-PL" dirty="0" smtClean="0">
                <a:solidFill>
                  <a:srgbClr val="339966"/>
                </a:solidFill>
              </a:rPr>
              <a:t>to </a:t>
            </a:r>
            <a:r>
              <a:rPr lang="pl-PL" dirty="0" smtClean="0">
                <a:solidFill>
                  <a:srgbClr val="339966"/>
                </a:solidFill>
              </a:rPr>
              <a:t>nie tylko słowo, ale </a:t>
            </a:r>
            <a:r>
              <a:rPr lang="pl-PL" dirty="0" smtClean="0">
                <a:solidFill>
                  <a:srgbClr val="339966"/>
                </a:solidFill>
              </a:rPr>
              <a:t>cała Koncepcja i ogólność, </a:t>
            </a:r>
            <a:r>
              <a:rPr lang="pl-PL" dirty="0" smtClean="0">
                <a:solidFill>
                  <a:srgbClr val="339966"/>
                </a:solidFill>
              </a:rPr>
              <a:t>która </a:t>
            </a:r>
            <a:r>
              <a:rPr lang="pl-PL" dirty="0" smtClean="0">
                <a:solidFill>
                  <a:srgbClr val="339966"/>
                </a:solidFill>
              </a:rPr>
              <a:t>mówi  o zrozumieniu cykliczności</a:t>
            </a:r>
            <a:r>
              <a:rPr lang="pl-PL" dirty="0" smtClean="0">
                <a:solidFill>
                  <a:srgbClr val="339966"/>
                </a:solidFill>
              </a:rPr>
              <a:t>, warunków, </a:t>
            </a:r>
            <a:r>
              <a:rPr lang="pl-PL" dirty="0" smtClean="0">
                <a:solidFill>
                  <a:srgbClr val="339966"/>
                </a:solidFill>
              </a:rPr>
              <a:t>chronieniu danych, wymiany </a:t>
            </a:r>
            <a:r>
              <a:rPr lang="pl-PL" dirty="0" smtClean="0">
                <a:solidFill>
                  <a:srgbClr val="339966"/>
                </a:solidFill>
              </a:rPr>
              <a:t>i kalkulacji. Pojęcie</a:t>
            </a:r>
            <a:r>
              <a:rPr lang="pl-PL" dirty="0" smtClean="0">
                <a:solidFill>
                  <a:srgbClr val="00CC00"/>
                </a:solidFill>
              </a:rPr>
              <a:t> </a:t>
            </a:r>
            <a:endParaRPr lang="pl-PL" dirty="0" smtClean="0">
              <a:solidFill>
                <a:srgbClr val="00CC00"/>
              </a:solidFill>
            </a:endParaRPr>
          </a:p>
          <a:p>
            <a:pPr>
              <a:buNone/>
            </a:pPr>
            <a:r>
              <a:rPr lang="pl-PL" dirty="0" smtClean="0">
                <a:solidFill>
                  <a:srgbClr val="275FA3"/>
                </a:solidFill>
              </a:rPr>
              <a:t>INFORMATYKA</a:t>
            </a:r>
            <a:r>
              <a:rPr lang="pl-PL" dirty="0" smtClean="0">
                <a:solidFill>
                  <a:srgbClr val="00CC00"/>
                </a:solidFill>
              </a:rPr>
              <a:t> </a:t>
            </a:r>
            <a:r>
              <a:rPr lang="pl-PL" dirty="0" smtClean="0">
                <a:solidFill>
                  <a:srgbClr val="00B0F0"/>
                </a:solidFill>
              </a:rPr>
              <a:t>-</a:t>
            </a:r>
            <a:r>
              <a:rPr lang="pl-PL" dirty="0" smtClean="0">
                <a:solidFill>
                  <a:srgbClr val="00CC00"/>
                </a:solidFill>
              </a:rPr>
              <a:t> </a:t>
            </a:r>
            <a:r>
              <a:rPr lang="pl-PL" dirty="0" smtClean="0">
                <a:solidFill>
                  <a:srgbClr val="339966"/>
                </a:solidFill>
              </a:rPr>
              <a:t>mówi nam </a:t>
            </a:r>
            <a:r>
              <a:rPr lang="pl-PL" dirty="0" smtClean="0">
                <a:solidFill>
                  <a:srgbClr val="339966"/>
                </a:solidFill>
              </a:rPr>
              <a:t>o wielu rzeczach, takich jak </a:t>
            </a:r>
            <a:r>
              <a:rPr lang="pl-PL" dirty="0" smtClean="0">
                <a:solidFill>
                  <a:srgbClr val="339966"/>
                </a:solidFill>
              </a:rPr>
              <a:t>języki programowania</a:t>
            </a:r>
            <a:r>
              <a:rPr lang="pl-PL" dirty="0" smtClean="0">
                <a:solidFill>
                  <a:srgbClr val="339966"/>
                </a:solidFill>
              </a:rPr>
              <a:t>, komunikacja ze </a:t>
            </a:r>
            <a:r>
              <a:rPr lang="pl-PL" dirty="0" smtClean="0">
                <a:solidFill>
                  <a:srgbClr val="339966"/>
                </a:solidFill>
              </a:rPr>
              <a:t>twardym sprzętem,</a:t>
            </a:r>
          </a:p>
          <a:p>
            <a:pPr>
              <a:buNone/>
            </a:pPr>
            <a:r>
              <a:rPr lang="pl-PL" dirty="0" smtClean="0">
                <a:solidFill>
                  <a:srgbClr val="339966"/>
                </a:solidFill>
              </a:rPr>
              <a:t>	przechowywanie danych</a:t>
            </a:r>
            <a:r>
              <a:rPr lang="pl-PL" dirty="0" smtClean="0">
                <a:solidFill>
                  <a:srgbClr val="339966"/>
                </a:solidFill>
              </a:rPr>
              <a:t>.</a:t>
            </a:r>
            <a:endParaRPr lang="en-US" dirty="0">
              <a:solidFill>
                <a:srgbClr val="339966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229600" cy="91440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pl-PL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1. </a:t>
            </a:r>
            <a:r>
              <a:rPr lang="pl-PL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Czym jest informatyka i skąd się wzięła?</a:t>
            </a:r>
            <a:endParaRPr lang="en-US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334000"/>
          </a:xfrm>
          <a:prstGeom prst="round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pl-PL" sz="2000" dirty="0" smtClean="0"/>
              <a:t> </a:t>
            </a:r>
            <a:r>
              <a:rPr lang="pl-PL" dirty="0" smtClean="0">
                <a:solidFill>
                  <a:srgbClr val="00B0F0"/>
                </a:solidFill>
              </a:rPr>
              <a:t>John </a:t>
            </a:r>
            <a:r>
              <a:rPr lang="pl-PL" dirty="0" smtClean="0">
                <a:solidFill>
                  <a:srgbClr val="00B0F0"/>
                </a:solidFill>
              </a:rPr>
              <a:t>von Neuman </a:t>
            </a:r>
            <a:r>
              <a:rPr lang="pl-PL" dirty="0" smtClean="0">
                <a:solidFill>
                  <a:srgbClr val="00B0F0"/>
                </a:solidFill>
              </a:rPr>
              <a:t>-</a:t>
            </a:r>
            <a:r>
              <a:rPr lang="pl-PL" dirty="0" smtClean="0"/>
              <a:t> </a:t>
            </a:r>
            <a:r>
              <a:rPr lang="pl-PL" sz="2400" dirty="0" smtClean="0">
                <a:solidFill>
                  <a:srgbClr val="00CC00"/>
                </a:solidFill>
              </a:rPr>
              <a:t>brał </a:t>
            </a:r>
            <a:r>
              <a:rPr lang="pl-PL" sz="2400" dirty="0" smtClean="0">
                <a:solidFill>
                  <a:srgbClr val="00CC00"/>
                </a:solidFill>
              </a:rPr>
              <a:t>czynny udział w tworzeniu drugiej maszyny </a:t>
            </a:r>
            <a:r>
              <a:rPr lang="pl-PL" sz="2400" dirty="0" smtClean="0">
                <a:solidFill>
                  <a:srgbClr val="275FA3"/>
                </a:solidFill>
              </a:rPr>
              <a:t>EDVAK</a:t>
            </a:r>
            <a:r>
              <a:rPr lang="pl-PL" sz="2400" dirty="0" smtClean="0">
                <a:solidFill>
                  <a:srgbClr val="00CC00"/>
                </a:solidFill>
              </a:rPr>
              <a:t> elektronicznego </a:t>
            </a:r>
            <a:r>
              <a:rPr lang="pl-PL" sz="2400" dirty="0" smtClean="0">
                <a:solidFill>
                  <a:srgbClr val="00CC00"/>
                </a:solidFill>
              </a:rPr>
              <a:t>automatycznego kalkulatora </a:t>
            </a:r>
            <a:r>
              <a:rPr lang="pl-PL" sz="2400" dirty="0" smtClean="0">
                <a:solidFill>
                  <a:srgbClr val="00CC00"/>
                </a:solidFill>
              </a:rPr>
              <a:t>ze </a:t>
            </a:r>
            <a:r>
              <a:rPr lang="pl-PL" sz="2400" dirty="0" smtClean="0">
                <a:solidFill>
                  <a:srgbClr val="00CC00"/>
                </a:solidFill>
              </a:rPr>
              <a:t>zmiennymi dyskretnymi. Oprócz tego, że </a:t>
            </a:r>
            <a:r>
              <a:rPr lang="pl-PL" sz="2400" dirty="0" smtClean="0">
                <a:solidFill>
                  <a:srgbClr val="FFFF00"/>
                </a:solidFill>
              </a:rPr>
              <a:t>brał </a:t>
            </a:r>
            <a:r>
              <a:rPr lang="pl-PL" sz="2400" dirty="0" smtClean="0">
                <a:solidFill>
                  <a:srgbClr val="FFFF00"/>
                </a:solidFill>
              </a:rPr>
              <a:t>udział w tworzeniu komputera, naukowiec jako pierwszy sformułował zasady działania komputera</a:t>
            </a:r>
            <a:r>
              <a:rPr lang="pl-PL" sz="2400" dirty="0" smtClean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5" name="Содержимое 3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9200" y="4144508"/>
            <a:ext cx="3509786" cy="2256292"/>
          </a:xfrm>
          <a:prstGeom prst="rect">
            <a:avLst/>
          </a:prstGeom>
          <a:ln w="38100" cap="sq">
            <a:solidFill>
              <a:srgbClr val="0E7ABC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651510" indent="-514350"/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1.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Czym jest informatyka i skąd się wzięła?</a:t>
            </a:r>
            <a:endParaRPr lang="en-US" sz="36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Blaise</a:t>
            </a:r>
            <a:r>
              <a:rPr lang="pl-PL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Pascal</a:t>
            </a:r>
            <a:endParaRPr lang="pl-PL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E7ABC"/>
                </a:solidFill>
              </a:rPr>
              <a:t>	</a:t>
            </a:r>
            <a:r>
              <a:rPr lang="pl-PL" sz="2400" dirty="0" smtClean="0">
                <a:solidFill>
                  <a:srgbClr val="00CC00"/>
                </a:solidFill>
              </a:rPr>
              <a:t>B</a:t>
            </a:r>
            <a:r>
              <a:rPr lang="en-US" sz="2400" dirty="0" err="1" smtClean="0">
                <a:solidFill>
                  <a:srgbClr val="00CC00"/>
                </a:solidFill>
              </a:rPr>
              <a:t>ył</a:t>
            </a:r>
            <a:r>
              <a:rPr lang="en-US" sz="2400" dirty="0" smtClean="0">
                <a:solidFill>
                  <a:srgbClr val="00CC00"/>
                </a:solidFill>
              </a:rPr>
              <a:t> </a:t>
            </a:r>
            <a:r>
              <a:rPr lang="en-US" sz="2400" dirty="0" err="1" smtClean="0">
                <a:solidFill>
                  <a:srgbClr val="00CC00"/>
                </a:solidFill>
              </a:rPr>
              <a:t>francuskim</a:t>
            </a:r>
            <a:r>
              <a:rPr lang="en-US" sz="2400" dirty="0" smtClean="0">
                <a:solidFill>
                  <a:srgbClr val="00CC00"/>
                </a:solidFill>
              </a:rPr>
              <a:t> </a:t>
            </a:r>
            <a:r>
              <a:rPr lang="en-US" sz="2400" dirty="0" err="1" smtClean="0">
                <a:solidFill>
                  <a:srgbClr val="0E7ABC"/>
                </a:solidFill>
              </a:rPr>
              <a:t>matematykiem</a:t>
            </a:r>
            <a:r>
              <a:rPr lang="en-US" sz="2400" dirty="0" smtClean="0">
                <a:solidFill>
                  <a:srgbClr val="00CC00"/>
                </a:solidFill>
              </a:rPr>
              <a:t> , </a:t>
            </a:r>
            <a:r>
              <a:rPr lang="en-US" sz="2400" dirty="0" err="1" smtClean="0">
                <a:solidFill>
                  <a:srgbClr val="00CC00"/>
                </a:solidFill>
              </a:rPr>
              <a:t>mechanikiem</a:t>
            </a:r>
            <a:r>
              <a:rPr lang="en-US" sz="2400" dirty="0" smtClean="0">
                <a:solidFill>
                  <a:srgbClr val="00CC00"/>
                </a:solidFill>
              </a:rPr>
              <a:t> , </a:t>
            </a:r>
            <a:r>
              <a:rPr lang="en-US" sz="2400" dirty="0" err="1" smtClean="0">
                <a:solidFill>
                  <a:srgbClr val="00CC00"/>
                </a:solidFill>
              </a:rPr>
              <a:t>fizykiem</a:t>
            </a:r>
            <a:r>
              <a:rPr lang="en-US" sz="2400" dirty="0" smtClean="0">
                <a:solidFill>
                  <a:srgbClr val="00CC00"/>
                </a:solidFill>
              </a:rPr>
              <a:t> , </a:t>
            </a:r>
            <a:r>
              <a:rPr lang="en-US" sz="2400" dirty="0" err="1" smtClean="0">
                <a:solidFill>
                  <a:srgbClr val="00CC00"/>
                </a:solidFill>
              </a:rPr>
              <a:t>pisarzem</a:t>
            </a:r>
            <a:r>
              <a:rPr lang="en-US" sz="2400" dirty="0" smtClean="0">
                <a:solidFill>
                  <a:srgbClr val="00CC00"/>
                </a:solidFill>
              </a:rPr>
              <a:t> , </a:t>
            </a:r>
            <a:r>
              <a:rPr lang="en-US" sz="2400" dirty="0" err="1" smtClean="0">
                <a:solidFill>
                  <a:srgbClr val="00CC00"/>
                </a:solidFill>
              </a:rPr>
              <a:t>filozofem</a:t>
            </a:r>
            <a:r>
              <a:rPr lang="en-US" sz="2400" dirty="0" smtClean="0">
                <a:solidFill>
                  <a:srgbClr val="00CC00"/>
                </a:solidFill>
              </a:rPr>
              <a:t> </a:t>
            </a:r>
            <a:r>
              <a:rPr lang="en-US" sz="2400" dirty="0" err="1" smtClean="0">
                <a:solidFill>
                  <a:srgbClr val="00CC00"/>
                </a:solidFill>
              </a:rPr>
              <a:t>i</a:t>
            </a:r>
            <a:r>
              <a:rPr lang="en-US" sz="2400" dirty="0" smtClean="0">
                <a:solidFill>
                  <a:srgbClr val="00CC00"/>
                </a:solidFill>
              </a:rPr>
              <a:t> </a:t>
            </a:r>
            <a:r>
              <a:rPr lang="en-US" sz="2400" dirty="0" err="1" smtClean="0">
                <a:solidFill>
                  <a:srgbClr val="00CC00"/>
                </a:solidFill>
              </a:rPr>
              <a:t>teologiem</a:t>
            </a:r>
            <a:r>
              <a:rPr lang="pl-PL" sz="2400" dirty="0" smtClean="0">
                <a:solidFill>
                  <a:srgbClr val="00CC00"/>
                </a:solidFill>
              </a:rPr>
              <a:t>,zaprojektował </a:t>
            </a:r>
            <a:r>
              <a:rPr lang="pl-PL" sz="2400" dirty="0" smtClean="0">
                <a:solidFill>
                  <a:srgbClr val="00CC00"/>
                </a:solidFill>
              </a:rPr>
              <a:t>i zmontował w 1642 roku pierwszy działający kalkulator mechaniczny, znany jako kalkulator </a:t>
            </a:r>
            <a:r>
              <a:rPr lang="pl-PL" sz="2400" dirty="0" smtClean="0">
                <a:solidFill>
                  <a:srgbClr val="00CC00"/>
                </a:solidFill>
              </a:rPr>
              <a:t>Pascala.</a:t>
            </a:r>
          </a:p>
          <a:p>
            <a:pPr>
              <a:buNone/>
            </a:pPr>
            <a:r>
              <a:rPr lang="pl-PL" dirty="0" smtClean="0">
                <a:solidFill>
                  <a:srgbClr val="00B0F0"/>
                </a:solidFill>
              </a:rPr>
              <a:t>Gottfried Leibniz</a:t>
            </a:r>
            <a:endParaRPr lang="pl-PL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CC00"/>
                </a:solidFill>
              </a:rPr>
              <a:t>	</a:t>
            </a:r>
            <a:r>
              <a:rPr lang="pl-PL" sz="2400" dirty="0" smtClean="0">
                <a:solidFill>
                  <a:srgbClr val="00CC00"/>
                </a:solidFill>
              </a:rPr>
              <a:t>Zademonstrował </a:t>
            </a:r>
            <a:r>
              <a:rPr lang="pl-PL" sz="2400" dirty="0" smtClean="0">
                <a:solidFill>
                  <a:srgbClr val="00CC00"/>
                </a:solidFill>
              </a:rPr>
              <a:t>mechaniczny kalkulator </a:t>
            </a:r>
            <a:r>
              <a:rPr lang="pl-PL" sz="2400" dirty="0" smtClean="0">
                <a:solidFill>
                  <a:srgbClr val="00CC00"/>
                </a:solidFill>
              </a:rPr>
              <a:t>(arytmometr) </a:t>
            </a:r>
            <a:r>
              <a:rPr lang="pl-PL" sz="2400" dirty="0" smtClean="0">
                <a:solidFill>
                  <a:srgbClr val="00CC00"/>
                </a:solidFill>
              </a:rPr>
              <a:t>zwany </a:t>
            </a:r>
            <a:r>
              <a:rPr lang="pl-PL" sz="2400" dirty="0" smtClean="0">
                <a:solidFill>
                  <a:srgbClr val="00CC00"/>
                </a:solidFill>
              </a:rPr>
              <a:t>„Steped Reckoner”.</a:t>
            </a:r>
            <a:r>
              <a:rPr lang="pl-PL" sz="2400" dirty="0" smtClean="0">
                <a:solidFill>
                  <a:srgbClr val="00CC00"/>
                </a:solidFill>
              </a:rPr>
              <a:t> </a:t>
            </a:r>
            <a:endParaRPr lang="pl-PL" sz="2400" dirty="0" smtClean="0">
              <a:solidFill>
                <a:srgbClr val="00CC00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CC00"/>
                </a:solidFill>
              </a:rPr>
              <a:t>	</a:t>
            </a:r>
            <a:r>
              <a:rPr lang="pl-PL" sz="2400" dirty="0" smtClean="0">
                <a:solidFill>
                  <a:srgbClr val="00CC00"/>
                </a:solidFill>
              </a:rPr>
              <a:t>Można </a:t>
            </a:r>
            <a:r>
              <a:rPr lang="pl-PL" sz="2400" dirty="0" smtClean="0">
                <a:solidFill>
                  <a:srgbClr val="00CC00"/>
                </a:solidFill>
              </a:rPr>
              <a:t>go uznać za pierwszego </a:t>
            </a:r>
            <a:r>
              <a:rPr lang="pl-PL" sz="2400" dirty="0" smtClean="0">
                <a:solidFill>
                  <a:srgbClr val="0E7ABC"/>
                </a:solidFill>
              </a:rPr>
              <a:t>matematyka</a:t>
            </a:r>
            <a:r>
              <a:rPr lang="pl-PL" sz="2400" dirty="0" smtClean="0">
                <a:solidFill>
                  <a:srgbClr val="00CC00"/>
                </a:solidFill>
              </a:rPr>
              <a:t>, informatyka </a:t>
            </a:r>
            <a:r>
              <a:rPr lang="pl-PL" sz="2400" dirty="0" smtClean="0">
                <a:solidFill>
                  <a:srgbClr val="00CC00"/>
                </a:solidFill>
              </a:rPr>
              <a:t>i teoretyka informacji, ponieważ między innymi opisał także system liczb </a:t>
            </a:r>
            <a:r>
              <a:rPr lang="pl-PL" sz="2400" dirty="0" smtClean="0">
                <a:solidFill>
                  <a:srgbClr val="00CC00"/>
                </a:solidFill>
              </a:rPr>
              <a:t>binarnych.</a:t>
            </a:r>
            <a:endParaRPr lang="en-US" sz="2400" dirty="0">
              <a:solidFill>
                <a:srgbClr val="00CC0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651510" indent="-514350"/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1.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Czym jest informatyka i skąd się wzięła?</a:t>
            </a:r>
            <a:endParaRPr lang="en-US" sz="36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Alan </a:t>
            </a:r>
            <a:r>
              <a:rPr lang="en-US" dirty="0" err="1" smtClean="0">
                <a:solidFill>
                  <a:srgbClr val="00B0F0"/>
                </a:solidFill>
              </a:rPr>
              <a:t>Mathison</a:t>
            </a:r>
            <a:r>
              <a:rPr lang="en-US" dirty="0" smtClean="0">
                <a:solidFill>
                  <a:srgbClr val="00B0F0"/>
                </a:solidFill>
              </a:rPr>
              <a:t> Turing </a:t>
            </a:r>
            <a:r>
              <a:rPr lang="pl-PL" sz="2400" dirty="0" smtClean="0">
                <a:solidFill>
                  <a:srgbClr val="00CC00"/>
                </a:solidFill>
              </a:rPr>
              <a:t>Angielski</a:t>
            </a:r>
            <a:r>
              <a:rPr lang="pl-PL" sz="2400" dirty="0" smtClean="0">
                <a:solidFill>
                  <a:srgbClr val="00CC00"/>
                </a:solidFill>
              </a:rPr>
              <a:t> </a:t>
            </a:r>
            <a:r>
              <a:rPr lang="pl-PL" sz="2400" dirty="0" smtClean="0">
                <a:solidFill>
                  <a:srgbClr val="0E7ABC"/>
                </a:solidFill>
              </a:rPr>
              <a:t>matematyk</a:t>
            </a:r>
            <a:r>
              <a:rPr lang="pl-PL" sz="2400" dirty="0" smtClean="0">
                <a:solidFill>
                  <a:srgbClr val="00CC00"/>
                </a:solidFill>
              </a:rPr>
              <a:t> , logik , kryptograf , który miał znaczący wpływ na rozwój </a:t>
            </a:r>
            <a:r>
              <a:rPr lang="pl-PL" sz="2400" dirty="0" smtClean="0">
                <a:solidFill>
                  <a:srgbClr val="00CC00"/>
                </a:solidFill>
              </a:rPr>
              <a:t>informatyki.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00B0F0"/>
                </a:solidFill>
              </a:rPr>
              <a:t>Maszyna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</a:rPr>
              <a:t>Turinga-Welshmana</a:t>
            </a:r>
            <a:endParaRPr lang="pl-PL" sz="24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B0F0"/>
                </a:solidFill>
              </a:rPr>
              <a:t>	</a:t>
            </a:r>
            <a:r>
              <a:rPr lang="pl-PL" sz="2400" dirty="0" smtClean="0">
                <a:solidFill>
                  <a:srgbClr val="00CC00"/>
                </a:solidFill>
              </a:rPr>
              <a:t> Ta maszyna działa, aby wybrać najbliższe rozwiązanie problemu poprzez </a:t>
            </a:r>
            <a:r>
              <a:rPr lang="pl-PL" sz="2400" dirty="0" smtClean="0">
                <a:solidFill>
                  <a:srgbClr val="00CC00"/>
                </a:solidFill>
              </a:rPr>
              <a:t>prostą</a:t>
            </a:r>
            <a:r>
              <a:rPr lang="ru-RU" sz="2400" dirty="0" smtClean="0">
                <a:solidFill>
                  <a:srgbClr val="00CC00"/>
                </a:solidFill>
              </a:rPr>
              <a:t> </a:t>
            </a:r>
            <a:r>
              <a:rPr lang="pl-PL" sz="2400" dirty="0" smtClean="0">
                <a:solidFill>
                  <a:srgbClr val="00CC00"/>
                </a:solidFill>
              </a:rPr>
              <a:t>cyklizmą.</a:t>
            </a:r>
            <a:endParaRPr lang="en-US" sz="2400" dirty="0" smtClean="0">
              <a:solidFill>
                <a:srgbClr val="00CC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CC00"/>
              </a:solidFill>
            </a:endParaRPr>
          </a:p>
        </p:txBody>
      </p:sp>
      <p:pic>
        <p:nvPicPr>
          <p:cNvPr id="4" name="Рисунок 3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191000"/>
            <a:ext cx="2971800" cy="2180918"/>
          </a:xfrm>
          <a:prstGeom prst="rect">
            <a:avLst/>
          </a:prstGeom>
          <a:ln w="38100" cap="sq">
            <a:solidFill>
              <a:srgbClr val="0E7ABC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651510" indent="-514350"/>
            <a:r>
              <a:rPr lang="ru-RU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2</a:t>
            </a:r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.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Kim jest programista?</a:t>
            </a:r>
            <a:endParaRPr lang="en-US" sz="3600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rgbClr val="00B0F0"/>
                </a:solidFill>
              </a:rPr>
              <a:t>Pragramista</a:t>
            </a:r>
            <a:r>
              <a:rPr lang="pl-PL" sz="2400" dirty="0" smtClean="0">
                <a:solidFill>
                  <a:srgbClr val="00CC00"/>
                </a:solidFill>
              </a:rPr>
              <a:t/>
            </a:r>
            <a:br>
              <a:rPr lang="pl-PL" sz="2400" dirty="0" smtClean="0">
                <a:solidFill>
                  <a:srgbClr val="00CC00"/>
                </a:solidFill>
              </a:rPr>
            </a:br>
            <a:r>
              <a:rPr lang="pl-PL" sz="2400" dirty="0" smtClean="0">
                <a:solidFill>
                  <a:srgbClr val="00CC00"/>
                </a:solidFill>
              </a:rPr>
              <a:t>Programista to osoba, która nieustannie poszukuje i znajduje </a:t>
            </a:r>
            <a:r>
              <a:rPr lang="pl-PL" sz="2400" dirty="0" smtClean="0">
                <a:solidFill>
                  <a:srgbClr val="00CC00"/>
                </a:solidFill>
              </a:rPr>
              <a:t>właściwe rozwiązania jego problemów.</a:t>
            </a:r>
          </a:p>
          <a:p>
            <a:pPr>
              <a:buNone/>
            </a:pPr>
            <a:r>
              <a:rPr lang="pl-PL" sz="2400" dirty="0" smtClean="0">
                <a:solidFill>
                  <a:srgbClr val="00CC00"/>
                </a:solidFill>
              </a:rPr>
              <a:t>	 To ciągłe uczenie się i zdobywanie ciągle </a:t>
            </a:r>
            <a:r>
              <a:rPr lang="pl-PL" sz="2400" dirty="0" smtClean="0">
                <a:solidFill>
                  <a:srgbClr val="00CC00"/>
                </a:solidFill>
              </a:rPr>
              <a:t>nowych wiedzą.</a:t>
            </a:r>
            <a:r>
              <a:rPr lang="ru-RU" sz="2400" dirty="0" smtClean="0">
                <a:solidFill>
                  <a:srgbClr val="00CC00"/>
                </a:solidFill>
              </a:rPr>
              <a:t> </a:t>
            </a:r>
            <a:r>
              <a:rPr lang="pl-PL" sz="2400" dirty="0" smtClean="0">
                <a:solidFill>
                  <a:srgbClr val="00CC00"/>
                </a:solidFill>
              </a:rPr>
              <a:t>Analiza i wyszukiwanie - główne słowa programisty</a:t>
            </a:r>
            <a:endParaRPr lang="en-US" sz="2400" dirty="0">
              <a:solidFill>
                <a:srgbClr val="00CC00"/>
              </a:solidFill>
            </a:endParaRPr>
          </a:p>
        </p:txBody>
      </p:sp>
      <p:pic>
        <p:nvPicPr>
          <p:cNvPr id="5" name="Рисунок 4" descr="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3810000"/>
            <a:ext cx="4267200" cy="2533650"/>
          </a:xfrm>
          <a:prstGeom prst="rect">
            <a:avLst/>
          </a:prstGeom>
          <a:ln w="38100" cap="sq">
            <a:solidFill>
              <a:srgbClr val="275FA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651510" indent="-514350"/>
            <a:r>
              <a:rPr lang="ru-RU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2</a:t>
            </a:r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.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Kim jest programista?</a:t>
            </a:r>
            <a:endParaRPr lang="en-US" sz="3600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rgbClr val="00B0F0"/>
                </a:solidFill>
              </a:rPr>
              <a:t>Algorytm </a:t>
            </a:r>
            <a:r>
              <a:rPr lang="pl-PL" dirty="0" smtClean="0">
                <a:solidFill>
                  <a:srgbClr val="00B0F0"/>
                </a:solidFill>
              </a:rPr>
              <a:t>mrówek</a:t>
            </a:r>
            <a:r>
              <a:rPr lang="ru-RU" dirty="0" smtClean="0">
                <a:solidFill>
                  <a:srgbClr val="00B0F0"/>
                </a:solidFill>
              </a:rPr>
              <a:t> (</a:t>
            </a:r>
            <a:r>
              <a:rPr lang="pl-PL" dirty="0" smtClean="0">
                <a:solidFill>
                  <a:srgbClr val="00B0F0"/>
                </a:solidFill>
              </a:rPr>
              <a:t>Sztuczna inteligencja)</a:t>
            </a:r>
          </a:p>
          <a:p>
            <a:pPr>
              <a:buNone/>
            </a:pPr>
            <a:r>
              <a:rPr lang="pl-PL" sz="2400" dirty="0" smtClean="0">
                <a:solidFill>
                  <a:srgbClr val="00CC00"/>
                </a:solidFill>
              </a:rPr>
              <a:t/>
            </a:r>
            <a:br>
              <a:rPr lang="pl-PL" sz="2400" dirty="0" smtClean="0">
                <a:solidFill>
                  <a:srgbClr val="00CC00"/>
                </a:solidFill>
              </a:rPr>
            </a:br>
            <a:r>
              <a:rPr lang="pl-PL" sz="2400" dirty="0" smtClean="0">
                <a:solidFill>
                  <a:srgbClr val="00CC00"/>
                </a:solidFill>
              </a:rPr>
              <a:t> J</a:t>
            </a:r>
            <a:r>
              <a:rPr lang="pl-PL" sz="2400" dirty="0" smtClean="0">
                <a:solidFill>
                  <a:srgbClr val="00CC00"/>
                </a:solidFill>
              </a:rPr>
              <a:t>est</a:t>
            </a:r>
            <a:r>
              <a:rPr lang="pl-PL" sz="2400" dirty="0" smtClean="0">
                <a:solidFill>
                  <a:srgbClr val="00CC00"/>
                </a:solidFill>
              </a:rPr>
              <a:t> jednym z efektywnych wielomianowych algorytmów do znajdowania przybliżonych rozwiązań problemu </a:t>
            </a:r>
            <a:r>
              <a:rPr lang="pl-PL" sz="2400" dirty="0" smtClean="0">
                <a:solidFill>
                  <a:srgbClr val="00CC00"/>
                </a:solidFill>
              </a:rPr>
              <a:t>komiwojażera.</a:t>
            </a:r>
            <a:endParaRPr lang="en-US" sz="2400" dirty="0">
              <a:solidFill>
                <a:srgbClr val="00CC00"/>
              </a:solidFill>
            </a:endParaRPr>
          </a:p>
        </p:txBody>
      </p:sp>
      <p:pic>
        <p:nvPicPr>
          <p:cNvPr id="6" name="Рисунок 5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4038600"/>
            <a:ext cx="2844800" cy="21336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651510" indent="-514350"/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3</a:t>
            </a:r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.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Języki programowania i różnice między nimi?</a:t>
            </a:r>
            <a:endParaRPr lang="en-US" sz="3600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rgbClr val="00B0F0"/>
                </a:solidFill>
              </a:rPr>
              <a:t>Różnica między </a:t>
            </a:r>
            <a:r>
              <a:rPr lang="pl-PL" dirty="0" smtClean="0">
                <a:solidFill>
                  <a:srgbClr val="00B0F0"/>
                </a:solidFill>
              </a:rPr>
              <a:t>Wydaniem (Realese) a debugowaniem (Debug)</a:t>
            </a:r>
            <a:r>
              <a:rPr lang="pl-PL" sz="2400" dirty="0" smtClean="0">
                <a:solidFill>
                  <a:srgbClr val="00CC00"/>
                </a:solidFill>
              </a:rPr>
              <a:t/>
            </a:r>
            <a:br>
              <a:rPr lang="pl-PL" sz="2400" dirty="0" smtClean="0">
                <a:solidFill>
                  <a:srgbClr val="00CC00"/>
                </a:solidFill>
              </a:rPr>
            </a:br>
            <a:endParaRPr lang="pl-PL" sz="2400" dirty="0" smtClean="0">
              <a:solidFill>
                <a:srgbClr val="00CC00"/>
              </a:solidFill>
            </a:endParaRPr>
          </a:p>
          <a:p>
            <a:pPr>
              <a:buNone/>
            </a:pPr>
            <a:r>
              <a:rPr lang="pl-PL" sz="2400" dirty="0" smtClean="0">
                <a:solidFill>
                  <a:srgbClr val="00CC00"/>
                </a:solidFill>
              </a:rPr>
              <a:t>	</a:t>
            </a:r>
            <a:r>
              <a:rPr lang="pl-PL" sz="2400" dirty="0" smtClean="0">
                <a:solidFill>
                  <a:srgbClr val="00CC00"/>
                </a:solidFill>
              </a:rPr>
              <a:t> Polega </a:t>
            </a:r>
            <a:r>
              <a:rPr lang="pl-PL" sz="2400" dirty="0" smtClean="0">
                <a:solidFill>
                  <a:srgbClr val="00CC00"/>
                </a:solidFill>
              </a:rPr>
              <a:t>na tym, że możemy zatrzymać się w debugowaniu i deasemblacji oraz analizować kod krok po kroku, a wydanie to całkowicie skończona </a:t>
            </a:r>
            <a:r>
              <a:rPr lang="pl-PL" sz="2400" dirty="0" smtClean="0">
                <a:solidFill>
                  <a:srgbClr val="00CC00"/>
                </a:solidFill>
              </a:rPr>
              <a:t>aplikacja.</a:t>
            </a:r>
            <a:endParaRPr lang="en-US" sz="2400" dirty="0">
              <a:solidFill>
                <a:srgbClr val="00CC00"/>
              </a:solidFill>
            </a:endParaRPr>
          </a:p>
        </p:txBody>
      </p:sp>
      <p:pic>
        <p:nvPicPr>
          <p:cNvPr id="5" name="Рисунок 4" descr="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4114800"/>
            <a:ext cx="3505200" cy="2164684"/>
          </a:xfrm>
          <a:prstGeom prst="rect">
            <a:avLst/>
          </a:prstGeom>
          <a:ln w="38100" cap="sq">
            <a:solidFill>
              <a:srgbClr val="275FA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651510" indent="-514350"/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3</a:t>
            </a:r>
            <a:r>
              <a:rPr lang="pl-PL" sz="3600" dirty="0" smtClean="0">
                <a:solidFill>
                  <a:srgbClr val="0070C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. </a:t>
            </a:r>
            <a:r>
              <a:rPr lang="pl-PL" sz="3600" dirty="0" smtClean="0">
                <a:solidFill>
                  <a:srgbClr val="002060"/>
                </a:solidFill>
                <a:effectLst/>
                <a:latin typeface="Microsoft New Tai Lue" pitchFamily="34" charset="0"/>
                <a:cs typeface="Microsoft New Tai Lue" pitchFamily="34" charset="0"/>
              </a:rPr>
              <a:t>Języki programowania i różnice między nimi?</a:t>
            </a:r>
            <a:endParaRPr lang="en-US" sz="3600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  <a:prstGeom prst="roundRect">
            <a:avLst/>
          </a:prstGeo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rgbClr val="00B0F0"/>
                </a:solidFill>
              </a:rPr>
              <a:t>Różnica między </a:t>
            </a:r>
            <a:r>
              <a:rPr lang="pl-PL" dirty="0" smtClean="0">
                <a:solidFill>
                  <a:srgbClr val="00B0F0"/>
                </a:solidFill>
              </a:rPr>
              <a:t>Kompilatorem a</a:t>
            </a:r>
            <a:r>
              <a:rPr lang="ru-RU" dirty="0" smtClean="0">
                <a:solidFill>
                  <a:srgbClr val="00B0F0"/>
                </a:solidFill>
              </a:rPr>
              <a:t> </a:t>
            </a:r>
            <a:r>
              <a:rPr lang="pl-PL" dirty="0" smtClean="0">
                <a:solidFill>
                  <a:srgbClr val="00B0F0"/>
                </a:solidFill>
              </a:rPr>
              <a:t>Interpreterem </a:t>
            </a:r>
            <a:r>
              <a:rPr lang="pl-PL" sz="2400" dirty="0" smtClean="0">
                <a:solidFill>
                  <a:srgbClr val="00CC00"/>
                </a:solidFill>
              </a:rPr>
              <a:t/>
            </a:r>
            <a:br>
              <a:rPr lang="pl-PL" sz="2400" dirty="0" smtClean="0">
                <a:solidFill>
                  <a:srgbClr val="00CC00"/>
                </a:solidFill>
              </a:rPr>
            </a:br>
            <a:r>
              <a:rPr lang="pl-PL" sz="2400" dirty="0" smtClean="0">
                <a:solidFill>
                  <a:srgbClr val="00CC00"/>
                </a:solidFill>
              </a:rPr>
              <a:t> Polega na tym, że kompilator robi kompilację (sprawdza poprawność kodu), następnie linkuje (sprawdza paczki plików i wskaźniki), a następnie zamienia go w plik exe, a interpreter przechowuje wszystkie dane </a:t>
            </a:r>
            <a:r>
              <a:rPr lang="pl-PL" sz="2400" dirty="0" smtClean="0">
                <a:solidFill>
                  <a:srgbClr val="00CC00"/>
                </a:solidFill>
              </a:rPr>
              <a:t>samemu</a:t>
            </a:r>
            <a:endParaRPr lang="en-US" sz="2400" dirty="0">
              <a:solidFill>
                <a:srgbClr val="00CC00"/>
              </a:solidFill>
            </a:endParaRPr>
          </a:p>
        </p:txBody>
      </p:sp>
      <p:pic>
        <p:nvPicPr>
          <p:cNvPr id="6" name="Рисунок 5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4358553"/>
            <a:ext cx="5105400" cy="2118447"/>
          </a:xfrm>
          <a:prstGeom prst="rect">
            <a:avLst/>
          </a:prstGeom>
          <a:ln w="38100" cap="sq">
            <a:solidFill>
              <a:srgbClr val="275FA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286</Words>
  <Application>Microsoft Office PowerPoint</Application>
  <PresentationFormat>Экран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Апекс</vt:lpstr>
      <vt:lpstr>Informatyka</vt:lpstr>
      <vt:lpstr>1. Czym jest informatyka i skąd się wzięła?</vt:lpstr>
      <vt:lpstr>1. Czym jest informatyka i skąd się wzięła?</vt:lpstr>
      <vt:lpstr>1. Czym jest informatyka i skąd się wzięła?</vt:lpstr>
      <vt:lpstr>1. Czym jest informatyka i skąd się wzięła?</vt:lpstr>
      <vt:lpstr>2. Kim jest programista?</vt:lpstr>
      <vt:lpstr>2. Kim jest programista?</vt:lpstr>
      <vt:lpstr>3. Języki programowania i różnice między nimi?</vt:lpstr>
      <vt:lpstr>3. Języki programowania i różnice między nimi?</vt:lpstr>
      <vt:lpstr>3. Języki programowania i różnice między nimi?</vt:lpstr>
      <vt:lpstr>3. Języki programowania i różnice między nimi?</vt:lpstr>
      <vt:lpstr>3. Języki programowania i różnice między nimi?</vt:lpstr>
      <vt:lpstr>3. Języki programowania i różnice między nimi?</vt:lpstr>
      <vt:lpstr>4. Jakie są narzędzia programistyczne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123123123123123123123123123123123123123123123123123123123123123123123123</dc:title>
  <dc:creator>Volodya</dc:creator>
  <cp:lastModifiedBy>Volodya</cp:lastModifiedBy>
  <cp:revision>54</cp:revision>
  <dcterms:created xsi:type="dcterms:W3CDTF">2022-10-07T17:33:40Z</dcterms:created>
  <dcterms:modified xsi:type="dcterms:W3CDTF">2022-10-08T01:54:05Z</dcterms:modified>
</cp:coreProperties>
</file>