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1" r:id="rId19"/>
    <p:sldId id="282" r:id="rId20"/>
    <p:sldId id="283" r:id="rId21"/>
    <p:sldId id="284" r:id="rId22"/>
    <p:sldId id="285" r:id="rId23"/>
    <p:sldId id="286" r:id="rId24"/>
    <p:sldId id="287" r:id="rId25"/>
    <p:sldId id="289" r:id="rId26"/>
    <p:sldId id="273" r:id="rId27"/>
    <p:sldId id="274" r:id="rId28"/>
    <p:sldId id="275" r:id="rId29"/>
    <p:sldId id="276" r:id="rId30"/>
    <p:sldId id="277" r:id="rId31"/>
    <p:sldId id="280" r:id="rId32"/>
    <p:sldId id="278" r:id="rId33"/>
    <p:sldId id="279" r:id="rId34"/>
    <p:sldId id="290" r:id="rId35"/>
    <p:sldId id="291" r:id="rId36"/>
    <p:sldId id="292" r:id="rId37"/>
    <p:sldId id="294" r:id="rId38"/>
    <p:sldId id="293" r:id="rId39"/>
    <p:sldId id="295" r:id="rId40"/>
    <p:sldId id="29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Светлый стиль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Светлый стиль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5" autoAdjust="0"/>
    <p:restoredTop sz="94660"/>
  </p:normalViewPr>
  <p:slideViewPr>
    <p:cSldViewPr snapToGrid="0">
      <p:cViewPr varScale="1">
        <p:scale>
          <a:sx n="80" d="100"/>
          <a:sy n="80" d="100"/>
        </p:scale>
        <p:origin x="1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DAD359E1-470D-4045-B60C-DBE07EFD5940}" type="datetimeFigureOut">
              <a:rPr lang="en-US" smtClean="0"/>
              <a:t>29-Sep-15</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B023AAB1-895A-4924-AAB9-F780AE6577A5}" type="slidenum">
              <a:rPr lang="en-US" smtClean="0"/>
              <a:t>‹#›</a:t>
            </a:fld>
            <a:endParaRPr lang="en-US"/>
          </a:p>
        </p:txBody>
      </p:sp>
    </p:spTree>
    <p:extLst>
      <p:ext uri="{BB962C8B-B14F-4D97-AF65-F5344CB8AC3E}">
        <p14:creationId xmlns:p14="http://schemas.microsoft.com/office/powerpoint/2010/main" val="1947705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DAD359E1-470D-4045-B60C-DBE07EFD5940}" type="datetimeFigureOut">
              <a:rPr lang="en-US" smtClean="0"/>
              <a:t>29-Sep-15</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B023AAB1-895A-4924-AAB9-F780AE6577A5}" type="slidenum">
              <a:rPr lang="en-US" smtClean="0"/>
              <a:t>‹#›</a:t>
            </a:fld>
            <a:endParaRPr lang="en-US"/>
          </a:p>
        </p:txBody>
      </p:sp>
    </p:spTree>
    <p:extLst>
      <p:ext uri="{BB962C8B-B14F-4D97-AF65-F5344CB8AC3E}">
        <p14:creationId xmlns:p14="http://schemas.microsoft.com/office/powerpoint/2010/main" val="880610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DAD359E1-470D-4045-B60C-DBE07EFD5940}" type="datetimeFigureOut">
              <a:rPr lang="en-US" smtClean="0"/>
              <a:t>29-Sep-15</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B023AAB1-895A-4924-AAB9-F780AE6577A5}" type="slidenum">
              <a:rPr lang="en-US" smtClean="0"/>
              <a:t>‹#›</a:t>
            </a:fld>
            <a:endParaRPr lang="en-US"/>
          </a:p>
        </p:txBody>
      </p:sp>
    </p:spTree>
    <p:extLst>
      <p:ext uri="{BB962C8B-B14F-4D97-AF65-F5344CB8AC3E}">
        <p14:creationId xmlns:p14="http://schemas.microsoft.com/office/powerpoint/2010/main" val="1981353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DAD359E1-470D-4045-B60C-DBE07EFD5940}" type="datetimeFigureOut">
              <a:rPr lang="en-US" smtClean="0"/>
              <a:t>29-Sep-15</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B023AAB1-895A-4924-AAB9-F780AE6577A5}" type="slidenum">
              <a:rPr lang="en-US" smtClean="0"/>
              <a:t>‹#›</a:t>
            </a:fld>
            <a:endParaRPr lang="en-US"/>
          </a:p>
        </p:txBody>
      </p:sp>
    </p:spTree>
    <p:extLst>
      <p:ext uri="{BB962C8B-B14F-4D97-AF65-F5344CB8AC3E}">
        <p14:creationId xmlns:p14="http://schemas.microsoft.com/office/powerpoint/2010/main" val="3088789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DAD359E1-470D-4045-B60C-DBE07EFD5940}" type="datetimeFigureOut">
              <a:rPr lang="en-US" smtClean="0"/>
              <a:t>29-Sep-15</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B023AAB1-895A-4924-AAB9-F780AE6577A5}" type="slidenum">
              <a:rPr lang="en-US" smtClean="0"/>
              <a:t>‹#›</a:t>
            </a:fld>
            <a:endParaRPr lang="en-US"/>
          </a:p>
        </p:txBody>
      </p:sp>
    </p:spTree>
    <p:extLst>
      <p:ext uri="{BB962C8B-B14F-4D97-AF65-F5344CB8AC3E}">
        <p14:creationId xmlns:p14="http://schemas.microsoft.com/office/powerpoint/2010/main" val="2824744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DAD359E1-470D-4045-B60C-DBE07EFD5940}" type="datetimeFigureOut">
              <a:rPr lang="en-US" smtClean="0"/>
              <a:t>29-Sep-15</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B023AAB1-895A-4924-AAB9-F780AE6577A5}" type="slidenum">
              <a:rPr lang="en-US" smtClean="0"/>
              <a:t>‹#›</a:t>
            </a:fld>
            <a:endParaRPr lang="en-US"/>
          </a:p>
        </p:txBody>
      </p:sp>
    </p:spTree>
    <p:extLst>
      <p:ext uri="{BB962C8B-B14F-4D97-AF65-F5344CB8AC3E}">
        <p14:creationId xmlns:p14="http://schemas.microsoft.com/office/powerpoint/2010/main" val="491876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DAD359E1-470D-4045-B60C-DBE07EFD5940}" type="datetimeFigureOut">
              <a:rPr lang="en-US" smtClean="0"/>
              <a:t>29-Sep-15</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B023AAB1-895A-4924-AAB9-F780AE6577A5}" type="slidenum">
              <a:rPr lang="en-US" smtClean="0"/>
              <a:t>‹#›</a:t>
            </a:fld>
            <a:endParaRPr lang="en-US"/>
          </a:p>
        </p:txBody>
      </p:sp>
    </p:spTree>
    <p:extLst>
      <p:ext uri="{BB962C8B-B14F-4D97-AF65-F5344CB8AC3E}">
        <p14:creationId xmlns:p14="http://schemas.microsoft.com/office/powerpoint/2010/main" val="1758614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DAD359E1-470D-4045-B60C-DBE07EFD5940}" type="datetimeFigureOut">
              <a:rPr lang="en-US" smtClean="0"/>
              <a:t>29-Sep-15</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B023AAB1-895A-4924-AAB9-F780AE6577A5}" type="slidenum">
              <a:rPr lang="en-US" smtClean="0"/>
              <a:t>‹#›</a:t>
            </a:fld>
            <a:endParaRPr lang="en-US"/>
          </a:p>
        </p:txBody>
      </p:sp>
    </p:spTree>
    <p:extLst>
      <p:ext uri="{BB962C8B-B14F-4D97-AF65-F5344CB8AC3E}">
        <p14:creationId xmlns:p14="http://schemas.microsoft.com/office/powerpoint/2010/main" val="3360963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AD359E1-470D-4045-B60C-DBE07EFD5940}" type="datetimeFigureOut">
              <a:rPr lang="en-US" smtClean="0"/>
              <a:t>29-Sep-15</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B023AAB1-895A-4924-AAB9-F780AE6577A5}" type="slidenum">
              <a:rPr lang="en-US" smtClean="0"/>
              <a:t>‹#›</a:t>
            </a:fld>
            <a:endParaRPr lang="en-US"/>
          </a:p>
        </p:txBody>
      </p:sp>
    </p:spTree>
    <p:extLst>
      <p:ext uri="{BB962C8B-B14F-4D97-AF65-F5344CB8AC3E}">
        <p14:creationId xmlns:p14="http://schemas.microsoft.com/office/powerpoint/2010/main" val="3741340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AD359E1-470D-4045-B60C-DBE07EFD5940}" type="datetimeFigureOut">
              <a:rPr lang="en-US" smtClean="0"/>
              <a:t>29-Sep-15</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B023AAB1-895A-4924-AAB9-F780AE6577A5}" type="slidenum">
              <a:rPr lang="en-US" smtClean="0"/>
              <a:t>‹#›</a:t>
            </a:fld>
            <a:endParaRPr lang="en-US"/>
          </a:p>
        </p:txBody>
      </p:sp>
    </p:spTree>
    <p:extLst>
      <p:ext uri="{BB962C8B-B14F-4D97-AF65-F5344CB8AC3E}">
        <p14:creationId xmlns:p14="http://schemas.microsoft.com/office/powerpoint/2010/main" val="1805204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DAD359E1-470D-4045-B60C-DBE07EFD5940}" type="datetimeFigureOut">
              <a:rPr lang="en-US" smtClean="0"/>
              <a:t>29-Sep-15</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B023AAB1-895A-4924-AAB9-F780AE6577A5}" type="slidenum">
              <a:rPr lang="en-US" smtClean="0"/>
              <a:t>‹#›</a:t>
            </a:fld>
            <a:endParaRPr lang="en-US"/>
          </a:p>
        </p:txBody>
      </p:sp>
    </p:spTree>
    <p:extLst>
      <p:ext uri="{BB962C8B-B14F-4D97-AF65-F5344CB8AC3E}">
        <p14:creationId xmlns:p14="http://schemas.microsoft.com/office/powerpoint/2010/main" val="4063490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D359E1-470D-4045-B60C-DBE07EFD5940}" type="datetimeFigureOut">
              <a:rPr lang="en-US" smtClean="0"/>
              <a:t>29-Sep-15</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23AAB1-895A-4924-AAB9-F780AE6577A5}" type="slidenum">
              <a:rPr lang="en-US" smtClean="0"/>
              <a:t>‹#›</a:t>
            </a:fld>
            <a:endParaRPr lang="en-US"/>
          </a:p>
        </p:txBody>
      </p:sp>
    </p:spTree>
    <p:extLst>
      <p:ext uri="{BB962C8B-B14F-4D97-AF65-F5344CB8AC3E}">
        <p14:creationId xmlns:p14="http://schemas.microsoft.com/office/powerpoint/2010/main" val="36912120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5" name="Прямоугольник 4"/>
          <p:cNvSpPr/>
          <p:nvPr/>
        </p:nvSpPr>
        <p:spPr>
          <a:xfrm>
            <a:off x="2454153" y="2516072"/>
            <a:ext cx="7592463" cy="1754326"/>
          </a:xfrm>
          <a:prstGeom prst="rect">
            <a:avLst/>
          </a:prstGeom>
          <a:noFill/>
        </p:spPr>
        <p:txBody>
          <a:bodyPr wrap="none" lIns="91440" tIns="45720" rIns="91440" bIns="45720">
            <a:spAutoFit/>
          </a:bodyPr>
          <a:lstStyle/>
          <a:p>
            <a:pPr algn="ctr"/>
            <a:r>
              <a:rPr lang="ru-RU" sz="5400" b="0" cap="none" spc="0" dirty="0" smtClean="0">
                <a:ln w="0"/>
                <a:solidFill>
                  <a:schemeClr val="tx1"/>
                </a:solidFill>
                <a:effectLst>
                  <a:outerShdw blurRad="38100" dist="19050" dir="2700000" algn="tl" rotWithShape="0">
                    <a:schemeClr val="dk1">
                      <a:alpha val="40000"/>
                    </a:schemeClr>
                  </a:outerShdw>
                </a:effectLst>
              </a:rPr>
              <a:t>Защита авторского права</a:t>
            </a:r>
          </a:p>
          <a:p>
            <a:pPr algn="ctr"/>
            <a:r>
              <a:rPr lang="ru-RU" sz="5400" dirty="0" smtClean="0">
                <a:ln w="0"/>
                <a:effectLst>
                  <a:outerShdw blurRad="38100" dist="19050" dir="2700000" algn="tl" rotWithShape="0">
                    <a:schemeClr val="dk1">
                      <a:alpha val="40000"/>
                    </a:schemeClr>
                  </a:outerShdw>
                </a:effectLst>
              </a:rPr>
              <a:t>Австрия</a:t>
            </a:r>
            <a:endParaRPr lang="ru-RU"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52947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18139" y="164758"/>
            <a:ext cx="11246990" cy="923330"/>
          </a:xfrm>
          <a:prstGeom prst="rect">
            <a:avLst/>
          </a:prstGeom>
          <a:noFill/>
        </p:spPr>
        <p:txBody>
          <a:bodyPr wrap="none" lIns="91440" tIns="45720" rIns="91440" bIns="45720">
            <a:spAutoFit/>
          </a:bodyPr>
          <a:lstStyle/>
          <a:p>
            <a:pPr algn="ctr"/>
            <a:r>
              <a:rPr lang="ru-RU" sz="5400" b="0" cap="none" spc="0" dirty="0" smtClean="0">
                <a:ln w="0"/>
                <a:solidFill>
                  <a:schemeClr val="tx1"/>
                </a:solidFill>
                <a:effectLst>
                  <a:outerShdw blurRad="38100" dist="19050" dir="2700000" algn="tl" rotWithShape="0">
                    <a:schemeClr val="dk1">
                      <a:alpha val="40000"/>
                    </a:schemeClr>
                  </a:outerShdw>
                </a:effectLst>
              </a:rPr>
              <a:t>Процедура регистрации изобретения</a:t>
            </a:r>
            <a:endParaRPr lang="ru-RU" sz="5400" b="0" cap="none" spc="0" dirty="0">
              <a:ln w="0"/>
              <a:solidFill>
                <a:schemeClr val="tx1"/>
              </a:solidFill>
              <a:effectLst>
                <a:outerShdw blurRad="38100" dist="19050" dir="2700000" algn="tl" rotWithShape="0">
                  <a:schemeClr val="dk1">
                    <a:alpha val="40000"/>
                  </a:schemeClr>
                </a:outerShdw>
              </a:effectLst>
            </a:endParaRPr>
          </a:p>
        </p:txBody>
      </p:sp>
      <p:sp>
        <p:nvSpPr>
          <p:cNvPr id="3" name="Прямоугольник 2"/>
          <p:cNvSpPr/>
          <p:nvPr/>
        </p:nvSpPr>
        <p:spPr>
          <a:xfrm>
            <a:off x="2573244" y="1088088"/>
            <a:ext cx="6736781" cy="646331"/>
          </a:xfrm>
          <a:prstGeom prst="rect">
            <a:avLst/>
          </a:prstGeom>
          <a:noFill/>
        </p:spPr>
        <p:txBody>
          <a:bodyPr wrap="none" lIns="91440" tIns="45720" rIns="91440" bIns="45720">
            <a:spAutoFit/>
          </a:bodyPr>
          <a:lstStyle/>
          <a:p>
            <a:pPr algn="ctr"/>
            <a:r>
              <a:rPr lang="ru-RU" sz="3600" i="1" dirty="0" smtClean="0">
                <a:solidFill>
                  <a:srgbClr val="0070C0"/>
                </a:solidFill>
              </a:rPr>
              <a:t>4. Предварительная экспертиза</a:t>
            </a:r>
            <a:endParaRPr lang="ru-RU" sz="3600" b="0" cap="none" spc="0" dirty="0">
              <a:ln w="0"/>
              <a:solidFill>
                <a:srgbClr val="0070C0"/>
              </a:solidFill>
              <a:effectLst>
                <a:outerShdw blurRad="38100" dist="19050" dir="2700000" algn="tl" rotWithShape="0">
                  <a:schemeClr val="dk1">
                    <a:alpha val="40000"/>
                  </a:schemeClr>
                </a:outerShdw>
              </a:effectLst>
            </a:endParaRPr>
          </a:p>
        </p:txBody>
      </p:sp>
      <p:sp>
        <p:nvSpPr>
          <p:cNvPr id="4" name="Прямоугольник 3"/>
          <p:cNvSpPr/>
          <p:nvPr/>
        </p:nvSpPr>
        <p:spPr>
          <a:xfrm>
            <a:off x="318139" y="2011418"/>
            <a:ext cx="11246990" cy="2862322"/>
          </a:xfrm>
          <a:prstGeom prst="rect">
            <a:avLst/>
          </a:prstGeom>
        </p:spPr>
        <p:txBody>
          <a:bodyPr wrap="square">
            <a:spAutoFit/>
          </a:bodyPr>
          <a:lstStyle/>
          <a:p>
            <a:pPr indent="450215" algn="just">
              <a:lnSpc>
                <a:spcPct val="150000"/>
              </a:lnSpc>
            </a:pPr>
            <a:r>
              <a:rPr lang="ru-RU" sz="2000" dirty="0" smtClean="0">
                <a:effectLst/>
                <a:latin typeface="Times New Roman" panose="02020603050405020304" pitchFamily="18" charset="0"/>
                <a:ea typeface="SimSun" panose="02010600030101010101" pitchFamily="2" charset="-122"/>
              </a:rPr>
              <a:t>После получения регистрационного сбора заявка проходит предварительную экспертизу. На данном этапе </a:t>
            </a:r>
            <a:r>
              <a:rPr lang="ru-RU" sz="2000" dirty="0" smtClean="0">
                <a:solidFill>
                  <a:srgbClr val="0070C0"/>
                </a:solidFill>
                <a:effectLst/>
                <a:latin typeface="Times New Roman" panose="02020603050405020304" pitchFamily="18" charset="0"/>
                <a:ea typeface="SimSun" panose="02010600030101010101" pitchFamily="2" charset="-122"/>
              </a:rPr>
              <a:t>документы рассматриваются на предмет соблюдения формальных требований</a:t>
            </a:r>
            <a:r>
              <a:rPr lang="ru-RU" sz="2000" dirty="0" smtClean="0">
                <a:effectLst/>
                <a:latin typeface="Times New Roman" panose="02020603050405020304" pitchFamily="18" charset="0"/>
                <a:ea typeface="SimSun" panose="02010600030101010101" pitchFamily="2" charset="-122"/>
              </a:rPr>
              <a:t>, а также проверяются на очевидные дефекты. Также заявка классифицируется в соответствии с международной патентной классификацией.</a:t>
            </a:r>
            <a:endParaRPr lang="en-US" sz="2000" dirty="0" smtClean="0">
              <a:effectLst/>
              <a:latin typeface="Arial" panose="020B0604020202020204" pitchFamily="34" charset="0"/>
              <a:ea typeface="SimSun" panose="02010600030101010101" pitchFamily="2" charset="-122"/>
            </a:endParaRPr>
          </a:p>
          <a:p>
            <a:pPr indent="450215" algn="just">
              <a:lnSpc>
                <a:spcPct val="150000"/>
              </a:lnSpc>
            </a:pPr>
            <a:r>
              <a:rPr lang="ru-RU" sz="2000" dirty="0" smtClean="0">
                <a:effectLst/>
                <a:latin typeface="Times New Roman" panose="02020603050405020304" pitchFamily="18" charset="0"/>
                <a:ea typeface="SimSun" panose="02010600030101010101" pitchFamily="2" charset="-122"/>
              </a:rPr>
              <a:t>Патентная заявка публикуется, как правило, через 18 месяцев после даты подачи заявки или конвенционной даты на электронной публикационной платформе Австрийского патентного бюро</a:t>
            </a:r>
            <a:r>
              <a:rPr lang="ru-RU" sz="2000" i="1" dirty="0" smtClean="0">
                <a:effectLst/>
                <a:latin typeface="Times New Roman" panose="02020603050405020304" pitchFamily="18" charset="0"/>
                <a:ea typeface="SimSun" panose="02010600030101010101" pitchFamily="2" charset="-122"/>
              </a:rPr>
              <a:t>.</a:t>
            </a:r>
            <a:endParaRPr lang="en-US" sz="2000" i="1" dirty="0">
              <a:effectLst/>
              <a:latin typeface="Arial" panose="020B0604020202020204" pitchFamily="34" charset="0"/>
              <a:ea typeface="SimSun" panose="02010600030101010101" pitchFamily="2" charset="-122"/>
            </a:endParaRPr>
          </a:p>
        </p:txBody>
      </p:sp>
    </p:spTree>
    <p:extLst>
      <p:ext uri="{BB962C8B-B14F-4D97-AF65-F5344CB8AC3E}">
        <p14:creationId xmlns:p14="http://schemas.microsoft.com/office/powerpoint/2010/main" val="18965448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18139" y="164758"/>
            <a:ext cx="11246990" cy="923330"/>
          </a:xfrm>
          <a:prstGeom prst="rect">
            <a:avLst/>
          </a:prstGeom>
          <a:noFill/>
        </p:spPr>
        <p:txBody>
          <a:bodyPr wrap="none" lIns="91440" tIns="45720" rIns="91440" bIns="45720">
            <a:spAutoFit/>
          </a:bodyPr>
          <a:lstStyle/>
          <a:p>
            <a:pPr algn="ctr"/>
            <a:r>
              <a:rPr lang="ru-RU" sz="5400" b="0" cap="none" spc="0" dirty="0" smtClean="0">
                <a:ln w="0"/>
                <a:solidFill>
                  <a:schemeClr val="tx1"/>
                </a:solidFill>
                <a:effectLst>
                  <a:outerShdw blurRad="38100" dist="19050" dir="2700000" algn="tl" rotWithShape="0">
                    <a:schemeClr val="dk1">
                      <a:alpha val="40000"/>
                    </a:schemeClr>
                  </a:outerShdw>
                </a:effectLst>
              </a:rPr>
              <a:t>Процедура регистрации изобретения</a:t>
            </a:r>
            <a:endParaRPr lang="ru-RU" sz="5400" b="0" cap="none" spc="0" dirty="0">
              <a:ln w="0"/>
              <a:solidFill>
                <a:schemeClr val="tx1"/>
              </a:solidFill>
              <a:effectLst>
                <a:outerShdw blurRad="38100" dist="19050" dir="2700000" algn="tl" rotWithShape="0">
                  <a:schemeClr val="dk1">
                    <a:alpha val="40000"/>
                  </a:schemeClr>
                </a:outerShdw>
              </a:effectLst>
            </a:endParaRPr>
          </a:p>
        </p:txBody>
      </p:sp>
      <p:sp>
        <p:nvSpPr>
          <p:cNvPr id="3" name="Прямоугольник 2"/>
          <p:cNvSpPr/>
          <p:nvPr/>
        </p:nvSpPr>
        <p:spPr>
          <a:xfrm>
            <a:off x="888209" y="1088088"/>
            <a:ext cx="10106850" cy="1200329"/>
          </a:xfrm>
          <a:prstGeom prst="rect">
            <a:avLst/>
          </a:prstGeom>
          <a:noFill/>
        </p:spPr>
        <p:txBody>
          <a:bodyPr wrap="square" lIns="91440" tIns="45720" rIns="91440" bIns="45720">
            <a:spAutoFit/>
          </a:bodyPr>
          <a:lstStyle/>
          <a:p>
            <a:pPr algn="ctr"/>
            <a:r>
              <a:rPr lang="ru-RU" sz="3600" i="1" dirty="0" smtClean="0">
                <a:solidFill>
                  <a:srgbClr val="0070C0"/>
                </a:solidFill>
              </a:rPr>
              <a:t>5. Подача заявки для проведения экспертизы по существу</a:t>
            </a:r>
            <a:endParaRPr lang="ru-RU" sz="3600" b="0" cap="none" spc="0" dirty="0">
              <a:ln w="0"/>
              <a:solidFill>
                <a:srgbClr val="0070C0"/>
              </a:solidFill>
              <a:effectLst>
                <a:outerShdw blurRad="38100" dist="19050" dir="2700000" algn="tl" rotWithShape="0">
                  <a:schemeClr val="dk1">
                    <a:alpha val="40000"/>
                  </a:schemeClr>
                </a:outerShdw>
              </a:effectLst>
            </a:endParaRPr>
          </a:p>
        </p:txBody>
      </p:sp>
      <p:sp>
        <p:nvSpPr>
          <p:cNvPr id="4" name="Прямоугольник 3"/>
          <p:cNvSpPr/>
          <p:nvPr/>
        </p:nvSpPr>
        <p:spPr>
          <a:xfrm>
            <a:off x="318140" y="2312480"/>
            <a:ext cx="11246989" cy="3323987"/>
          </a:xfrm>
          <a:prstGeom prst="rect">
            <a:avLst/>
          </a:prstGeom>
        </p:spPr>
        <p:txBody>
          <a:bodyPr wrap="square">
            <a:spAutoFit/>
          </a:bodyPr>
          <a:lstStyle/>
          <a:p>
            <a:pPr indent="450215" algn="just">
              <a:lnSpc>
                <a:spcPct val="150000"/>
              </a:lnSpc>
            </a:pPr>
            <a:r>
              <a:rPr lang="ru-RU" sz="2000" dirty="0" smtClean="0">
                <a:effectLst/>
                <a:latin typeface="Times New Roman" panose="02020603050405020304" pitchFamily="18" charset="0"/>
                <a:ea typeface="SimSun" panose="02010600030101010101" pitchFamily="2" charset="-122"/>
              </a:rPr>
              <a:t>После этапа предварительной экспертизы необходимо подать заявку для проведения экспертизы по существу и оплатить пошлину. </a:t>
            </a:r>
            <a:endParaRPr lang="en-US" sz="2000" dirty="0" smtClean="0">
              <a:effectLst/>
              <a:latin typeface="Arial" panose="020B0604020202020204" pitchFamily="34" charset="0"/>
              <a:ea typeface="SimSun" panose="02010600030101010101" pitchFamily="2" charset="-122"/>
            </a:endParaRPr>
          </a:p>
          <a:p>
            <a:pPr indent="450215" algn="just">
              <a:lnSpc>
                <a:spcPct val="150000"/>
              </a:lnSpc>
            </a:pPr>
            <a:r>
              <a:rPr lang="ru-RU" sz="2000" dirty="0" smtClean="0">
                <a:effectLst/>
                <a:latin typeface="Times New Roman" panose="02020603050405020304" pitchFamily="18" charset="0"/>
                <a:ea typeface="SimSun" panose="02010600030101010101" pitchFamily="2" charset="-122"/>
              </a:rPr>
              <a:t>У лица есть </a:t>
            </a:r>
            <a:r>
              <a:rPr lang="ru-RU" sz="2000" dirty="0" smtClean="0">
                <a:solidFill>
                  <a:srgbClr val="0070C0"/>
                </a:solidFill>
                <a:effectLst/>
                <a:latin typeface="Times New Roman" panose="02020603050405020304" pitchFamily="18" charset="0"/>
                <a:ea typeface="SimSun" panose="02010600030101010101" pitchFamily="2" charset="-122"/>
              </a:rPr>
              <a:t>7 лет</a:t>
            </a:r>
            <a:r>
              <a:rPr lang="ru-RU" sz="2000" dirty="0" smtClean="0">
                <a:effectLst/>
                <a:latin typeface="Times New Roman" panose="02020603050405020304" pitchFamily="18" charset="0"/>
                <a:ea typeface="SimSun" panose="02010600030101010101" pitchFamily="2" charset="-122"/>
              </a:rPr>
              <a:t>, начиная с момента подачи заявки на этап предварительной экспертизы, чтобы подать заявку для проведения экспертизы по существу. С момента наступления 3-го года после подачи документов на проведение предварительной экспертизы чтобы оставить соответствующую заявку в очередности до подачи заявки для проведения экспертизы по существу, необходимо периодически оплачивать соответствующую пошлину. </a:t>
            </a:r>
            <a:endParaRPr lang="en-US" sz="2000" dirty="0" smtClean="0">
              <a:effectLst/>
              <a:latin typeface="Arial" panose="020B0604020202020204" pitchFamily="34" charset="0"/>
              <a:ea typeface="SimSun" panose="02010600030101010101" pitchFamily="2" charset="-122"/>
            </a:endParaRPr>
          </a:p>
        </p:txBody>
      </p:sp>
    </p:spTree>
    <p:extLst>
      <p:ext uri="{BB962C8B-B14F-4D97-AF65-F5344CB8AC3E}">
        <p14:creationId xmlns:p14="http://schemas.microsoft.com/office/powerpoint/2010/main" val="29155213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18139" y="164758"/>
            <a:ext cx="11246990" cy="923330"/>
          </a:xfrm>
          <a:prstGeom prst="rect">
            <a:avLst/>
          </a:prstGeom>
          <a:noFill/>
        </p:spPr>
        <p:txBody>
          <a:bodyPr wrap="none" lIns="91440" tIns="45720" rIns="91440" bIns="45720">
            <a:spAutoFit/>
          </a:bodyPr>
          <a:lstStyle/>
          <a:p>
            <a:pPr algn="ctr"/>
            <a:r>
              <a:rPr lang="ru-RU" sz="5400" b="0" cap="none" spc="0" dirty="0" smtClean="0">
                <a:ln w="0"/>
                <a:solidFill>
                  <a:schemeClr val="tx1"/>
                </a:solidFill>
                <a:effectLst>
                  <a:outerShdw blurRad="38100" dist="19050" dir="2700000" algn="tl" rotWithShape="0">
                    <a:schemeClr val="dk1">
                      <a:alpha val="40000"/>
                    </a:schemeClr>
                  </a:outerShdw>
                </a:effectLst>
              </a:rPr>
              <a:t>Процедура регистрации изобретения</a:t>
            </a:r>
            <a:endParaRPr lang="ru-RU" sz="5400" b="0" cap="none" spc="0" dirty="0">
              <a:ln w="0"/>
              <a:solidFill>
                <a:schemeClr val="tx1"/>
              </a:solidFill>
              <a:effectLst>
                <a:outerShdw blurRad="38100" dist="19050" dir="2700000" algn="tl" rotWithShape="0">
                  <a:schemeClr val="dk1">
                    <a:alpha val="40000"/>
                  </a:schemeClr>
                </a:outerShdw>
              </a:effectLst>
            </a:endParaRPr>
          </a:p>
        </p:txBody>
      </p:sp>
      <p:sp>
        <p:nvSpPr>
          <p:cNvPr id="3" name="Прямоугольник 2"/>
          <p:cNvSpPr/>
          <p:nvPr/>
        </p:nvSpPr>
        <p:spPr>
          <a:xfrm>
            <a:off x="3729105" y="1088088"/>
            <a:ext cx="4425058" cy="646331"/>
          </a:xfrm>
          <a:prstGeom prst="rect">
            <a:avLst/>
          </a:prstGeom>
          <a:noFill/>
        </p:spPr>
        <p:txBody>
          <a:bodyPr wrap="none" lIns="91440" tIns="45720" rIns="91440" bIns="45720">
            <a:spAutoFit/>
          </a:bodyPr>
          <a:lstStyle/>
          <a:p>
            <a:pPr algn="ctr"/>
            <a:r>
              <a:rPr lang="ru-RU" sz="3600" i="1" dirty="0" smtClean="0">
                <a:solidFill>
                  <a:srgbClr val="0070C0"/>
                </a:solidFill>
              </a:rPr>
              <a:t>6. Публикация заявки</a:t>
            </a:r>
            <a:endParaRPr lang="ru-RU" sz="3600" b="0" cap="none" spc="0" dirty="0">
              <a:ln w="0"/>
              <a:solidFill>
                <a:srgbClr val="0070C0"/>
              </a:solidFill>
              <a:effectLst>
                <a:outerShdw blurRad="38100" dist="19050" dir="2700000" algn="tl" rotWithShape="0">
                  <a:schemeClr val="dk1">
                    <a:alpha val="40000"/>
                  </a:schemeClr>
                </a:outerShdw>
              </a:effectLst>
            </a:endParaRPr>
          </a:p>
        </p:txBody>
      </p:sp>
      <p:sp>
        <p:nvSpPr>
          <p:cNvPr id="4" name="Прямоугольник 3"/>
          <p:cNvSpPr/>
          <p:nvPr/>
        </p:nvSpPr>
        <p:spPr>
          <a:xfrm>
            <a:off x="318139" y="2226167"/>
            <a:ext cx="11424682" cy="2345001"/>
          </a:xfrm>
          <a:prstGeom prst="rect">
            <a:avLst/>
          </a:prstGeom>
        </p:spPr>
        <p:txBody>
          <a:bodyPr wrap="square">
            <a:spAutoFit/>
          </a:bodyPr>
          <a:lstStyle/>
          <a:p>
            <a:pPr indent="450215" algn="just">
              <a:lnSpc>
                <a:spcPct val="150000"/>
              </a:lnSpc>
            </a:pPr>
            <a:r>
              <a:rPr lang="ru-RU" sz="2000" dirty="0" smtClean="0">
                <a:solidFill>
                  <a:srgbClr val="0070C0"/>
                </a:solidFill>
                <a:effectLst/>
                <a:latin typeface="Times New Roman" panose="02020603050405020304" pitchFamily="18" charset="0"/>
                <a:ea typeface="SimSun" panose="02010600030101010101" pitchFamily="2" charset="-122"/>
              </a:rPr>
              <a:t>Заявка хранится в секрете в течение 18 месяцев </a:t>
            </a:r>
            <a:r>
              <a:rPr lang="ru-RU" sz="2000" dirty="0" smtClean="0">
                <a:effectLst/>
                <a:latin typeface="Times New Roman" panose="02020603050405020304" pitchFamily="18" charset="0"/>
                <a:ea typeface="SimSun" panose="02010600030101010101" pitchFamily="2" charset="-122"/>
              </a:rPr>
              <a:t>и затем публикуется на платформе Австрийского патентного бюро независимо от того, подана ли заявка для проведения экспертизы по существу. Данная публикация позволяет общественности ознакомиться с существом заявки. Считается, что 18-месячный период является достаточным для доработки заявки либо принятия заявителем решения о ее отзыве.</a:t>
            </a:r>
            <a:endParaRPr lang="en-US" sz="1100" dirty="0">
              <a:effectLst/>
              <a:latin typeface="Arial" panose="020B0604020202020204" pitchFamily="34" charset="0"/>
              <a:ea typeface="SimSun" panose="02010600030101010101" pitchFamily="2" charset="-122"/>
            </a:endParaRPr>
          </a:p>
        </p:txBody>
      </p:sp>
    </p:spTree>
    <p:extLst>
      <p:ext uri="{BB962C8B-B14F-4D97-AF65-F5344CB8AC3E}">
        <p14:creationId xmlns:p14="http://schemas.microsoft.com/office/powerpoint/2010/main" val="21878397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18139" y="164758"/>
            <a:ext cx="11246990" cy="923330"/>
          </a:xfrm>
          <a:prstGeom prst="rect">
            <a:avLst/>
          </a:prstGeom>
          <a:noFill/>
        </p:spPr>
        <p:txBody>
          <a:bodyPr wrap="none" lIns="91440" tIns="45720" rIns="91440" bIns="45720">
            <a:spAutoFit/>
          </a:bodyPr>
          <a:lstStyle/>
          <a:p>
            <a:pPr algn="ctr"/>
            <a:r>
              <a:rPr lang="ru-RU" sz="5400" b="0" cap="none" spc="0" dirty="0" smtClean="0">
                <a:ln w="0"/>
                <a:solidFill>
                  <a:schemeClr val="tx1"/>
                </a:solidFill>
                <a:effectLst>
                  <a:outerShdw blurRad="38100" dist="19050" dir="2700000" algn="tl" rotWithShape="0">
                    <a:schemeClr val="dk1">
                      <a:alpha val="40000"/>
                    </a:schemeClr>
                  </a:outerShdw>
                </a:effectLst>
              </a:rPr>
              <a:t>Процедура регистрации изобретения</a:t>
            </a:r>
            <a:endParaRPr lang="ru-RU" sz="5400" b="0" cap="none" spc="0" dirty="0">
              <a:ln w="0"/>
              <a:solidFill>
                <a:schemeClr val="tx1"/>
              </a:solidFill>
              <a:effectLst>
                <a:outerShdw blurRad="38100" dist="19050" dir="2700000" algn="tl" rotWithShape="0">
                  <a:schemeClr val="dk1">
                    <a:alpha val="40000"/>
                  </a:schemeClr>
                </a:outerShdw>
              </a:effectLst>
            </a:endParaRPr>
          </a:p>
        </p:txBody>
      </p:sp>
      <p:sp>
        <p:nvSpPr>
          <p:cNvPr id="3" name="Прямоугольник 2"/>
          <p:cNvSpPr/>
          <p:nvPr/>
        </p:nvSpPr>
        <p:spPr>
          <a:xfrm>
            <a:off x="1076969" y="1088088"/>
            <a:ext cx="9729330" cy="646331"/>
          </a:xfrm>
          <a:prstGeom prst="rect">
            <a:avLst/>
          </a:prstGeom>
          <a:noFill/>
        </p:spPr>
        <p:txBody>
          <a:bodyPr wrap="none" lIns="91440" tIns="45720" rIns="91440" bIns="45720">
            <a:spAutoFit/>
          </a:bodyPr>
          <a:lstStyle/>
          <a:p>
            <a:pPr algn="ctr"/>
            <a:r>
              <a:rPr lang="ru-RU" sz="3600" i="1" dirty="0" smtClean="0">
                <a:solidFill>
                  <a:srgbClr val="0070C0"/>
                </a:solidFill>
              </a:rPr>
              <a:t>7. Проведение экспертизы по существу заявки.</a:t>
            </a:r>
            <a:endParaRPr lang="ru-RU" sz="3600" b="0" cap="none" spc="0" dirty="0">
              <a:ln w="0"/>
              <a:solidFill>
                <a:srgbClr val="0070C0"/>
              </a:solidFill>
              <a:effectLst>
                <a:outerShdw blurRad="38100" dist="19050" dir="2700000" algn="tl" rotWithShape="0">
                  <a:schemeClr val="dk1">
                    <a:alpha val="40000"/>
                  </a:schemeClr>
                </a:outerShdw>
              </a:effectLst>
            </a:endParaRPr>
          </a:p>
        </p:txBody>
      </p:sp>
      <p:sp>
        <p:nvSpPr>
          <p:cNvPr id="4" name="Прямоугольник 3"/>
          <p:cNvSpPr/>
          <p:nvPr/>
        </p:nvSpPr>
        <p:spPr>
          <a:xfrm>
            <a:off x="318139" y="2011418"/>
            <a:ext cx="11246990" cy="2400657"/>
          </a:xfrm>
          <a:prstGeom prst="rect">
            <a:avLst/>
          </a:prstGeom>
        </p:spPr>
        <p:txBody>
          <a:bodyPr wrap="square">
            <a:spAutoFit/>
          </a:bodyPr>
          <a:lstStyle/>
          <a:p>
            <a:pPr indent="450215" algn="just">
              <a:lnSpc>
                <a:spcPct val="150000"/>
              </a:lnSpc>
            </a:pPr>
            <a:r>
              <a:rPr lang="ru-RU" sz="2000" dirty="0" smtClean="0">
                <a:effectLst/>
                <a:latin typeface="Times New Roman" panose="02020603050405020304" pitchFamily="18" charset="0"/>
                <a:ea typeface="SimSun" panose="02010600030101010101" pitchFamily="2" charset="-122"/>
              </a:rPr>
              <a:t>Во время проведения экспертизы </a:t>
            </a:r>
            <a:r>
              <a:rPr lang="ru-RU" sz="2000" dirty="0" smtClean="0">
                <a:solidFill>
                  <a:srgbClr val="0070C0"/>
                </a:solidFill>
                <a:effectLst/>
                <a:latin typeface="Times New Roman" panose="02020603050405020304" pitchFamily="18" charset="0"/>
                <a:ea typeface="SimSun" panose="02010600030101010101" pitchFamily="2" charset="-122"/>
              </a:rPr>
              <a:t>патентные эксперты проверяют, удовлетворяет ли изобретение таким критериям, как новизна, изобретательский уровень и промышленная применимость</a:t>
            </a:r>
            <a:r>
              <a:rPr lang="ru-RU" sz="2000" dirty="0" smtClean="0">
                <a:effectLst/>
                <a:latin typeface="Times New Roman" panose="02020603050405020304" pitchFamily="18" charset="0"/>
                <a:ea typeface="SimSun" panose="02010600030101010101" pitchFamily="2" charset="-122"/>
              </a:rPr>
              <a:t>. Кроме того изобретение должно иметь технический характер.</a:t>
            </a:r>
            <a:endParaRPr lang="en-US" sz="2000" dirty="0" smtClean="0">
              <a:effectLst/>
              <a:latin typeface="Arial" panose="020B0604020202020204" pitchFamily="34" charset="0"/>
              <a:ea typeface="SimSun" panose="02010600030101010101" pitchFamily="2" charset="-122"/>
            </a:endParaRPr>
          </a:p>
          <a:p>
            <a:pPr indent="450215" algn="just">
              <a:lnSpc>
                <a:spcPct val="150000"/>
              </a:lnSpc>
            </a:pPr>
            <a:r>
              <a:rPr lang="ru-RU" sz="2000" dirty="0" smtClean="0">
                <a:effectLst/>
                <a:latin typeface="Times New Roman" panose="02020603050405020304" pitchFamily="18" charset="0"/>
                <a:ea typeface="SimSun" panose="02010600030101010101" pitchFamily="2" charset="-122"/>
              </a:rPr>
              <a:t>Если заявка не соответствует требованиям или требует доработки, то патентный эксперт высылает заявителю официальное сообщение, информирующее о любых недостатках.</a:t>
            </a:r>
            <a:endParaRPr lang="en-US" sz="2000" dirty="0">
              <a:effectLst/>
              <a:latin typeface="Arial" panose="020B0604020202020204" pitchFamily="34" charset="0"/>
              <a:ea typeface="SimSun" panose="02010600030101010101" pitchFamily="2" charset="-122"/>
            </a:endParaRPr>
          </a:p>
        </p:txBody>
      </p:sp>
    </p:spTree>
    <p:extLst>
      <p:ext uri="{BB962C8B-B14F-4D97-AF65-F5344CB8AC3E}">
        <p14:creationId xmlns:p14="http://schemas.microsoft.com/office/powerpoint/2010/main" val="39406410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18139" y="164758"/>
            <a:ext cx="11246990" cy="923330"/>
          </a:xfrm>
          <a:prstGeom prst="rect">
            <a:avLst/>
          </a:prstGeom>
          <a:noFill/>
        </p:spPr>
        <p:txBody>
          <a:bodyPr wrap="none" lIns="91440" tIns="45720" rIns="91440" bIns="45720">
            <a:spAutoFit/>
          </a:bodyPr>
          <a:lstStyle/>
          <a:p>
            <a:pPr algn="ctr"/>
            <a:r>
              <a:rPr lang="ru-RU" sz="5400" b="0" cap="none" spc="0" dirty="0" smtClean="0">
                <a:ln w="0"/>
                <a:solidFill>
                  <a:schemeClr val="tx1"/>
                </a:solidFill>
                <a:effectLst>
                  <a:outerShdw blurRad="38100" dist="19050" dir="2700000" algn="tl" rotWithShape="0">
                    <a:schemeClr val="dk1">
                      <a:alpha val="40000"/>
                    </a:schemeClr>
                  </a:outerShdw>
                </a:effectLst>
              </a:rPr>
              <a:t>Процедура регистрации изобретения</a:t>
            </a:r>
            <a:endParaRPr lang="ru-RU" sz="5400" b="0" cap="none" spc="0" dirty="0">
              <a:ln w="0"/>
              <a:solidFill>
                <a:schemeClr val="tx1"/>
              </a:solidFill>
              <a:effectLst>
                <a:outerShdw blurRad="38100" dist="19050" dir="2700000" algn="tl" rotWithShape="0">
                  <a:schemeClr val="dk1">
                    <a:alpha val="40000"/>
                  </a:schemeClr>
                </a:outerShdw>
              </a:effectLst>
            </a:endParaRPr>
          </a:p>
        </p:txBody>
      </p:sp>
      <p:sp>
        <p:nvSpPr>
          <p:cNvPr id="3" name="Прямоугольник 2"/>
          <p:cNvSpPr/>
          <p:nvPr/>
        </p:nvSpPr>
        <p:spPr>
          <a:xfrm>
            <a:off x="3252437" y="1088088"/>
            <a:ext cx="5378395" cy="646331"/>
          </a:xfrm>
          <a:prstGeom prst="rect">
            <a:avLst/>
          </a:prstGeom>
          <a:noFill/>
        </p:spPr>
        <p:txBody>
          <a:bodyPr wrap="none" lIns="91440" tIns="45720" rIns="91440" bIns="45720">
            <a:spAutoFit/>
          </a:bodyPr>
          <a:lstStyle/>
          <a:p>
            <a:pPr algn="ctr"/>
            <a:r>
              <a:rPr lang="ru-RU" sz="3600" i="1" dirty="0" smtClean="0">
                <a:solidFill>
                  <a:srgbClr val="0070C0"/>
                </a:solidFill>
              </a:rPr>
              <a:t>8. Оспаривание патента.</a:t>
            </a:r>
            <a:endParaRPr lang="ru-RU" sz="3600" b="0" cap="none" spc="0" dirty="0">
              <a:ln w="0"/>
              <a:solidFill>
                <a:srgbClr val="0070C0"/>
              </a:solidFill>
              <a:effectLst>
                <a:outerShdw blurRad="38100" dist="19050" dir="2700000" algn="tl" rotWithShape="0">
                  <a:schemeClr val="dk1">
                    <a:alpha val="40000"/>
                  </a:schemeClr>
                </a:outerShdw>
              </a:effectLst>
            </a:endParaRPr>
          </a:p>
        </p:txBody>
      </p:sp>
      <p:sp>
        <p:nvSpPr>
          <p:cNvPr id="4" name="Прямоугольник 3"/>
          <p:cNvSpPr/>
          <p:nvPr/>
        </p:nvSpPr>
        <p:spPr>
          <a:xfrm>
            <a:off x="318139" y="2011418"/>
            <a:ext cx="11246989" cy="2585323"/>
          </a:xfrm>
          <a:prstGeom prst="rect">
            <a:avLst/>
          </a:prstGeom>
        </p:spPr>
        <p:txBody>
          <a:bodyPr wrap="square">
            <a:spAutoFit/>
          </a:bodyPr>
          <a:lstStyle/>
          <a:p>
            <a:pPr indent="450215" algn="just">
              <a:lnSpc>
                <a:spcPct val="150000"/>
              </a:lnSpc>
            </a:pPr>
            <a:r>
              <a:rPr lang="ru-RU" dirty="0" smtClean="0">
                <a:effectLst/>
                <a:latin typeface="Times New Roman" panose="02020603050405020304" pitchFamily="18" charset="0"/>
                <a:ea typeface="SimSun" panose="02010600030101010101" pitchFamily="2" charset="-122"/>
              </a:rPr>
              <a:t>Любое лицо может подать возражение против выдачи патента </a:t>
            </a:r>
            <a:r>
              <a:rPr lang="ru-RU" dirty="0" smtClean="0">
                <a:solidFill>
                  <a:srgbClr val="0070C0"/>
                </a:solidFill>
                <a:effectLst/>
                <a:latin typeface="Times New Roman" panose="02020603050405020304" pitchFamily="18" charset="0"/>
                <a:ea typeface="SimSun" panose="02010600030101010101" pitchFamily="2" charset="-122"/>
              </a:rPr>
              <a:t>в течение трех месяцев с момента опубликования информации о патенте</a:t>
            </a:r>
            <a:r>
              <a:rPr lang="ru-RU" dirty="0" smtClean="0">
                <a:effectLst/>
                <a:latin typeface="Times New Roman" panose="02020603050405020304" pitchFamily="18" charset="0"/>
                <a:ea typeface="SimSun" panose="02010600030101010101" pitchFamily="2" charset="-122"/>
              </a:rPr>
              <a:t>. Возражение позволяет данному субъекту объяснить, почему он считает патент незаконным. Для рассмотрения возражений формируется комиссия. По итогам заседания комиссии патент может быть отозван, сохранен либо изменен. Обжалование решения комиссии происходит в Федеральном Патентном Суде. </a:t>
            </a:r>
            <a:endParaRPr lang="en-US" sz="1050" dirty="0" smtClean="0">
              <a:effectLst/>
              <a:latin typeface="Arial" panose="020B0604020202020204" pitchFamily="34" charset="0"/>
              <a:ea typeface="SimSun" panose="02010600030101010101" pitchFamily="2" charset="-122"/>
            </a:endParaRPr>
          </a:p>
          <a:p>
            <a:pPr indent="450215" algn="just">
              <a:lnSpc>
                <a:spcPct val="150000"/>
              </a:lnSpc>
            </a:pPr>
            <a:r>
              <a:rPr lang="ru-RU" dirty="0" smtClean="0">
                <a:effectLst/>
                <a:latin typeface="Times New Roman" panose="02020603050405020304" pitchFamily="18" charset="0"/>
                <a:ea typeface="SimSun" panose="02010600030101010101" pitchFamily="2" charset="-122"/>
              </a:rPr>
              <a:t>После истечения срока для подачи возражения патент может быть оспорен в Федеральном патентном суде.</a:t>
            </a:r>
            <a:endParaRPr lang="en-US" sz="1050" dirty="0">
              <a:effectLst/>
              <a:latin typeface="Arial" panose="020B0604020202020204" pitchFamily="34" charset="0"/>
              <a:ea typeface="SimSun" panose="02010600030101010101" pitchFamily="2" charset="-122"/>
            </a:endParaRPr>
          </a:p>
        </p:txBody>
      </p:sp>
    </p:spTree>
    <p:extLst>
      <p:ext uri="{BB962C8B-B14F-4D97-AF65-F5344CB8AC3E}">
        <p14:creationId xmlns:p14="http://schemas.microsoft.com/office/powerpoint/2010/main" val="40394536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18139" y="164758"/>
            <a:ext cx="11246990" cy="923330"/>
          </a:xfrm>
          <a:prstGeom prst="rect">
            <a:avLst/>
          </a:prstGeom>
          <a:noFill/>
        </p:spPr>
        <p:txBody>
          <a:bodyPr wrap="none" lIns="91440" tIns="45720" rIns="91440" bIns="45720">
            <a:spAutoFit/>
          </a:bodyPr>
          <a:lstStyle/>
          <a:p>
            <a:pPr algn="ctr"/>
            <a:r>
              <a:rPr lang="ru-RU" sz="5400" b="0" cap="none" spc="0" dirty="0" smtClean="0">
                <a:ln w="0"/>
                <a:solidFill>
                  <a:schemeClr val="tx1"/>
                </a:solidFill>
                <a:effectLst>
                  <a:outerShdw blurRad="38100" dist="19050" dir="2700000" algn="tl" rotWithShape="0">
                    <a:schemeClr val="dk1">
                      <a:alpha val="40000"/>
                    </a:schemeClr>
                  </a:outerShdw>
                </a:effectLst>
              </a:rPr>
              <a:t>Процедура регистрации изобретения</a:t>
            </a:r>
            <a:endParaRPr lang="ru-RU" sz="5400" b="0" cap="none" spc="0" dirty="0">
              <a:ln w="0"/>
              <a:solidFill>
                <a:schemeClr val="tx1"/>
              </a:solidFill>
              <a:effectLst>
                <a:outerShdw blurRad="38100" dist="19050" dir="2700000" algn="tl" rotWithShape="0">
                  <a:schemeClr val="dk1">
                    <a:alpha val="40000"/>
                  </a:schemeClr>
                </a:outerShdw>
              </a:effectLst>
            </a:endParaRPr>
          </a:p>
        </p:txBody>
      </p:sp>
      <p:sp>
        <p:nvSpPr>
          <p:cNvPr id="3" name="Прямоугольник 2"/>
          <p:cNvSpPr/>
          <p:nvPr/>
        </p:nvSpPr>
        <p:spPr>
          <a:xfrm>
            <a:off x="1699511" y="1088088"/>
            <a:ext cx="8484247" cy="646331"/>
          </a:xfrm>
          <a:prstGeom prst="rect">
            <a:avLst/>
          </a:prstGeom>
          <a:noFill/>
        </p:spPr>
        <p:txBody>
          <a:bodyPr wrap="none" lIns="91440" tIns="45720" rIns="91440" bIns="45720">
            <a:spAutoFit/>
          </a:bodyPr>
          <a:lstStyle/>
          <a:p>
            <a:pPr algn="ctr"/>
            <a:r>
              <a:rPr lang="ru-RU" sz="3600" i="1" dirty="0" smtClean="0">
                <a:solidFill>
                  <a:srgbClr val="0070C0"/>
                </a:solidFill>
              </a:rPr>
              <a:t>9. Вступление патента в законную силу.</a:t>
            </a:r>
            <a:endParaRPr lang="ru-RU" sz="3600" b="0" cap="none" spc="0" dirty="0">
              <a:ln w="0"/>
              <a:solidFill>
                <a:srgbClr val="0070C0"/>
              </a:solidFill>
              <a:effectLst>
                <a:outerShdw blurRad="38100" dist="19050" dir="2700000" algn="tl" rotWithShape="0">
                  <a:schemeClr val="dk1">
                    <a:alpha val="40000"/>
                  </a:schemeClr>
                </a:outerShdw>
              </a:effectLst>
            </a:endParaRPr>
          </a:p>
        </p:txBody>
      </p:sp>
      <p:sp>
        <p:nvSpPr>
          <p:cNvPr id="4" name="Прямоугольник 3"/>
          <p:cNvSpPr/>
          <p:nvPr/>
        </p:nvSpPr>
        <p:spPr>
          <a:xfrm>
            <a:off x="318139" y="2335268"/>
            <a:ext cx="11246990" cy="1477328"/>
          </a:xfrm>
          <a:prstGeom prst="rect">
            <a:avLst/>
          </a:prstGeom>
        </p:spPr>
        <p:txBody>
          <a:bodyPr wrap="square">
            <a:spAutoFit/>
          </a:bodyPr>
          <a:lstStyle/>
          <a:p>
            <a:pPr indent="450215" algn="just">
              <a:lnSpc>
                <a:spcPct val="150000"/>
              </a:lnSpc>
            </a:pPr>
            <a:r>
              <a:rPr lang="ru-RU" sz="2000" dirty="0" smtClean="0">
                <a:effectLst/>
                <a:latin typeface="Times New Roman" panose="02020603050405020304" pitchFamily="18" charset="0"/>
                <a:ea typeface="SimSun" panose="02010600030101010101" pitchFamily="2" charset="-122"/>
              </a:rPr>
              <a:t>Если возражения отсутствуют, то по истечении указанного срока патент вступает в законную силу. </a:t>
            </a:r>
            <a:r>
              <a:rPr lang="ru-RU" sz="2000" dirty="0" smtClean="0">
                <a:solidFill>
                  <a:srgbClr val="0070C0"/>
                </a:solidFill>
                <a:effectLst/>
                <a:latin typeface="Times New Roman" panose="02020603050405020304" pitchFamily="18" charset="0"/>
                <a:ea typeface="SimSun" panose="02010600030101010101" pitchFamily="2" charset="-122"/>
              </a:rPr>
              <a:t>Срок действия патента – 20 лет</a:t>
            </a:r>
            <a:r>
              <a:rPr lang="ru-RU" sz="2000" dirty="0" smtClean="0">
                <a:effectLst/>
                <a:latin typeface="Times New Roman" panose="02020603050405020304" pitchFamily="18" charset="0"/>
                <a:ea typeface="SimSun" panose="02010600030101010101" pitchFamily="2" charset="-122"/>
              </a:rPr>
              <a:t>, начиная с момента подачи заявки на проведение предварительной экспертизы.</a:t>
            </a:r>
            <a:endParaRPr lang="en-US" sz="2000" dirty="0">
              <a:effectLst/>
              <a:latin typeface="Arial" panose="020B0604020202020204" pitchFamily="34" charset="0"/>
              <a:ea typeface="SimSun" panose="02010600030101010101" pitchFamily="2" charset="-122"/>
            </a:endParaRPr>
          </a:p>
        </p:txBody>
      </p:sp>
    </p:spTree>
    <p:extLst>
      <p:ext uri="{BB962C8B-B14F-4D97-AF65-F5344CB8AC3E}">
        <p14:creationId xmlns:p14="http://schemas.microsoft.com/office/powerpoint/2010/main" val="12418806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extLst>
              <p:ext uri="{D42A27DB-BD31-4B8C-83A1-F6EECF244321}">
                <p14:modId xmlns:p14="http://schemas.microsoft.com/office/powerpoint/2010/main" val="507890692"/>
              </p:ext>
            </p:extLst>
          </p:nvPr>
        </p:nvGraphicFramePr>
        <p:xfrm>
          <a:off x="2208810" y="1983180"/>
          <a:ext cx="7542604" cy="4649234"/>
        </p:xfrm>
        <a:graphic>
          <a:graphicData uri="http://schemas.openxmlformats.org/drawingml/2006/table">
            <a:tbl>
              <a:tblPr firstRow="1" firstCol="1" bandRow="1">
                <a:tableStyleId>{5940675A-B579-460E-94D1-54222C63F5DA}</a:tableStyleId>
              </a:tblPr>
              <a:tblGrid>
                <a:gridCol w="5160123"/>
                <a:gridCol w="2382481"/>
              </a:tblGrid>
              <a:tr h="310563">
                <a:tc>
                  <a:txBody>
                    <a:bodyPr/>
                    <a:lstStyle/>
                    <a:p>
                      <a:pPr marL="0" marR="0" algn="ctr">
                        <a:lnSpc>
                          <a:spcPct val="150000"/>
                        </a:lnSpc>
                        <a:spcBef>
                          <a:spcPts val="0"/>
                        </a:spcBef>
                        <a:spcAft>
                          <a:spcPts val="0"/>
                        </a:spcAft>
                      </a:pPr>
                      <a:r>
                        <a:rPr lang="ru-RU" sz="1600" b="1" dirty="0">
                          <a:effectLst/>
                        </a:rPr>
                        <a:t>Вид пошлины</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ru-RU" sz="1600" b="1" dirty="0">
                          <a:effectLst/>
                        </a:rPr>
                        <a:t>Размер, €</a:t>
                      </a:r>
                      <a:r>
                        <a:rPr lang="en-US" sz="1600" b="1" dirty="0">
                          <a:effectLst/>
                        </a:rPr>
                        <a:t>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515476">
                <a:tc>
                  <a:txBody>
                    <a:bodyPr/>
                    <a:lstStyle/>
                    <a:p>
                      <a:pPr marL="0" marR="0">
                        <a:lnSpc>
                          <a:spcPct val="115000"/>
                        </a:lnSpc>
                        <a:spcBef>
                          <a:spcPts val="0"/>
                        </a:spcBef>
                        <a:spcAft>
                          <a:spcPts val="0"/>
                        </a:spcAft>
                      </a:pPr>
                      <a:r>
                        <a:rPr lang="ru-RU" sz="1600" dirty="0">
                          <a:effectLst/>
                        </a:rPr>
                        <a:t>Пошлина за подачу заявки </a:t>
                      </a:r>
                      <a:r>
                        <a:rPr lang="ru-RU" sz="1600" dirty="0" err="1">
                          <a:effectLst/>
                        </a:rPr>
                        <a:t>on-line</a:t>
                      </a:r>
                      <a:r>
                        <a:rPr lang="ru-RU" sz="1600" dirty="0">
                          <a:effectLst/>
                        </a:rPr>
                        <a:t> (включает 10 пунктов формулы изобретения)</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ru-RU" sz="1600">
                          <a:effectLst/>
                        </a:rPr>
                        <a:t>40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49954">
                <a:tc>
                  <a:txBody>
                    <a:bodyPr/>
                    <a:lstStyle/>
                    <a:p>
                      <a:pPr marL="0" marR="0">
                        <a:lnSpc>
                          <a:spcPct val="115000"/>
                        </a:lnSpc>
                        <a:spcBef>
                          <a:spcPts val="0"/>
                        </a:spcBef>
                        <a:spcAft>
                          <a:spcPts val="0"/>
                        </a:spcAft>
                      </a:pPr>
                      <a:r>
                        <a:rPr lang="ru-RU" sz="1600" dirty="0">
                          <a:effectLst/>
                        </a:rPr>
                        <a:t>- дополнительная пошлина за каждый пункт формулы</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ru-RU" sz="1600">
                          <a:effectLst/>
                        </a:rPr>
                        <a:t>20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515476">
                <a:tc>
                  <a:txBody>
                    <a:bodyPr/>
                    <a:lstStyle/>
                    <a:p>
                      <a:pPr marL="0" marR="0">
                        <a:lnSpc>
                          <a:spcPct val="115000"/>
                        </a:lnSpc>
                        <a:spcBef>
                          <a:spcPts val="0"/>
                        </a:spcBef>
                        <a:spcAft>
                          <a:spcPts val="0"/>
                        </a:spcAft>
                      </a:pPr>
                      <a:r>
                        <a:rPr lang="ru-RU" sz="1600">
                          <a:effectLst/>
                        </a:rPr>
                        <a:t>Пошлина за подачу заявки в бумажном виде (включает 10 пунктов формулы изобретения)</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ru-RU" sz="1600">
                          <a:effectLst/>
                        </a:rPr>
                        <a:t>60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49954">
                <a:tc>
                  <a:txBody>
                    <a:bodyPr/>
                    <a:lstStyle/>
                    <a:p>
                      <a:pPr marL="0" marR="0">
                        <a:lnSpc>
                          <a:spcPct val="115000"/>
                        </a:lnSpc>
                        <a:spcBef>
                          <a:spcPts val="0"/>
                        </a:spcBef>
                        <a:spcAft>
                          <a:spcPts val="0"/>
                        </a:spcAft>
                      </a:pPr>
                      <a:r>
                        <a:rPr lang="ru-RU" sz="1600">
                          <a:effectLst/>
                        </a:rPr>
                        <a:t>- дополнительная пошлина за каждый пункт формулы</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ru-RU" sz="1600">
                          <a:effectLst/>
                        </a:rPr>
                        <a:t>30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69370">
                <a:tc>
                  <a:txBody>
                    <a:bodyPr/>
                    <a:lstStyle/>
                    <a:p>
                      <a:pPr marL="0" marR="0">
                        <a:lnSpc>
                          <a:spcPct val="115000"/>
                        </a:lnSpc>
                        <a:spcBef>
                          <a:spcPts val="0"/>
                        </a:spcBef>
                        <a:spcAft>
                          <a:spcPts val="0"/>
                        </a:spcAft>
                      </a:pPr>
                      <a:r>
                        <a:rPr lang="ru-RU" sz="1600">
                          <a:effectLst/>
                        </a:rPr>
                        <a:t>Плата за запрос поиска</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ru-RU" sz="1600">
                          <a:effectLst/>
                        </a:rPr>
                        <a:t>250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525621">
                <a:tc>
                  <a:txBody>
                    <a:bodyPr/>
                    <a:lstStyle/>
                    <a:p>
                      <a:pPr marL="0" marR="0">
                        <a:lnSpc>
                          <a:spcPct val="115000"/>
                        </a:lnSpc>
                        <a:spcBef>
                          <a:spcPts val="0"/>
                        </a:spcBef>
                        <a:spcAft>
                          <a:spcPts val="0"/>
                        </a:spcAft>
                      </a:pPr>
                      <a:r>
                        <a:rPr lang="ru-RU" sz="1600">
                          <a:effectLst/>
                        </a:rPr>
                        <a:t>Пошлина за проведение экспертизы после подачи поискового запроса</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ru-RU" sz="1600">
                          <a:effectLst/>
                        </a:rPr>
                        <a:t>150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515476">
                <a:tc>
                  <a:txBody>
                    <a:bodyPr/>
                    <a:lstStyle/>
                    <a:p>
                      <a:pPr marL="0" marR="0">
                        <a:lnSpc>
                          <a:spcPct val="115000"/>
                        </a:lnSpc>
                        <a:spcBef>
                          <a:spcPts val="0"/>
                        </a:spcBef>
                        <a:spcAft>
                          <a:spcPts val="0"/>
                        </a:spcAft>
                      </a:pPr>
                      <a:r>
                        <a:rPr lang="ru-RU" sz="1600">
                          <a:effectLst/>
                        </a:rPr>
                        <a:t>Пошлина за проведение экспертизы без предварительного поискового запроса</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ru-RU" sz="1600">
                          <a:effectLst/>
                        </a:rPr>
                        <a:t>350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69370">
                <a:tc>
                  <a:txBody>
                    <a:bodyPr/>
                    <a:lstStyle/>
                    <a:p>
                      <a:pPr marL="0" marR="0">
                        <a:lnSpc>
                          <a:spcPct val="115000"/>
                        </a:lnSpc>
                        <a:spcBef>
                          <a:spcPts val="0"/>
                        </a:spcBef>
                        <a:spcAft>
                          <a:spcPts val="0"/>
                        </a:spcAft>
                      </a:pPr>
                      <a:r>
                        <a:rPr lang="ru-RU" sz="1600">
                          <a:effectLst/>
                        </a:rPr>
                        <a:t>Годовая пошлина за 3 патента в год</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ru-RU" sz="1600">
                          <a:effectLst/>
                        </a:rPr>
                        <a:t>70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69370">
                <a:tc>
                  <a:txBody>
                    <a:bodyPr/>
                    <a:lstStyle/>
                    <a:p>
                      <a:pPr marL="0" marR="0">
                        <a:lnSpc>
                          <a:spcPct val="115000"/>
                        </a:lnSpc>
                        <a:spcBef>
                          <a:spcPts val="0"/>
                        </a:spcBef>
                        <a:spcAft>
                          <a:spcPts val="0"/>
                        </a:spcAft>
                      </a:pPr>
                      <a:r>
                        <a:rPr lang="ru-RU" sz="1600">
                          <a:effectLst/>
                        </a:rPr>
                        <a:t>Годовая пошлина за 4 патента в год</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ru-RU" sz="1600">
                          <a:effectLst/>
                        </a:rPr>
                        <a:t>70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69370">
                <a:tc>
                  <a:txBody>
                    <a:bodyPr/>
                    <a:lstStyle/>
                    <a:p>
                      <a:pPr marL="0" marR="0">
                        <a:lnSpc>
                          <a:spcPct val="115000"/>
                        </a:lnSpc>
                        <a:spcBef>
                          <a:spcPts val="0"/>
                        </a:spcBef>
                        <a:spcAft>
                          <a:spcPts val="0"/>
                        </a:spcAft>
                      </a:pPr>
                      <a:r>
                        <a:rPr lang="ru-RU" sz="1600">
                          <a:effectLst/>
                        </a:rPr>
                        <a:t>Годовая пошлина за 5 патентов в год</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ru-RU" sz="1600">
                          <a:effectLst/>
                        </a:rPr>
                        <a:t>90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69370">
                <a:tc>
                  <a:txBody>
                    <a:bodyPr/>
                    <a:lstStyle/>
                    <a:p>
                      <a:pPr marL="0" marR="0">
                        <a:lnSpc>
                          <a:spcPct val="115000"/>
                        </a:lnSpc>
                        <a:spcBef>
                          <a:spcPts val="0"/>
                        </a:spcBef>
                        <a:spcAft>
                          <a:spcPts val="0"/>
                        </a:spcAft>
                      </a:pPr>
                      <a:r>
                        <a:rPr lang="ru-RU" sz="1600">
                          <a:effectLst/>
                        </a:rPr>
                        <a:t>Годовая пошлина за 6 патентов в год</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ru-RU" sz="1600">
                          <a:effectLst/>
                        </a:rPr>
                        <a:t>130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69370">
                <a:tc>
                  <a:txBody>
                    <a:bodyPr/>
                    <a:lstStyle/>
                    <a:p>
                      <a:pPr marL="0" marR="0">
                        <a:lnSpc>
                          <a:spcPct val="115000"/>
                        </a:lnSpc>
                        <a:spcBef>
                          <a:spcPts val="0"/>
                        </a:spcBef>
                        <a:spcAft>
                          <a:spcPts val="0"/>
                        </a:spcAft>
                      </a:pPr>
                      <a:r>
                        <a:rPr lang="ru-RU" sz="1600" dirty="0">
                          <a:effectLst/>
                        </a:rPr>
                        <a:t>Пошлина за процедуру оспаривания</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ru-RU" sz="1600" dirty="0">
                          <a:effectLst/>
                        </a:rPr>
                        <a:t>200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
        <p:nvSpPr>
          <p:cNvPr id="3" name="Прямоугольник 2"/>
          <p:cNvSpPr/>
          <p:nvPr/>
        </p:nvSpPr>
        <p:spPr>
          <a:xfrm>
            <a:off x="318139" y="164758"/>
            <a:ext cx="11246990" cy="923330"/>
          </a:xfrm>
          <a:prstGeom prst="rect">
            <a:avLst/>
          </a:prstGeom>
          <a:noFill/>
        </p:spPr>
        <p:txBody>
          <a:bodyPr wrap="none" lIns="91440" tIns="45720" rIns="91440" bIns="45720">
            <a:spAutoFit/>
          </a:bodyPr>
          <a:lstStyle/>
          <a:p>
            <a:pPr algn="ctr"/>
            <a:r>
              <a:rPr lang="ru-RU" sz="5400" b="0" cap="none" spc="0" dirty="0" smtClean="0">
                <a:ln w="0"/>
                <a:solidFill>
                  <a:schemeClr val="tx1"/>
                </a:solidFill>
                <a:effectLst>
                  <a:outerShdw blurRad="38100" dist="19050" dir="2700000" algn="tl" rotWithShape="0">
                    <a:schemeClr val="dk1">
                      <a:alpha val="40000"/>
                    </a:schemeClr>
                  </a:outerShdw>
                </a:effectLst>
              </a:rPr>
              <a:t>Процедура регистрации изобретения</a:t>
            </a:r>
            <a:endParaRPr lang="ru-RU" sz="5400" b="0" cap="none" spc="0" dirty="0">
              <a:ln w="0"/>
              <a:solidFill>
                <a:schemeClr val="tx1"/>
              </a:solidFill>
              <a:effectLst>
                <a:outerShdw blurRad="38100" dist="19050" dir="2700000" algn="tl" rotWithShape="0">
                  <a:schemeClr val="dk1">
                    <a:alpha val="40000"/>
                  </a:schemeClr>
                </a:outerShdw>
              </a:effectLst>
            </a:endParaRPr>
          </a:p>
        </p:txBody>
      </p:sp>
      <p:sp>
        <p:nvSpPr>
          <p:cNvPr id="4" name="Прямоугольник 3"/>
          <p:cNvSpPr/>
          <p:nvPr/>
        </p:nvSpPr>
        <p:spPr>
          <a:xfrm>
            <a:off x="4148132" y="1088088"/>
            <a:ext cx="3587008" cy="646331"/>
          </a:xfrm>
          <a:prstGeom prst="rect">
            <a:avLst/>
          </a:prstGeom>
          <a:noFill/>
        </p:spPr>
        <p:txBody>
          <a:bodyPr wrap="none" lIns="91440" tIns="45720" rIns="91440" bIns="45720">
            <a:spAutoFit/>
          </a:bodyPr>
          <a:lstStyle/>
          <a:p>
            <a:pPr algn="ctr"/>
            <a:r>
              <a:rPr lang="ru-RU" sz="3600" i="1" dirty="0" smtClean="0">
                <a:solidFill>
                  <a:srgbClr val="0070C0"/>
                </a:solidFill>
              </a:rPr>
              <a:t>Размер пошлины</a:t>
            </a:r>
            <a:endParaRPr lang="ru-RU" sz="3600" b="0" cap="none" spc="0" dirty="0">
              <a:ln w="0"/>
              <a:solidFill>
                <a:srgbClr val="0070C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9620122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92270" y="164758"/>
            <a:ext cx="11298734" cy="830997"/>
          </a:xfrm>
          <a:prstGeom prst="rect">
            <a:avLst/>
          </a:prstGeom>
          <a:noFill/>
        </p:spPr>
        <p:txBody>
          <a:bodyPr wrap="none" lIns="91440" tIns="45720" rIns="91440" bIns="45720">
            <a:spAutoFit/>
          </a:bodyPr>
          <a:lstStyle/>
          <a:p>
            <a:pPr algn="ctr"/>
            <a:r>
              <a:rPr lang="ru-RU" sz="4800" b="0" cap="none" spc="0" dirty="0" smtClean="0">
                <a:ln w="0"/>
                <a:solidFill>
                  <a:schemeClr val="tx1"/>
                </a:solidFill>
                <a:effectLst>
                  <a:outerShdw blurRad="38100" dist="19050" dir="2700000" algn="tl" rotWithShape="0">
                    <a:schemeClr val="dk1">
                      <a:alpha val="40000"/>
                    </a:schemeClr>
                  </a:outerShdw>
                </a:effectLst>
              </a:rPr>
              <a:t>Процедура регистрации полезной модели</a:t>
            </a:r>
            <a:endParaRPr lang="ru-RU" sz="48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p:cNvSpPr txBox="1"/>
          <p:nvPr/>
        </p:nvSpPr>
        <p:spPr>
          <a:xfrm>
            <a:off x="1428638" y="1353787"/>
            <a:ext cx="9025997" cy="2308324"/>
          </a:xfrm>
          <a:prstGeom prst="rect">
            <a:avLst/>
          </a:prstGeom>
          <a:noFill/>
        </p:spPr>
        <p:txBody>
          <a:bodyPr wrap="none" rtlCol="0">
            <a:spAutoFit/>
          </a:bodyPr>
          <a:lstStyle/>
          <a:p>
            <a:r>
              <a:rPr lang="ru-RU" sz="2400" dirty="0"/>
              <a:t>1. Подготовка заявки на полезную модель.</a:t>
            </a:r>
            <a:endParaRPr lang="en-US" sz="2400" dirty="0"/>
          </a:p>
          <a:p>
            <a:r>
              <a:rPr lang="ru-RU" sz="2400" dirty="0"/>
              <a:t>2. Отправка заявки.</a:t>
            </a:r>
            <a:endParaRPr lang="en-US" sz="2400" dirty="0"/>
          </a:p>
          <a:p>
            <a:r>
              <a:rPr lang="ru-RU" sz="2400" dirty="0"/>
              <a:t>3. Получение квитанции об оплате.</a:t>
            </a:r>
            <a:endParaRPr lang="en-US" sz="2400" dirty="0"/>
          </a:p>
          <a:p>
            <a:r>
              <a:rPr lang="ru-RU" sz="2400" dirty="0"/>
              <a:t>4. Проверка поданной заявки и внесение ее в реестр.</a:t>
            </a:r>
            <a:endParaRPr lang="en-US" sz="2400" dirty="0"/>
          </a:p>
          <a:p>
            <a:r>
              <a:rPr lang="ru-RU" sz="2400" dirty="0"/>
              <a:t>5. Соотношение патентной заявки и заявки на полезную модель.</a:t>
            </a:r>
            <a:endParaRPr lang="en-US" sz="2400" dirty="0"/>
          </a:p>
          <a:p>
            <a:r>
              <a:rPr lang="ru-RU" sz="2400" dirty="0"/>
              <a:t>6. Процедура по аннулированию</a:t>
            </a:r>
            <a:r>
              <a:rPr lang="ru-RU" sz="2400" dirty="0" smtClean="0"/>
              <a:t>.</a:t>
            </a:r>
            <a:endParaRPr lang="en-US" sz="2400" dirty="0"/>
          </a:p>
        </p:txBody>
      </p:sp>
    </p:spTree>
    <p:extLst>
      <p:ext uri="{BB962C8B-B14F-4D97-AF65-F5344CB8AC3E}">
        <p14:creationId xmlns:p14="http://schemas.microsoft.com/office/powerpoint/2010/main" val="39760608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92270" y="164758"/>
            <a:ext cx="11298734" cy="830997"/>
          </a:xfrm>
          <a:prstGeom prst="rect">
            <a:avLst/>
          </a:prstGeom>
          <a:noFill/>
        </p:spPr>
        <p:txBody>
          <a:bodyPr wrap="none" lIns="91440" tIns="45720" rIns="91440" bIns="45720">
            <a:spAutoFit/>
          </a:bodyPr>
          <a:lstStyle/>
          <a:p>
            <a:pPr algn="ctr"/>
            <a:r>
              <a:rPr lang="ru-RU" sz="4800" b="0" cap="none" spc="0" dirty="0" smtClean="0">
                <a:ln w="0"/>
                <a:solidFill>
                  <a:schemeClr val="tx1"/>
                </a:solidFill>
                <a:effectLst>
                  <a:outerShdw blurRad="38100" dist="19050" dir="2700000" algn="tl" rotWithShape="0">
                    <a:schemeClr val="dk1">
                      <a:alpha val="40000"/>
                    </a:schemeClr>
                  </a:outerShdw>
                </a:effectLst>
              </a:rPr>
              <a:t>Процедура регистрации полезной модели</a:t>
            </a:r>
            <a:endParaRPr lang="ru-RU" sz="4800" b="0" cap="none" spc="0" dirty="0">
              <a:ln w="0"/>
              <a:solidFill>
                <a:schemeClr val="tx1"/>
              </a:solidFill>
              <a:effectLst>
                <a:outerShdw blurRad="38100" dist="19050" dir="2700000" algn="tl" rotWithShape="0">
                  <a:schemeClr val="dk1">
                    <a:alpha val="40000"/>
                  </a:schemeClr>
                </a:outerShdw>
              </a:effectLst>
            </a:endParaRPr>
          </a:p>
        </p:txBody>
      </p:sp>
      <p:sp>
        <p:nvSpPr>
          <p:cNvPr id="3" name="Прямоугольник 2"/>
          <p:cNvSpPr/>
          <p:nvPr/>
        </p:nvSpPr>
        <p:spPr>
          <a:xfrm>
            <a:off x="1596825" y="1088088"/>
            <a:ext cx="8689623" cy="646331"/>
          </a:xfrm>
          <a:prstGeom prst="rect">
            <a:avLst/>
          </a:prstGeom>
          <a:noFill/>
        </p:spPr>
        <p:txBody>
          <a:bodyPr wrap="none" lIns="91440" tIns="45720" rIns="91440" bIns="45720">
            <a:spAutoFit/>
          </a:bodyPr>
          <a:lstStyle/>
          <a:p>
            <a:pPr algn="ctr"/>
            <a:r>
              <a:rPr lang="ru-RU" sz="3600" i="1" dirty="0" smtClean="0">
                <a:solidFill>
                  <a:srgbClr val="0070C0"/>
                </a:solidFill>
              </a:rPr>
              <a:t>1. Подготовка заявки на полезную модель</a:t>
            </a:r>
            <a:endParaRPr lang="ru-RU" sz="3600" b="0" cap="none" spc="0" dirty="0">
              <a:ln w="0"/>
              <a:solidFill>
                <a:srgbClr val="0070C0"/>
              </a:solidFill>
              <a:effectLst>
                <a:outerShdw blurRad="38100" dist="19050" dir="2700000" algn="tl" rotWithShape="0">
                  <a:schemeClr val="dk1">
                    <a:alpha val="40000"/>
                  </a:schemeClr>
                </a:outerShdw>
              </a:effectLst>
            </a:endParaRPr>
          </a:p>
        </p:txBody>
      </p:sp>
      <p:sp>
        <p:nvSpPr>
          <p:cNvPr id="4" name="Прямоугольник 3"/>
          <p:cNvSpPr/>
          <p:nvPr/>
        </p:nvSpPr>
        <p:spPr>
          <a:xfrm>
            <a:off x="318139" y="2335268"/>
            <a:ext cx="11246990" cy="2862322"/>
          </a:xfrm>
          <a:prstGeom prst="rect">
            <a:avLst/>
          </a:prstGeom>
        </p:spPr>
        <p:txBody>
          <a:bodyPr wrap="square">
            <a:spAutoFit/>
          </a:bodyPr>
          <a:lstStyle/>
          <a:p>
            <a:r>
              <a:rPr lang="ru-RU" sz="2000" dirty="0" smtClean="0"/>
              <a:t>	При </a:t>
            </a:r>
            <a:r>
              <a:rPr lang="ru-RU" sz="2000" dirty="0"/>
              <a:t>регистрации полезной модели порядок является более коротким, чем в случае подачи патентной заявки, и заявитель имеет возможность получить правовую охрану изобретения, осуществляемую в течение короткого промежутка времени, не дожидаясь итогов процедуры выдачи патента.</a:t>
            </a:r>
            <a:endParaRPr lang="en-US" sz="2000" dirty="0"/>
          </a:p>
          <a:p>
            <a:r>
              <a:rPr lang="ru-RU" sz="2000" dirty="0"/>
              <a:t>К необходимым документам (Приложению к заявке) относятся:</a:t>
            </a:r>
            <a:endParaRPr lang="en-US" sz="2000" dirty="0"/>
          </a:p>
          <a:p>
            <a:r>
              <a:rPr lang="ru-RU" sz="2000" dirty="0"/>
              <a:t>- </a:t>
            </a:r>
            <a:r>
              <a:rPr lang="ru-RU" sz="2000" dirty="0">
                <a:solidFill>
                  <a:srgbClr val="0070C0"/>
                </a:solidFill>
              </a:rPr>
              <a:t>письменное описание </a:t>
            </a:r>
            <a:r>
              <a:rPr lang="ru-RU" sz="2000" dirty="0"/>
              <a:t>(чтобы продемонстрировать, как изобретение работает);</a:t>
            </a:r>
            <a:endParaRPr lang="en-US" sz="2000" dirty="0"/>
          </a:p>
          <a:p>
            <a:r>
              <a:rPr lang="ru-RU" sz="2000" dirty="0"/>
              <a:t>- </a:t>
            </a:r>
            <a:r>
              <a:rPr lang="ru-RU" sz="2000" dirty="0">
                <a:solidFill>
                  <a:srgbClr val="0070C0"/>
                </a:solidFill>
              </a:rPr>
              <a:t>чертежи</a:t>
            </a:r>
            <a:r>
              <a:rPr lang="ru-RU" sz="2000" dirty="0"/>
              <a:t> (для иллюстрации изобретения);</a:t>
            </a:r>
            <a:endParaRPr lang="en-US" sz="2000" dirty="0"/>
          </a:p>
          <a:p>
            <a:r>
              <a:rPr lang="ru-RU" sz="2000" dirty="0"/>
              <a:t>- </a:t>
            </a:r>
            <a:r>
              <a:rPr lang="ru-RU" sz="2000" dirty="0">
                <a:solidFill>
                  <a:srgbClr val="0070C0"/>
                </a:solidFill>
              </a:rPr>
              <a:t>формула изобретения </a:t>
            </a:r>
            <a:r>
              <a:rPr lang="ru-RU" sz="2000" dirty="0"/>
              <a:t>(уточняющая правовая справка в форме отдельных предложений, с целью определения технических характеристик).</a:t>
            </a:r>
            <a:endParaRPr lang="en-US" sz="2000" dirty="0"/>
          </a:p>
        </p:txBody>
      </p:sp>
    </p:spTree>
    <p:extLst>
      <p:ext uri="{BB962C8B-B14F-4D97-AF65-F5344CB8AC3E}">
        <p14:creationId xmlns:p14="http://schemas.microsoft.com/office/powerpoint/2010/main" val="29622234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92270" y="164758"/>
            <a:ext cx="11298734" cy="830997"/>
          </a:xfrm>
          <a:prstGeom prst="rect">
            <a:avLst/>
          </a:prstGeom>
          <a:noFill/>
        </p:spPr>
        <p:txBody>
          <a:bodyPr wrap="none" lIns="91440" tIns="45720" rIns="91440" bIns="45720">
            <a:spAutoFit/>
          </a:bodyPr>
          <a:lstStyle/>
          <a:p>
            <a:pPr algn="ctr"/>
            <a:r>
              <a:rPr lang="ru-RU" sz="4800" b="0" cap="none" spc="0" dirty="0" smtClean="0">
                <a:ln w="0"/>
                <a:solidFill>
                  <a:schemeClr val="tx1"/>
                </a:solidFill>
                <a:effectLst>
                  <a:outerShdw blurRad="38100" dist="19050" dir="2700000" algn="tl" rotWithShape="0">
                    <a:schemeClr val="dk1">
                      <a:alpha val="40000"/>
                    </a:schemeClr>
                  </a:outerShdw>
                </a:effectLst>
              </a:rPr>
              <a:t>Процедура регистрации полезной модели</a:t>
            </a:r>
            <a:endParaRPr lang="ru-RU" sz="4800" b="0" cap="none" spc="0" dirty="0">
              <a:ln w="0"/>
              <a:solidFill>
                <a:schemeClr val="tx1"/>
              </a:solidFill>
              <a:effectLst>
                <a:outerShdw blurRad="38100" dist="19050" dir="2700000" algn="tl" rotWithShape="0">
                  <a:schemeClr val="dk1">
                    <a:alpha val="40000"/>
                  </a:schemeClr>
                </a:outerShdw>
              </a:effectLst>
            </a:endParaRPr>
          </a:p>
        </p:txBody>
      </p:sp>
      <p:sp>
        <p:nvSpPr>
          <p:cNvPr id="3" name="Прямоугольник 2"/>
          <p:cNvSpPr/>
          <p:nvPr/>
        </p:nvSpPr>
        <p:spPr>
          <a:xfrm>
            <a:off x="3882483" y="1088088"/>
            <a:ext cx="4118307" cy="646331"/>
          </a:xfrm>
          <a:prstGeom prst="rect">
            <a:avLst/>
          </a:prstGeom>
          <a:noFill/>
        </p:spPr>
        <p:txBody>
          <a:bodyPr wrap="none" lIns="91440" tIns="45720" rIns="91440" bIns="45720">
            <a:spAutoFit/>
          </a:bodyPr>
          <a:lstStyle/>
          <a:p>
            <a:pPr algn="ctr"/>
            <a:r>
              <a:rPr lang="ru-RU" sz="3600" i="1" dirty="0" smtClean="0">
                <a:solidFill>
                  <a:srgbClr val="0070C0"/>
                </a:solidFill>
              </a:rPr>
              <a:t>2. Отправка заявки</a:t>
            </a:r>
            <a:endParaRPr lang="ru-RU" sz="3600" b="0" cap="none" spc="0" dirty="0">
              <a:ln w="0"/>
              <a:solidFill>
                <a:srgbClr val="0070C0"/>
              </a:solidFill>
              <a:effectLst>
                <a:outerShdw blurRad="38100" dist="19050" dir="2700000" algn="tl" rotWithShape="0">
                  <a:schemeClr val="dk1">
                    <a:alpha val="40000"/>
                  </a:schemeClr>
                </a:outerShdw>
              </a:effectLst>
            </a:endParaRPr>
          </a:p>
        </p:txBody>
      </p:sp>
      <p:sp>
        <p:nvSpPr>
          <p:cNvPr id="4" name="Прямоугольник 3"/>
          <p:cNvSpPr/>
          <p:nvPr/>
        </p:nvSpPr>
        <p:spPr>
          <a:xfrm>
            <a:off x="318139" y="2335268"/>
            <a:ext cx="11246990" cy="2246769"/>
          </a:xfrm>
          <a:prstGeom prst="rect">
            <a:avLst/>
          </a:prstGeom>
        </p:spPr>
        <p:txBody>
          <a:bodyPr wrap="square">
            <a:spAutoFit/>
          </a:bodyPr>
          <a:lstStyle/>
          <a:p>
            <a:r>
              <a:rPr lang="ru-RU" sz="2000" dirty="0" smtClean="0"/>
              <a:t>	</a:t>
            </a:r>
            <a:r>
              <a:rPr lang="ru-RU" sz="2000" dirty="0"/>
              <a:t>Заявка отправляется вместе </a:t>
            </a:r>
            <a:r>
              <a:rPr lang="ru-RU" sz="2000" dirty="0">
                <a:solidFill>
                  <a:srgbClr val="0070C0"/>
                </a:solidFill>
              </a:rPr>
              <a:t>с двумя идентичными копиями </a:t>
            </a:r>
            <a:r>
              <a:rPr lang="ru-RU" sz="2000" dirty="0"/>
              <a:t>письменного описания, чертежей и формулы изобретения. </a:t>
            </a:r>
            <a:endParaRPr lang="en-US" sz="2000" dirty="0"/>
          </a:p>
          <a:p>
            <a:r>
              <a:rPr lang="ru-RU" sz="2000" dirty="0" smtClean="0"/>
              <a:t>	Приложения </a:t>
            </a:r>
            <a:r>
              <a:rPr lang="ru-RU" sz="2000" dirty="0"/>
              <a:t>к заявке могут быть поданы также </a:t>
            </a:r>
            <a:r>
              <a:rPr lang="ru-RU" sz="2000" dirty="0">
                <a:solidFill>
                  <a:srgbClr val="0070C0"/>
                </a:solidFill>
              </a:rPr>
              <a:t>на любом другом языке </a:t>
            </a:r>
            <a:r>
              <a:rPr lang="ru-RU" sz="2000" dirty="0"/>
              <a:t>кроме немецкого. В этом случае перевод должен быть предоставлен в течение 3 месяцев с момента подачи заявки.</a:t>
            </a:r>
            <a:endParaRPr lang="en-US" sz="2000" dirty="0"/>
          </a:p>
          <a:p>
            <a:r>
              <a:rPr lang="ru-RU" sz="2000" dirty="0"/>
              <a:t>Заявители, у которых нет постоянного места жительства (юридического адреса) или представительства на территории Австрии, должны назначить патентного поверенного или адвоката в Австрии в качестве своего представителя. </a:t>
            </a:r>
            <a:endParaRPr lang="en-US" sz="2000" dirty="0"/>
          </a:p>
        </p:txBody>
      </p:sp>
    </p:spTree>
    <p:extLst>
      <p:ext uri="{BB962C8B-B14F-4D97-AF65-F5344CB8AC3E}">
        <p14:creationId xmlns:p14="http://schemas.microsoft.com/office/powerpoint/2010/main" val="33880364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382948" y="164758"/>
            <a:ext cx="5117363" cy="923330"/>
          </a:xfrm>
          <a:prstGeom prst="rect">
            <a:avLst/>
          </a:prstGeom>
          <a:noFill/>
        </p:spPr>
        <p:txBody>
          <a:bodyPr wrap="none" lIns="91440" tIns="45720" rIns="91440" bIns="45720">
            <a:spAutoFit/>
          </a:bodyPr>
          <a:lstStyle/>
          <a:p>
            <a:pPr algn="ctr"/>
            <a:r>
              <a:rPr lang="ru-RU" sz="5400" b="0" cap="none" spc="0" dirty="0" smtClean="0">
                <a:ln w="0"/>
                <a:solidFill>
                  <a:schemeClr val="tx1"/>
                </a:solidFill>
                <a:effectLst>
                  <a:outerShdw blurRad="38100" dist="19050" dir="2700000" algn="tl" rotWithShape="0">
                    <a:schemeClr val="dk1">
                      <a:alpha val="40000"/>
                    </a:schemeClr>
                  </a:outerShdw>
                </a:effectLst>
              </a:rPr>
              <a:t>Авторские права</a:t>
            </a:r>
            <a:endParaRPr lang="ru-RU" sz="54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p:cNvSpPr txBox="1"/>
          <p:nvPr/>
        </p:nvSpPr>
        <p:spPr>
          <a:xfrm>
            <a:off x="596175" y="1266808"/>
            <a:ext cx="10969749" cy="3785652"/>
          </a:xfrm>
          <a:prstGeom prst="rect">
            <a:avLst/>
          </a:prstGeom>
          <a:noFill/>
        </p:spPr>
        <p:txBody>
          <a:bodyPr wrap="square" rtlCol="0">
            <a:spAutoFit/>
          </a:bodyPr>
          <a:lstStyle/>
          <a:p>
            <a:r>
              <a:rPr lang="en-US" sz="2400" dirty="0" smtClean="0">
                <a:solidFill>
                  <a:srgbClr val="FF0000"/>
                </a:solidFill>
              </a:rPr>
              <a:t>	</a:t>
            </a:r>
            <a:r>
              <a:rPr lang="ru-RU" sz="2400" dirty="0" smtClean="0">
                <a:solidFill>
                  <a:srgbClr val="0070C0"/>
                </a:solidFill>
              </a:rPr>
              <a:t>Авторские </a:t>
            </a:r>
            <a:r>
              <a:rPr lang="ru-RU" sz="2400" dirty="0">
                <a:solidFill>
                  <a:srgbClr val="0070C0"/>
                </a:solidFill>
              </a:rPr>
              <a:t>права </a:t>
            </a:r>
            <a:r>
              <a:rPr lang="ru-RU" sz="2400" dirty="0"/>
              <a:t>– это нерегистрируемые права в сфере интеллектуальной собственности. </a:t>
            </a:r>
            <a:endParaRPr lang="en-US" sz="2400" dirty="0" smtClean="0"/>
          </a:p>
          <a:p>
            <a:r>
              <a:rPr lang="en-US" sz="2400" dirty="0" smtClean="0"/>
              <a:t>	</a:t>
            </a:r>
            <a:r>
              <a:rPr lang="ru-RU" sz="2400" dirty="0" smtClean="0"/>
              <a:t>Авторские </a:t>
            </a:r>
            <a:r>
              <a:rPr lang="ru-RU" sz="2400" dirty="0"/>
              <a:t>права начинают обладать юридической силой, как только охраняемые </a:t>
            </a:r>
            <a:r>
              <a:rPr lang="ru-RU" sz="2400" dirty="0" smtClean="0"/>
              <a:t>произведения создаются </a:t>
            </a:r>
            <a:r>
              <a:rPr lang="ru-RU" sz="2400" dirty="0"/>
              <a:t>и закрепляются тем или иным способом, например на бумаге, </a:t>
            </a:r>
            <a:r>
              <a:rPr lang="ru-RU" sz="2400" dirty="0" smtClean="0"/>
              <a:t>на </a:t>
            </a:r>
            <a:r>
              <a:rPr lang="ru-RU" sz="2400" dirty="0"/>
              <a:t>пленке, с помощью аудиозаписи, </a:t>
            </a:r>
            <a:r>
              <a:rPr lang="ru-RU" sz="2400" dirty="0" smtClean="0"/>
              <a:t>в </a:t>
            </a:r>
            <a:r>
              <a:rPr lang="ru-RU" sz="2400" dirty="0"/>
              <a:t>электронном виде в Интернете, и др.</a:t>
            </a:r>
            <a:endParaRPr lang="en-US" sz="2400" dirty="0"/>
          </a:p>
          <a:p>
            <a:r>
              <a:rPr lang="en-US" sz="2400" dirty="0" smtClean="0"/>
              <a:t>	</a:t>
            </a:r>
            <a:r>
              <a:rPr lang="ru-RU" sz="2400" dirty="0" smtClean="0">
                <a:solidFill>
                  <a:srgbClr val="0070C0"/>
                </a:solidFill>
              </a:rPr>
              <a:t>В </a:t>
            </a:r>
            <a:r>
              <a:rPr lang="ru-RU" sz="2400" dirty="0">
                <a:solidFill>
                  <a:srgbClr val="0070C0"/>
                </a:solidFill>
              </a:rPr>
              <a:t>Австрии</a:t>
            </a:r>
            <a:r>
              <a:rPr lang="ru-RU" sz="2400" dirty="0">
                <a:solidFill>
                  <a:srgbClr val="FF0000"/>
                </a:solidFill>
              </a:rPr>
              <a:t> </a:t>
            </a:r>
            <a:r>
              <a:rPr lang="ru-RU" sz="2400" dirty="0"/>
              <a:t>признаются и </a:t>
            </a:r>
            <a:r>
              <a:rPr lang="ru-RU" sz="2400" dirty="0">
                <a:solidFill>
                  <a:srgbClr val="0070C0"/>
                </a:solidFill>
              </a:rPr>
              <a:t>защищаются интеллектуальные права на</a:t>
            </a:r>
            <a:r>
              <a:rPr lang="ru-RU" sz="2400" dirty="0" smtClean="0"/>
              <a:t>: изобретение, полезную модель, промышленный образец, сорта растений, полупроводники, лекарственные средства, товарный </a:t>
            </a:r>
            <a:r>
              <a:rPr lang="ru-RU" sz="2400" dirty="0"/>
              <a:t>знак.</a:t>
            </a:r>
            <a:r>
              <a:rPr lang="ru-RU" sz="2400" b="1" i="1" dirty="0"/>
              <a:t> </a:t>
            </a:r>
            <a:endParaRPr lang="en-US" sz="2400" dirty="0"/>
          </a:p>
          <a:p>
            <a:endParaRPr lang="en-US" sz="2400" dirty="0"/>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0787" y="4682090"/>
            <a:ext cx="2901213" cy="2175910"/>
          </a:xfrm>
          <a:prstGeom prst="rect">
            <a:avLst/>
          </a:prstGeom>
        </p:spPr>
      </p:pic>
    </p:spTree>
    <p:extLst>
      <p:ext uri="{BB962C8B-B14F-4D97-AF65-F5344CB8AC3E}">
        <p14:creationId xmlns:p14="http://schemas.microsoft.com/office/powerpoint/2010/main" val="26908947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92270" y="164758"/>
            <a:ext cx="11298734" cy="830997"/>
          </a:xfrm>
          <a:prstGeom prst="rect">
            <a:avLst/>
          </a:prstGeom>
          <a:noFill/>
        </p:spPr>
        <p:txBody>
          <a:bodyPr wrap="none" lIns="91440" tIns="45720" rIns="91440" bIns="45720">
            <a:spAutoFit/>
          </a:bodyPr>
          <a:lstStyle/>
          <a:p>
            <a:pPr algn="ctr"/>
            <a:r>
              <a:rPr lang="ru-RU" sz="4800" b="0" cap="none" spc="0" dirty="0" smtClean="0">
                <a:ln w="0"/>
                <a:solidFill>
                  <a:schemeClr val="tx1"/>
                </a:solidFill>
                <a:effectLst>
                  <a:outerShdw blurRad="38100" dist="19050" dir="2700000" algn="tl" rotWithShape="0">
                    <a:schemeClr val="dk1">
                      <a:alpha val="40000"/>
                    </a:schemeClr>
                  </a:outerShdw>
                </a:effectLst>
              </a:rPr>
              <a:t>Процедура регистрации полезной модели</a:t>
            </a:r>
            <a:endParaRPr lang="ru-RU" sz="4800" b="0" cap="none" spc="0" dirty="0">
              <a:ln w="0"/>
              <a:solidFill>
                <a:schemeClr val="tx1"/>
              </a:solidFill>
              <a:effectLst>
                <a:outerShdw blurRad="38100" dist="19050" dir="2700000" algn="tl" rotWithShape="0">
                  <a:schemeClr val="dk1">
                    <a:alpha val="40000"/>
                  </a:schemeClr>
                </a:outerShdw>
              </a:effectLst>
            </a:endParaRPr>
          </a:p>
        </p:txBody>
      </p:sp>
      <p:sp>
        <p:nvSpPr>
          <p:cNvPr id="3" name="Прямоугольник 2"/>
          <p:cNvSpPr/>
          <p:nvPr/>
        </p:nvSpPr>
        <p:spPr>
          <a:xfrm>
            <a:off x="2287655" y="1088088"/>
            <a:ext cx="7307963" cy="646331"/>
          </a:xfrm>
          <a:prstGeom prst="rect">
            <a:avLst/>
          </a:prstGeom>
          <a:noFill/>
        </p:spPr>
        <p:txBody>
          <a:bodyPr wrap="none" lIns="91440" tIns="45720" rIns="91440" bIns="45720">
            <a:spAutoFit/>
          </a:bodyPr>
          <a:lstStyle/>
          <a:p>
            <a:pPr algn="ctr"/>
            <a:r>
              <a:rPr lang="ru-RU" sz="3600" i="1" dirty="0" smtClean="0">
                <a:solidFill>
                  <a:srgbClr val="0070C0"/>
                </a:solidFill>
              </a:rPr>
              <a:t>3. Получение квитанции об оплате</a:t>
            </a:r>
            <a:endParaRPr lang="ru-RU" sz="3600" b="0" cap="none" spc="0" dirty="0">
              <a:ln w="0"/>
              <a:solidFill>
                <a:srgbClr val="0070C0"/>
              </a:solidFill>
              <a:effectLst>
                <a:outerShdw blurRad="38100" dist="19050" dir="2700000" algn="tl" rotWithShape="0">
                  <a:schemeClr val="dk1">
                    <a:alpha val="40000"/>
                  </a:schemeClr>
                </a:outerShdw>
              </a:effectLst>
            </a:endParaRPr>
          </a:p>
        </p:txBody>
      </p:sp>
      <p:sp>
        <p:nvSpPr>
          <p:cNvPr id="4" name="Прямоугольник 3"/>
          <p:cNvSpPr/>
          <p:nvPr/>
        </p:nvSpPr>
        <p:spPr>
          <a:xfrm>
            <a:off x="318139" y="2335268"/>
            <a:ext cx="11246990" cy="707886"/>
          </a:xfrm>
          <a:prstGeom prst="rect">
            <a:avLst/>
          </a:prstGeom>
        </p:spPr>
        <p:txBody>
          <a:bodyPr wrap="square">
            <a:spAutoFit/>
          </a:bodyPr>
          <a:lstStyle/>
          <a:p>
            <a:r>
              <a:rPr lang="ru-RU" sz="2000" dirty="0" smtClean="0"/>
              <a:t>	</a:t>
            </a:r>
            <a:r>
              <a:rPr lang="ru-RU" sz="2000" dirty="0"/>
              <a:t>Заявители получают квитанцию об оплате, где указывается номер заявки и дата ее подачи.</a:t>
            </a:r>
            <a:endParaRPr lang="en-US" sz="2000" dirty="0"/>
          </a:p>
          <a:p>
            <a:r>
              <a:rPr lang="ru-RU" sz="2000" dirty="0" smtClean="0"/>
              <a:t>	Если </a:t>
            </a:r>
            <a:r>
              <a:rPr lang="ru-RU" sz="2000" dirty="0"/>
              <a:t>был назначен представитель, квитанция об оплате будет направлена представителю.</a:t>
            </a:r>
            <a:endParaRPr lang="en-US" sz="2000" dirty="0"/>
          </a:p>
        </p:txBody>
      </p:sp>
    </p:spTree>
    <p:extLst>
      <p:ext uri="{BB962C8B-B14F-4D97-AF65-F5344CB8AC3E}">
        <p14:creationId xmlns:p14="http://schemas.microsoft.com/office/powerpoint/2010/main" val="35435424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92270" y="164758"/>
            <a:ext cx="11298734" cy="830997"/>
          </a:xfrm>
          <a:prstGeom prst="rect">
            <a:avLst/>
          </a:prstGeom>
          <a:noFill/>
        </p:spPr>
        <p:txBody>
          <a:bodyPr wrap="none" lIns="91440" tIns="45720" rIns="91440" bIns="45720">
            <a:spAutoFit/>
          </a:bodyPr>
          <a:lstStyle/>
          <a:p>
            <a:pPr algn="ctr"/>
            <a:r>
              <a:rPr lang="ru-RU" sz="4800" b="0" cap="none" spc="0" dirty="0" smtClean="0">
                <a:ln w="0"/>
                <a:solidFill>
                  <a:schemeClr val="tx1"/>
                </a:solidFill>
                <a:effectLst>
                  <a:outerShdw blurRad="38100" dist="19050" dir="2700000" algn="tl" rotWithShape="0">
                    <a:schemeClr val="dk1">
                      <a:alpha val="40000"/>
                    </a:schemeClr>
                  </a:outerShdw>
                </a:effectLst>
              </a:rPr>
              <a:t>Процедура регистрации полезной модели</a:t>
            </a:r>
            <a:endParaRPr lang="ru-RU" sz="4800" b="0" cap="none" spc="0" dirty="0">
              <a:ln w="0"/>
              <a:solidFill>
                <a:schemeClr val="tx1"/>
              </a:solidFill>
              <a:effectLst>
                <a:outerShdw blurRad="38100" dist="19050" dir="2700000" algn="tl" rotWithShape="0">
                  <a:schemeClr val="dk1">
                    <a:alpha val="40000"/>
                  </a:schemeClr>
                </a:outerShdw>
              </a:effectLst>
            </a:endParaRPr>
          </a:p>
        </p:txBody>
      </p:sp>
      <p:sp>
        <p:nvSpPr>
          <p:cNvPr id="3" name="Прямоугольник 2"/>
          <p:cNvSpPr/>
          <p:nvPr/>
        </p:nvSpPr>
        <p:spPr>
          <a:xfrm>
            <a:off x="2248519" y="1134939"/>
            <a:ext cx="7386229" cy="1200329"/>
          </a:xfrm>
          <a:prstGeom prst="rect">
            <a:avLst/>
          </a:prstGeom>
          <a:noFill/>
        </p:spPr>
        <p:txBody>
          <a:bodyPr wrap="square" lIns="91440" tIns="45720" rIns="91440" bIns="45720">
            <a:spAutoFit/>
          </a:bodyPr>
          <a:lstStyle/>
          <a:p>
            <a:pPr algn="ctr"/>
            <a:r>
              <a:rPr lang="ru-RU" sz="3600" i="1" dirty="0" smtClean="0">
                <a:solidFill>
                  <a:srgbClr val="0070C0"/>
                </a:solidFill>
              </a:rPr>
              <a:t>4. Проверка поданной заявки и внесение ее в реестр</a:t>
            </a:r>
            <a:endParaRPr lang="ru-RU" sz="3600" b="0" cap="none" spc="0" dirty="0">
              <a:ln w="0"/>
              <a:solidFill>
                <a:srgbClr val="0070C0"/>
              </a:solidFill>
              <a:effectLst>
                <a:outerShdw blurRad="38100" dist="19050" dir="2700000" algn="tl" rotWithShape="0">
                  <a:schemeClr val="dk1">
                    <a:alpha val="40000"/>
                  </a:schemeClr>
                </a:outerShdw>
              </a:effectLst>
            </a:endParaRPr>
          </a:p>
        </p:txBody>
      </p:sp>
      <p:sp>
        <p:nvSpPr>
          <p:cNvPr id="4" name="Прямоугольник 3"/>
          <p:cNvSpPr/>
          <p:nvPr/>
        </p:nvSpPr>
        <p:spPr>
          <a:xfrm>
            <a:off x="318138" y="2499657"/>
            <a:ext cx="11246990" cy="1631216"/>
          </a:xfrm>
          <a:prstGeom prst="rect">
            <a:avLst/>
          </a:prstGeom>
        </p:spPr>
        <p:txBody>
          <a:bodyPr wrap="square">
            <a:spAutoFit/>
          </a:bodyPr>
          <a:lstStyle/>
          <a:p>
            <a:r>
              <a:rPr lang="ru-RU" sz="2000" dirty="0" smtClean="0"/>
              <a:t>	</a:t>
            </a:r>
            <a:r>
              <a:rPr lang="ru-RU" sz="2000" dirty="0"/>
              <a:t>Подразделение </a:t>
            </a:r>
            <a:r>
              <a:rPr lang="ru-RU" sz="2000" dirty="0" smtClean="0"/>
              <a:t>Австрийского патентного бюро по </a:t>
            </a:r>
            <a:r>
              <a:rPr lang="ru-RU" sz="2000" dirty="0"/>
              <a:t>полезным моделям проверяет заявку на наличие формальных недостатков и на наличие у заявки правовых оснований быть зарегистрированной в качестве полезной модели.</a:t>
            </a:r>
            <a:endParaRPr lang="en-US" sz="2000" dirty="0"/>
          </a:p>
          <a:p>
            <a:r>
              <a:rPr lang="ru-RU" sz="2000" dirty="0" smtClean="0"/>
              <a:t>	</a:t>
            </a:r>
            <a:r>
              <a:rPr lang="ru-RU" sz="2000" dirty="0" smtClean="0">
                <a:solidFill>
                  <a:srgbClr val="0070C0"/>
                </a:solidFill>
              </a:rPr>
              <a:t>Если </a:t>
            </a:r>
            <a:r>
              <a:rPr lang="ru-RU" sz="2000" dirty="0">
                <a:solidFill>
                  <a:srgbClr val="0070C0"/>
                </a:solidFill>
              </a:rPr>
              <a:t>полезная модель соответствует требованиям</a:t>
            </a:r>
            <a:r>
              <a:rPr lang="ru-RU" sz="2000" dirty="0"/>
              <a:t>, или если указанное несоответствие устранено, </a:t>
            </a:r>
            <a:r>
              <a:rPr lang="ru-RU" sz="2000" dirty="0">
                <a:solidFill>
                  <a:srgbClr val="0070C0"/>
                </a:solidFill>
              </a:rPr>
              <a:t>полезная модель вносится в реестр</a:t>
            </a:r>
            <a:r>
              <a:rPr lang="ru-RU" sz="2000" dirty="0" smtClean="0"/>
              <a:t>.</a:t>
            </a:r>
            <a:endParaRPr lang="en-US" sz="2000" dirty="0"/>
          </a:p>
        </p:txBody>
      </p:sp>
    </p:spTree>
    <p:extLst>
      <p:ext uri="{BB962C8B-B14F-4D97-AF65-F5344CB8AC3E}">
        <p14:creationId xmlns:p14="http://schemas.microsoft.com/office/powerpoint/2010/main" val="31101843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92270" y="164758"/>
            <a:ext cx="11298734" cy="830997"/>
          </a:xfrm>
          <a:prstGeom prst="rect">
            <a:avLst/>
          </a:prstGeom>
          <a:noFill/>
        </p:spPr>
        <p:txBody>
          <a:bodyPr wrap="none" lIns="91440" tIns="45720" rIns="91440" bIns="45720">
            <a:spAutoFit/>
          </a:bodyPr>
          <a:lstStyle/>
          <a:p>
            <a:pPr algn="ctr"/>
            <a:r>
              <a:rPr lang="ru-RU" sz="4800" b="0" cap="none" spc="0" dirty="0" smtClean="0">
                <a:ln w="0"/>
                <a:solidFill>
                  <a:schemeClr val="tx1"/>
                </a:solidFill>
                <a:effectLst>
                  <a:outerShdw blurRad="38100" dist="19050" dir="2700000" algn="tl" rotWithShape="0">
                    <a:schemeClr val="dk1">
                      <a:alpha val="40000"/>
                    </a:schemeClr>
                  </a:outerShdw>
                </a:effectLst>
              </a:rPr>
              <a:t>Процедура регистрации полезной модели</a:t>
            </a:r>
            <a:endParaRPr lang="ru-RU" sz="4800" b="0" cap="none" spc="0" dirty="0">
              <a:ln w="0"/>
              <a:solidFill>
                <a:schemeClr val="tx1"/>
              </a:solidFill>
              <a:effectLst>
                <a:outerShdw blurRad="38100" dist="19050" dir="2700000" algn="tl" rotWithShape="0">
                  <a:schemeClr val="dk1">
                    <a:alpha val="40000"/>
                  </a:schemeClr>
                </a:outerShdw>
              </a:effectLst>
            </a:endParaRPr>
          </a:p>
        </p:txBody>
      </p:sp>
      <p:sp>
        <p:nvSpPr>
          <p:cNvPr id="3" name="Прямоугольник 2"/>
          <p:cNvSpPr/>
          <p:nvPr/>
        </p:nvSpPr>
        <p:spPr>
          <a:xfrm>
            <a:off x="1823985" y="1065347"/>
            <a:ext cx="8235298" cy="1200329"/>
          </a:xfrm>
          <a:prstGeom prst="rect">
            <a:avLst/>
          </a:prstGeom>
          <a:noFill/>
        </p:spPr>
        <p:txBody>
          <a:bodyPr wrap="square" lIns="91440" tIns="45720" rIns="91440" bIns="45720">
            <a:spAutoFit/>
          </a:bodyPr>
          <a:lstStyle/>
          <a:p>
            <a:pPr algn="ctr"/>
            <a:r>
              <a:rPr lang="ru-RU" sz="3600" i="1" dirty="0" smtClean="0">
                <a:solidFill>
                  <a:srgbClr val="0070C0"/>
                </a:solidFill>
              </a:rPr>
              <a:t>5. Соотношение патентной заявки и заявки на полезную модель</a:t>
            </a:r>
            <a:endParaRPr lang="ru-RU" sz="3600" b="0" cap="none" spc="0" dirty="0">
              <a:ln w="0"/>
              <a:solidFill>
                <a:srgbClr val="0070C0"/>
              </a:solidFill>
              <a:effectLst>
                <a:outerShdw blurRad="38100" dist="19050" dir="2700000" algn="tl" rotWithShape="0">
                  <a:schemeClr val="dk1">
                    <a:alpha val="40000"/>
                  </a:schemeClr>
                </a:outerShdw>
              </a:effectLst>
            </a:endParaRPr>
          </a:p>
        </p:txBody>
      </p:sp>
      <p:sp>
        <p:nvSpPr>
          <p:cNvPr id="4" name="Прямоугольник 3"/>
          <p:cNvSpPr/>
          <p:nvPr/>
        </p:nvSpPr>
        <p:spPr>
          <a:xfrm>
            <a:off x="318139" y="2335268"/>
            <a:ext cx="11246990" cy="3170099"/>
          </a:xfrm>
          <a:prstGeom prst="rect">
            <a:avLst/>
          </a:prstGeom>
        </p:spPr>
        <p:txBody>
          <a:bodyPr wrap="square">
            <a:spAutoFit/>
          </a:bodyPr>
          <a:lstStyle/>
          <a:p>
            <a:r>
              <a:rPr lang="ru-RU" sz="2000" dirty="0" smtClean="0"/>
              <a:t>	</a:t>
            </a:r>
            <a:r>
              <a:rPr lang="ru-RU" sz="2000" dirty="0"/>
              <a:t>Заявка на полезную модель может быть отделена от патентной заявки, при этом имея с ней одинаковое содержание. Это может быть полезно, если изобретение заявителя было опубликовано до подачи заявительных документов на получение патента. В этом случае изобретение не будет подлежать патентной защите, так как не отличается новизной. </a:t>
            </a:r>
            <a:endParaRPr lang="ru-RU" sz="2000" dirty="0" smtClean="0"/>
          </a:p>
          <a:p>
            <a:r>
              <a:rPr lang="ru-RU" sz="2000" dirty="0"/>
              <a:t>	</a:t>
            </a:r>
            <a:r>
              <a:rPr lang="ru-RU" sz="2000" dirty="0" smtClean="0"/>
              <a:t>Для </a:t>
            </a:r>
            <a:r>
              <a:rPr lang="ru-RU" sz="2000" dirty="0"/>
              <a:t>того чтобы иметь возможность подать отдельную заявку на полезную модель после подачи патентной заявки, нужно указать о поданной патентной заявке в документах, необходимых для заявки на полезную модель.</a:t>
            </a:r>
            <a:endParaRPr lang="en-US" sz="2000" dirty="0"/>
          </a:p>
          <a:p>
            <a:r>
              <a:rPr lang="ru-RU" sz="2000" dirty="0" smtClean="0"/>
              <a:t>	</a:t>
            </a:r>
            <a:r>
              <a:rPr lang="ru-RU" sz="2000" dirty="0" smtClean="0">
                <a:solidFill>
                  <a:srgbClr val="0070C0"/>
                </a:solidFill>
              </a:rPr>
              <a:t>Подача </a:t>
            </a:r>
            <a:r>
              <a:rPr lang="ru-RU" sz="2000" dirty="0">
                <a:solidFill>
                  <a:srgbClr val="0070C0"/>
                </a:solidFill>
              </a:rPr>
              <a:t>заявки на полезную модель возможна в течение 10 лет после подачи первоначальной патентной заявки</a:t>
            </a:r>
            <a:r>
              <a:rPr lang="ru-RU" sz="2000" dirty="0"/>
              <a:t>. Заявка на полезную модель может быть в данном случае подана не позднее 2 месяцев с момента отклонения или отзыва патентной заявки.</a:t>
            </a:r>
            <a:endParaRPr lang="en-US" sz="2000" dirty="0"/>
          </a:p>
        </p:txBody>
      </p:sp>
    </p:spTree>
    <p:extLst>
      <p:ext uri="{BB962C8B-B14F-4D97-AF65-F5344CB8AC3E}">
        <p14:creationId xmlns:p14="http://schemas.microsoft.com/office/powerpoint/2010/main" val="9420628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92270" y="164758"/>
            <a:ext cx="11298734" cy="830997"/>
          </a:xfrm>
          <a:prstGeom prst="rect">
            <a:avLst/>
          </a:prstGeom>
          <a:noFill/>
        </p:spPr>
        <p:txBody>
          <a:bodyPr wrap="none" lIns="91440" tIns="45720" rIns="91440" bIns="45720">
            <a:spAutoFit/>
          </a:bodyPr>
          <a:lstStyle/>
          <a:p>
            <a:pPr algn="ctr"/>
            <a:r>
              <a:rPr lang="ru-RU" sz="4800" b="0" cap="none" spc="0" dirty="0" smtClean="0">
                <a:ln w="0"/>
                <a:solidFill>
                  <a:schemeClr val="tx1"/>
                </a:solidFill>
                <a:effectLst>
                  <a:outerShdw blurRad="38100" dist="19050" dir="2700000" algn="tl" rotWithShape="0">
                    <a:schemeClr val="dk1">
                      <a:alpha val="40000"/>
                    </a:schemeClr>
                  </a:outerShdw>
                </a:effectLst>
              </a:rPr>
              <a:t>Процедура регистрации полезной модели</a:t>
            </a:r>
            <a:endParaRPr lang="ru-RU" sz="4800" b="0" cap="none" spc="0" dirty="0">
              <a:ln w="0"/>
              <a:solidFill>
                <a:schemeClr val="tx1"/>
              </a:solidFill>
              <a:effectLst>
                <a:outerShdw blurRad="38100" dist="19050" dir="2700000" algn="tl" rotWithShape="0">
                  <a:schemeClr val="dk1">
                    <a:alpha val="40000"/>
                  </a:schemeClr>
                </a:outerShdw>
              </a:effectLst>
            </a:endParaRPr>
          </a:p>
        </p:txBody>
      </p:sp>
      <p:sp>
        <p:nvSpPr>
          <p:cNvPr id="3" name="Прямоугольник 2"/>
          <p:cNvSpPr/>
          <p:nvPr/>
        </p:nvSpPr>
        <p:spPr>
          <a:xfrm>
            <a:off x="2631083" y="1088088"/>
            <a:ext cx="6621107" cy="646331"/>
          </a:xfrm>
          <a:prstGeom prst="rect">
            <a:avLst/>
          </a:prstGeom>
          <a:noFill/>
        </p:spPr>
        <p:txBody>
          <a:bodyPr wrap="none" lIns="91440" tIns="45720" rIns="91440" bIns="45720">
            <a:spAutoFit/>
          </a:bodyPr>
          <a:lstStyle/>
          <a:p>
            <a:pPr algn="ctr"/>
            <a:r>
              <a:rPr lang="ru-RU" sz="3600" i="1" dirty="0" smtClean="0">
                <a:solidFill>
                  <a:srgbClr val="0070C0"/>
                </a:solidFill>
              </a:rPr>
              <a:t>6. Процедура по аннулированию</a:t>
            </a:r>
            <a:endParaRPr lang="ru-RU" sz="3600" b="0" cap="none" spc="0" dirty="0">
              <a:ln w="0"/>
              <a:solidFill>
                <a:srgbClr val="0070C0"/>
              </a:solidFill>
              <a:effectLst>
                <a:outerShdw blurRad="38100" dist="19050" dir="2700000" algn="tl" rotWithShape="0">
                  <a:schemeClr val="dk1">
                    <a:alpha val="40000"/>
                  </a:schemeClr>
                </a:outerShdw>
              </a:effectLst>
            </a:endParaRPr>
          </a:p>
        </p:txBody>
      </p:sp>
      <p:sp>
        <p:nvSpPr>
          <p:cNvPr id="4" name="Прямоугольник 3"/>
          <p:cNvSpPr/>
          <p:nvPr/>
        </p:nvSpPr>
        <p:spPr>
          <a:xfrm>
            <a:off x="318139" y="2335268"/>
            <a:ext cx="11246990" cy="3170099"/>
          </a:xfrm>
          <a:prstGeom prst="rect">
            <a:avLst/>
          </a:prstGeom>
        </p:spPr>
        <p:txBody>
          <a:bodyPr wrap="square">
            <a:spAutoFit/>
          </a:bodyPr>
          <a:lstStyle/>
          <a:p>
            <a:r>
              <a:rPr lang="ru-RU" sz="2000" dirty="0" smtClean="0"/>
              <a:t>	Подразделение Австрийского патентного бюро </a:t>
            </a:r>
            <a:r>
              <a:rPr lang="ru-RU" sz="2000" dirty="0"/>
              <a:t>по полезным моделям регистрирует полезную модель без предварительной экспертизы, если она отвечает всем существенным требованиям. В случае возникновения спора </a:t>
            </a:r>
            <a:r>
              <a:rPr lang="ru-RU" sz="2000" dirty="0" smtClean="0"/>
              <a:t>произойдет </a:t>
            </a:r>
            <a:r>
              <a:rPr lang="ru-RU" sz="2000" dirty="0" smtClean="0">
                <a:solidFill>
                  <a:srgbClr val="0070C0"/>
                </a:solidFill>
              </a:rPr>
              <a:t>процедура по аннулированию, которая прояснит, обладает ли зарегистрированное изобретение новизной и необходимым изобретательским уровнем</a:t>
            </a:r>
            <a:r>
              <a:rPr lang="ru-RU" sz="2000" dirty="0" smtClean="0"/>
              <a:t>.</a:t>
            </a:r>
            <a:endParaRPr lang="en-US" sz="2000" dirty="0"/>
          </a:p>
          <a:p>
            <a:r>
              <a:rPr lang="ru-RU" sz="2000" dirty="0" smtClean="0"/>
              <a:t>	Любое </a:t>
            </a:r>
            <a:r>
              <a:rPr lang="ru-RU" sz="2000" dirty="0"/>
              <a:t>лицо может подать запрос на аннулирование. При подаче данного запроса необходимо оплатить пошлину. Запрос подается в письменной форме с аргументацией причин аннулирования.</a:t>
            </a:r>
            <a:endParaRPr lang="en-US" sz="2000" dirty="0"/>
          </a:p>
          <a:p>
            <a:r>
              <a:rPr lang="ru-RU" sz="2000" dirty="0" smtClean="0"/>
              <a:t>	До </a:t>
            </a:r>
            <a:r>
              <a:rPr lang="ru-RU" sz="2000" dirty="0"/>
              <a:t>подачи запроса об аннулировании необходимо учитывать риск издержек. Проигравшая сторона несет на себе все расходы, включая расходы, понесенные оппонентом. </a:t>
            </a:r>
            <a:endParaRPr lang="en-US" sz="2000" dirty="0"/>
          </a:p>
        </p:txBody>
      </p:sp>
    </p:spTree>
    <p:extLst>
      <p:ext uri="{BB962C8B-B14F-4D97-AF65-F5344CB8AC3E}">
        <p14:creationId xmlns:p14="http://schemas.microsoft.com/office/powerpoint/2010/main" val="23368438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92270" y="164758"/>
            <a:ext cx="11298734" cy="830997"/>
          </a:xfrm>
          <a:prstGeom prst="rect">
            <a:avLst/>
          </a:prstGeom>
          <a:noFill/>
        </p:spPr>
        <p:txBody>
          <a:bodyPr wrap="none" lIns="91440" tIns="45720" rIns="91440" bIns="45720">
            <a:spAutoFit/>
          </a:bodyPr>
          <a:lstStyle/>
          <a:p>
            <a:pPr algn="ctr"/>
            <a:r>
              <a:rPr lang="ru-RU" sz="4800" b="0" cap="none" spc="0" dirty="0" smtClean="0">
                <a:ln w="0"/>
                <a:solidFill>
                  <a:schemeClr val="tx1"/>
                </a:solidFill>
                <a:effectLst>
                  <a:outerShdw blurRad="38100" dist="19050" dir="2700000" algn="tl" rotWithShape="0">
                    <a:schemeClr val="dk1">
                      <a:alpha val="40000"/>
                    </a:schemeClr>
                  </a:outerShdw>
                </a:effectLst>
              </a:rPr>
              <a:t>Процедура регистрации полезной модели</a:t>
            </a:r>
            <a:endParaRPr lang="ru-RU" sz="4800" b="0" cap="none" spc="0" dirty="0">
              <a:ln w="0"/>
              <a:solidFill>
                <a:schemeClr val="tx1"/>
              </a:solidFill>
              <a:effectLst>
                <a:outerShdw blurRad="38100" dist="19050" dir="2700000" algn="tl" rotWithShape="0">
                  <a:schemeClr val="dk1">
                    <a:alpha val="40000"/>
                  </a:schemeClr>
                </a:outerShdw>
              </a:effectLst>
            </a:endParaRPr>
          </a:p>
        </p:txBody>
      </p:sp>
      <p:sp>
        <p:nvSpPr>
          <p:cNvPr id="3" name="Прямоугольник 2"/>
          <p:cNvSpPr/>
          <p:nvPr/>
        </p:nvSpPr>
        <p:spPr>
          <a:xfrm>
            <a:off x="4148135" y="1088088"/>
            <a:ext cx="3587008" cy="646331"/>
          </a:xfrm>
          <a:prstGeom prst="rect">
            <a:avLst/>
          </a:prstGeom>
          <a:noFill/>
        </p:spPr>
        <p:txBody>
          <a:bodyPr wrap="none" lIns="91440" tIns="45720" rIns="91440" bIns="45720">
            <a:spAutoFit/>
          </a:bodyPr>
          <a:lstStyle/>
          <a:p>
            <a:pPr algn="ctr"/>
            <a:r>
              <a:rPr lang="ru-RU" sz="3600" i="1" dirty="0" smtClean="0">
                <a:solidFill>
                  <a:srgbClr val="0070C0"/>
                </a:solidFill>
              </a:rPr>
              <a:t>Размер пошлины</a:t>
            </a:r>
            <a:endParaRPr lang="ru-RU" sz="3600" b="0" cap="none" spc="0" dirty="0">
              <a:ln w="0"/>
              <a:solidFill>
                <a:srgbClr val="0070C0"/>
              </a:solidFill>
              <a:effectLst>
                <a:outerShdw blurRad="38100" dist="19050" dir="2700000" algn="tl" rotWithShape="0">
                  <a:schemeClr val="dk1">
                    <a:alpha val="40000"/>
                  </a:schemeClr>
                </a:outerShdw>
              </a:effectLst>
            </a:endParaRPr>
          </a:p>
        </p:txBody>
      </p:sp>
      <p:graphicFrame>
        <p:nvGraphicFramePr>
          <p:cNvPr id="5" name="Таблица 4"/>
          <p:cNvGraphicFramePr>
            <a:graphicFrameLocks noGrp="1"/>
          </p:cNvGraphicFramePr>
          <p:nvPr>
            <p:extLst>
              <p:ext uri="{D42A27DB-BD31-4B8C-83A1-F6EECF244321}">
                <p14:modId xmlns:p14="http://schemas.microsoft.com/office/powerpoint/2010/main" val="908101815"/>
              </p:ext>
            </p:extLst>
          </p:nvPr>
        </p:nvGraphicFramePr>
        <p:xfrm>
          <a:off x="2582771" y="2542963"/>
          <a:ext cx="6786860" cy="2243328"/>
        </p:xfrm>
        <a:graphic>
          <a:graphicData uri="http://schemas.openxmlformats.org/drawingml/2006/table">
            <a:tbl>
              <a:tblPr firstRow="1" firstCol="1" bandRow="1">
                <a:tableStyleId>{5940675A-B579-460E-94D1-54222C63F5DA}</a:tableStyleId>
              </a:tblPr>
              <a:tblGrid>
                <a:gridCol w="5270155"/>
                <a:gridCol w="1516705"/>
              </a:tblGrid>
              <a:tr h="204470">
                <a:tc>
                  <a:txBody>
                    <a:bodyPr/>
                    <a:lstStyle/>
                    <a:p>
                      <a:pPr marL="0" marR="0" algn="ctr">
                        <a:lnSpc>
                          <a:spcPct val="115000"/>
                        </a:lnSpc>
                        <a:spcBef>
                          <a:spcPts val="0"/>
                        </a:spcBef>
                        <a:spcAft>
                          <a:spcPts val="0"/>
                        </a:spcAft>
                      </a:pPr>
                      <a:r>
                        <a:rPr lang="ru-RU" sz="1600" b="1">
                          <a:effectLst/>
                        </a:rPr>
                        <a:t>Вид пошлины</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ru-RU" sz="1600" b="1" dirty="0">
                          <a:effectLst/>
                        </a:rPr>
                        <a:t>Размер, € </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04470">
                <a:tc>
                  <a:txBody>
                    <a:bodyPr/>
                    <a:lstStyle/>
                    <a:p>
                      <a:pPr marL="0" marR="0">
                        <a:lnSpc>
                          <a:spcPct val="115000"/>
                        </a:lnSpc>
                        <a:spcBef>
                          <a:spcPts val="0"/>
                        </a:spcBef>
                        <a:spcAft>
                          <a:spcPts val="0"/>
                        </a:spcAft>
                      </a:pPr>
                      <a:r>
                        <a:rPr lang="ru-RU" sz="1600" dirty="0">
                          <a:effectLst/>
                        </a:rPr>
                        <a:t>Пошлина за подачу заявки</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ru-RU" sz="1600">
                          <a:effectLst/>
                        </a:rPr>
                        <a:t>40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153035">
                <a:tc>
                  <a:txBody>
                    <a:bodyPr/>
                    <a:lstStyle/>
                    <a:p>
                      <a:pPr marL="0" marR="0">
                        <a:lnSpc>
                          <a:spcPct val="115000"/>
                        </a:lnSpc>
                        <a:spcBef>
                          <a:spcPts val="0"/>
                        </a:spcBef>
                        <a:spcAft>
                          <a:spcPts val="0"/>
                        </a:spcAft>
                      </a:pPr>
                      <a:r>
                        <a:rPr lang="ru-RU" sz="1600">
                          <a:effectLst/>
                        </a:rPr>
                        <a:t>Пошлина за поисковой запрос (необязательно для регистрации)</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ru-RU" sz="1600">
                          <a:effectLst/>
                        </a:rPr>
                        <a:t>250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165100">
                <a:tc>
                  <a:txBody>
                    <a:bodyPr/>
                    <a:lstStyle/>
                    <a:p>
                      <a:pPr marL="0" marR="0">
                        <a:lnSpc>
                          <a:spcPct val="115000"/>
                        </a:lnSpc>
                        <a:spcBef>
                          <a:spcPts val="0"/>
                        </a:spcBef>
                        <a:spcAft>
                          <a:spcPts val="0"/>
                        </a:spcAft>
                      </a:pPr>
                      <a:r>
                        <a:rPr lang="ru-RU" sz="1600">
                          <a:effectLst/>
                        </a:rPr>
                        <a:t>1-ый взнос за обслуживание заявки по окончании 3 лет</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ru-RU" sz="1600">
                          <a:effectLst/>
                        </a:rPr>
                        <a:t>210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158115">
                <a:tc>
                  <a:txBody>
                    <a:bodyPr/>
                    <a:lstStyle/>
                    <a:p>
                      <a:pPr marL="0" marR="0">
                        <a:lnSpc>
                          <a:spcPct val="115000"/>
                        </a:lnSpc>
                        <a:spcBef>
                          <a:spcPts val="0"/>
                        </a:spcBef>
                        <a:spcAft>
                          <a:spcPts val="0"/>
                        </a:spcAft>
                      </a:pPr>
                      <a:r>
                        <a:rPr lang="ru-RU" sz="1600">
                          <a:effectLst/>
                        </a:rPr>
                        <a:t>2-ый взнос за обслуживание заявки по окончании 6 лет</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ru-RU" sz="1600">
                          <a:effectLst/>
                        </a:rPr>
                        <a:t>350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38100">
                <a:tc>
                  <a:txBody>
                    <a:bodyPr/>
                    <a:lstStyle/>
                    <a:p>
                      <a:pPr marL="0" marR="0">
                        <a:lnSpc>
                          <a:spcPct val="115000"/>
                        </a:lnSpc>
                        <a:spcBef>
                          <a:spcPts val="0"/>
                        </a:spcBef>
                        <a:spcAft>
                          <a:spcPts val="0"/>
                        </a:spcAft>
                      </a:pPr>
                      <a:r>
                        <a:rPr lang="ru-RU" sz="1600">
                          <a:effectLst/>
                        </a:rPr>
                        <a:t>3-ый взнос за обслуживание заявки по окончании 8 лет</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ru-RU" sz="1600">
                          <a:effectLst/>
                        </a:rPr>
                        <a:t>530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38100">
                <a:tc>
                  <a:txBody>
                    <a:bodyPr/>
                    <a:lstStyle/>
                    <a:p>
                      <a:pPr marL="0" marR="0">
                        <a:lnSpc>
                          <a:spcPct val="115000"/>
                        </a:lnSpc>
                        <a:spcBef>
                          <a:spcPts val="0"/>
                        </a:spcBef>
                        <a:spcAft>
                          <a:spcPts val="0"/>
                        </a:spcAft>
                      </a:pPr>
                      <a:r>
                        <a:rPr lang="ru-RU" sz="1600">
                          <a:effectLst/>
                        </a:rPr>
                        <a:t>Запрос на аннулирование</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ru-RU" sz="1600" dirty="0">
                          <a:effectLst/>
                        </a:rPr>
                        <a:t>300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29650562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78708" y="164758"/>
            <a:ext cx="11125866" cy="707886"/>
          </a:xfrm>
          <a:prstGeom prst="rect">
            <a:avLst/>
          </a:prstGeom>
          <a:noFill/>
        </p:spPr>
        <p:txBody>
          <a:bodyPr wrap="none" lIns="91440" tIns="45720" rIns="91440" bIns="45720">
            <a:spAutoFit/>
          </a:bodyPr>
          <a:lstStyle/>
          <a:p>
            <a:pPr algn="ctr"/>
            <a:r>
              <a:rPr lang="ru-RU" sz="4000" b="0" cap="none" spc="0" dirty="0" smtClean="0">
                <a:ln w="0"/>
                <a:solidFill>
                  <a:schemeClr val="tx1"/>
                </a:solidFill>
                <a:effectLst>
                  <a:outerShdw blurRad="38100" dist="19050" dir="2700000" algn="tl" rotWithShape="0">
                    <a:schemeClr val="dk1">
                      <a:alpha val="40000"/>
                    </a:schemeClr>
                  </a:outerShdw>
                </a:effectLst>
              </a:rPr>
              <a:t>Процедура регистрации промышленного образца</a:t>
            </a:r>
            <a:endParaRPr lang="ru-RU" sz="40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p:cNvSpPr txBox="1"/>
          <p:nvPr/>
        </p:nvSpPr>
        <p:spPr>
          <a:xfrm>
            <a:off x="1576924" y="1496291"/>
            <a:ext cx="7477881" cy="1938992"/>
          </a:xfrm>
          <a:prstGeom prst="rect">
            <a:avLst/>
          </a:prstGeom>
          <a:noFill/>
        </p:spPr>
        <p:txBody>
          <a:bodyPr wrap="none" rtlCol="0">
            <a:spAutoFit/>
          </a:bodyPr>
          <a:lstStyle/>
          <a:p>
            <a:r>
              <a:rPr lang="ru-RU" sz="2400" dirty="0" smtClean="0"/>
              <a:t>1. Подготовка заявки.</a:t>
            </a:r>
          </a:p>
          <a:p>
            <a:r>
              <a:rPr lang="ru-RU" sz="2400" dirty="0" smtClean="0"/>
              <a:t>2</a:t>
            </a:r>
            <a:r>
              <a:rPr lang="ru-RU" sz="2400" dirty="0"/>
              <a:t>. </a:t>
            </a:r>
            <a:r>
              <a:rPr lang="ru-RU" sz="2400" dirty="0" smtClean="0"/>
              <a:t>Получение </a:t>
            </a:r>
            <a:r>
              <a:rPr lang="ru-RU" sz="2400" dirty="0"/>
              <a:t>квитанции об оплате.</a:t>
            </a:r>
            <a:endParaRPr lang="en-US" sz="2400" dirty="0"/>
          </a:p>
          <a:p>
            <a:r>
              <a:rPr lang="ru-RU" sz="2400" dirty="0"/>
              <a:t>3. Проверка заявки.</a:t>
            </a:r>
            <a:endParaRPr lang="en-US" sz="2400" dirty="0"/>
          </a:p>
          <a:p>
            <a:r>
              <a:rPr lang="ru-RU" sz="2400" dirty="0"/>
              <a:t>4. Публикация информации о промышленном образце.</a:t>
            </a:r>
            <a:endParaRPr lang="en-US" sz="2400" dirty="0"/>
          </a:p>
          <a:p>
            <a:r>
              <a:rPr lang="ru-RU" sz="2400" dirty="0"/>
              <a:t>5. Защита промышленного образца.</a:t>
            </a:r>
            <a:endParaRPr lang="en-US" sz="2400" dirty="0"/>
          </a:p>
        </p:txBody>
      </p:sp>
    </p:spTree>
    <p:extLst>
      <p:ext uri="{BB962C8B-B14F-4D97-AF65-F5344CB8AC3E}">
        <p14:creationId xmlns:p14="http://schemas.microsoft.com/office/powerpoint/2010/main" val="7488133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78701" y="164758"/>
            <a:ext cx="11125866" cy="707886"/>
          </a:xfrm>
          <a:prstGeom prst="rect">
            <a:avLst/>
          </a:prstGeom>
          <a:noFill/>
        </p:spPr>
        <p:txBody>
          <a:bodyPr wrap="none" lIns="91440" tIns="45720" rIns="91440" bIns="45720">
            <a:spAutoFit/>
          </a:bodyPr>
          <a:lstStyle/>
          <a:p>
            <a:pPr algn="ctr"/>
            <a:r>
              <a:rPr lang="ru-RU" sz="4000" b="0" cap="none" spc="0" dirty="0" smtClean="0">
                <a:ln w="0"/>
                <a:solidFill>
                  <a:schemeClr val="tx1"/>
                </a:solidFill>
                <a:effectLst>
                  <a:outerShdw blurRad="38100" dist="19050" dir="2700000" algn="tl" rotWithShape="0">
                    <a:schemeClr val="dk1">
                      <a:alpha val="40000"/>
                    </a:schemeClr>
                  </a:outerShdw>
                </a:effectLst>
              </a:rPr>
              <a:t>Процедура регистрации промышленного образца</a:t>
            </a:r>
            <a:endParaRPr lang="ru-RU" sz="4000" b="0" cap="none" spc="0" dirty="0">
              <a:ln w="0"/>
              <a:solidFill>
                <a:schemeClr val="tx1"/>
              </a:solidFill>
              <a:effectLst>
                <a:outerShdw blurRad="38100" dist="19050" dir="2700000" algn="tl" rotWithShape="0">
                  <a:schemeClr val="dk1">
                    <a:alpha val="40000"/>
                  </a:schemeClr>
                </a:outerShdw>
              </a:effectLst>
            </a:endParaRPr>
          </a:p>
        </p:txBody>
      </p:sp>
      <p:sp>
        <p:nvSpPr>
          <p:cNvPr id="3" name="Прямоугольник 2"/>
          <p:cNvSpPr/>
          <p:nvPr/>
        </p:nvSpPr>
        <p:spPr>
          <a:xfrm>
            <a:off x="3675693" y="1088088"/>
            <a:ext cx="4531883" cy="646331"/>
          </a:xfrm>
          <a:prstGeom prst="rect">
            <a:avLst/>
          </a:prstGeom>
          <a:noFill/>
        </p:spPr>
        <p:txBody>
          <a:bodyPr wrap="none" lIns="91440" tIns="45720" rIns="91440" bIns="45720">
            <a:spAutoFit/>
          </a:bodyPr>
          <a:lstStyle/>
          <a:p>
            <a:pPr algn="ctr"/>
            <a:r>
              <a:rPr lang="ru-RU" sz="3600" i="1" dirty="0" smtClean="0">
                <a:solidFill>
                  <a:srgbClr val="0070C0"/>
                </a:solidFill>
              </a:rPr>
              <a:t>1. Подготовка заявки</a:t>
            </a:r>
            <a:endParaRPr lang="ru-RU" sz="3600" b="0" cap="none" spc="0" dirty="0">
              <a:ln w="0"/>
              <a:solidFill>
                <a:srgbClr val="0070C0"/>
              </a:solidFill>
              <a:effectLst>
                <a:outerShdw blurRad="38100" dist="19050" dir="2700000" algn="tl" rotWithShape="0">
                  <a:schemeClr val="dk1">
                    <a:alpha val="40000"/>
                  </a:schemeClr>
                </a:outerShdw>
              </a:effectLst>
            </a:endParaRPr>
          </a:p>
        </p:txBody>
      </p:sp>
      <p:sp>
        <p:nvSpPr>
          <p:cNvPr id="4" name="Прямоугольник 3"/>
          <p:cNvSpPr/>
          <p:nvPr/>
        </p:nvSpPr>
        <p:spPr>
          <a:xfrm>
            <a:off x="292268" y="1826752"/>
            <a:ext cx="11298733" cy="3274614"/>
          </a:xfrm>
          <a:prstGeom prst="rect">
            <a:avLst/>
          </a:prstGeom>
        </p:spPr>
        <p:txBody>
          <a:bodyPr wrap="square">
            <a:spAutoFit/>
          </a:bodyPr>
          <a:lstStyle/>
          <a:p>
            <a:pPr indent="450215" algn="just">
              <a:lnSpc>
                <a:spcPct val="150000"/>
              </a:lnSpc>
            </a:pPr>
            <a:r>
              <a:rPr lang="ru-RU" sz="2000" dirty="0" smtClean="0">
                <a:effectLst/>
                <a:latin typeface="Times New Roman" panose="02020603050405020304" pitchFamily="18" charset="0"/>
                <a:ea typeface="SimSun" panose="02010600030101010101" pitchFamily="2" charset="-122"/>
              </a:rPr>
              <a:t>Изначально необходимо подготовить комплект изображений, дающих полное детальное описание о внешнем виде объекта, который нужно защитить.</a:t>
            </a:r>
            <a:endParaRPr lang="en-US" sz="2000" dirty="0" smtClean="0">
              <a:effectLst/>
              <a:latin typeface="Arial" panose="020B0604020202020204" pitchFamily="34" charset="0"/>
              <a:ea typeface="SimSun" panose="02010600030101010101" pitchFamily="2" charset="-122"/>
            </a:endParaRPr>
          </a:p>
          <a:p>
            <a:pPr indent="450215" algn="just">
              <a:lnSpc>
                <a:spcPct val="150000"/>
              </a:lnSpc>
            </a:pPr>
            <a:r>
              <a:rPr lang="ru-RU" sz="2000" dirty="0" smtClean="0">
                <a:effectLst/>
                <a:latin typeface="Times New Roman" panose="02020603050405020304" pitchFamily="18" charset="0"/>
                <a:ea typeface="SimSun" panose="02010600030101010101" pitchFamily="2" charset="-122"/>
              </a:rPr>
              <a:t>Вместе с заявкой можно подать несколько приложений в количестве до 100 образцов, отнесенных к одному и тому же классу товаров.</a:t>
            </a:r>
            <a:endParaRPr lang="en-US" sz="2000" dirty="0" smtClean="0">
              <a:effectLst/>
              <a:latin typeface="Arial" panose="020B0604020202020204" pitchFamily="34" charset="0"/>
              <a:ea typeface="SimSun" panose="02010600030101010101" pitchFamily="2" charset="-122"/>
            </a:endParaRPr>
          </a:p>
          <a:p>
            <a:pPr indent="450215" algn="just">
              <a:lnSpc>
                <a:spcPct val="150000"/>
              </a:lnSpc>
            </a:pPr>
            <a:r>
              <a:rPr lang="ru-RU" sz="2000" dirty="0" smtClean="0">
                <a:effectLst/>
                <a:latin typeface="Times New Roman" panose="02020603050405020304" pitchFamily="18" charset="0"/>
                <a:ea typeface="SimSun" panose="02010600030101010101" pitchFamily="2" charset="-122"/>
                <a:cs typeface="Times New Roman" panose="02020603050405020304" pitchFamily="18" charset="0"/>
              </a:rPr>
              <a:t>Заявители, у которых нет постоянного места жительства (юридического адреса) или представительства на территории Австрии, должны назначить патентного поверенного или адвоката в Австрии в качестве своего представителя.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065862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287653" y="1088088"/>
            <a:ext cx="7307963" cy="646331"/>
          </a:xfrm>
          <a:prstGeom prst="rect">
            <a:avLst/>
          </a:prstGeom>
          <a:noFill/>
        </p:spPr>
        <p:txBody>
          <a:bodyPr wrap="none" lIns="91440" tIns="45720" rIns="91440" bIns="45720">
            <a:spAutoFit/>
          </a:bodyPr>
          <a:lstStyle/>
          <a:p>
            <a:pPr algn="ctr"/>
            <a:r>
              <a:rPr lang="ru-RU" sz="3600" i="1" dirty="0" smtClean="0">
                <a:solidFill>
                  <a:srgbClr val="0070C0"/>
                </a:solidFill>
              </a:rPr>
              <a:t>2. Получение квитанции об оплате</a:t>
            </a:r>
            <a:endParaRPr lang="ru-RU" sz="3600" b="0" cap="none" spc="0" dirty="0">
              <a:ln w="0"/>
              <a:solidFill>
                <a:srgbClr val="0070C0"/>
              </a:solidFill>
              <a:effectLst>
                <a:outerShdw blurRad="38100" dist="19050" dir="2700000" algn="tl" rotWithShape="0">
                  <a:schemeClr val="dk1">
                    <a:alpha val="40000"/>
                  </a:schemeClr>
                </a:outerShdw>
              </a:effectLst>
            </a:endParaRPr>
          </a:p>
        </p:txBody>
      </p:sp>
      <p:sp>
        <p:nvSpPr>
          <p:cNvPr id="4" name="Прямоугольник 3"/>
          <p:cNvSpPr/>
          <p:nvPr/>
        </p:nvSpPr>
        <p:spPr>
          <a:xfrm>
            <a:off x="292267" y="2551837"/>
            <a:ext cx="11298734" cy="966290"/>
          </a:xfrm>
          <a:prstGeom prst="rect">
            <a:avLst/>
          </a:prstGeom>
        </p:spPr>
        <p:txBody>
          <a:bodyPr wrap="square">
            <a:spAutoFit/>
          </a:bodyPr>
          <a:lstStyle/>
          <a:p>
            <a:pPr indent="450215" algn="just">
              <a:lnSpc>
                <a:spcPct val="150000"/>
              </a:lnSpc>
            </a:pPr>
            <a:r>
              <a:rPr lang="ru-RU" sz="2000" dirty="0" smtClean="0">
                <a:effectLst/>
                <a:latin typeface="Times New Roman" panose="02020603050405020304" pitchFamily="18" charset="0"/>
                <a:ea typeface="SimSun" panose="02010600030101010101" pitchFamily="2" charset="-122"/>
                <a:cs typeface="Times New Roman" panose="02020603050405020304" pitchFamily="18" charset="0"/>
              </a:rPr>
              <a:t>Заявители получают квитанцию об оплате, где указывается номер заявки и дата ее подачи.</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50000"/>
              </a:lnSpc>
            </a:pPr>
            <a:r>
              <a:rPr lang="ru-RU" sz="2000" dirty="0" smtClean="0">
                <a:effectLst/>
                <a:latin typeface="Times New Roman" panose="02020603050405020304" pitchFamily="18" charset="0"/>
                <a:ea typeface="SimSun" panose="02010600030101010101" pitchFamily="2" charset="-122"/>
                <a:cs typeface="Times New Roman" panose="02020603050405020304" pitchFamily="18" charset="0"/>
              </a:rPr>
              <a:t>Если был назначен представитель, квитанция об оплате будет направлена представителю.</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Прямоугольник 4"/>
          <p:cNvSpPr/>
          <p:nvPr/>
        </p:nvSpPr>
        <p:spPr>
          <a:xfrm>
            <a:off x="378701" y="164758"/>
            <a:ext cx="11125866" cy="707886"/>
          </a:xfrm>
          <a:prstGeom prst="rect">
            <a:avLst/>
          </a:prstGeom>
          <a:noFill/>
        </p:spPr>
        <p:txBody>
          <a:bodyPr wrap="none" lIns="91440" tIns="45720" rIns="91440" bIns="45720">
            <a:spAutoFit/>
          </a:bodyPr>
          <a:lstStyle/>
          <a:p>
            <a:pPr algn="ctr"/>
            <a:r>
              <a:rPr lang="ru-RU" sz="4000" b="0" cap="none" spc="0" dirty="0" smtClean="0">
                <a:ln w="0"/>
                <a:solidFill>
                  <a:schemeClr val="tx1"/>
                </a:solidFill>
                <a:effectLst>
                  <a:outerShdw blurRad="38100" dist="19050" dir="2700000" algn="tl" rotWithShape="0">
                    <a:schemeClr val="dk1">
                      <a:alpha val="40000"/>
                    </a:schemeClr>
                  </a:outerShdw>
                </a:effectLst>
              </a:rPr>
              <a:t>Процедура регистрации промышленного образца</a:t>
            </a:r>
            <a:endParaRPr lang="ru-RU" sz="4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490925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3963432" y="1088088"/>
            <a:ext cx="3956404" cy="646331"/>
          </a:xfrm>
          <a:prstGeom prst="rect">
            <a:avLst/>
          </a:prstGeom>
          <a:noFill/>
        </p:spPr>
        <p:txBody>
          <a:bodyPr wrap="none" lIns="91440" tIns="45720" rIns="91440" bIns="45720">
            <a:spAutoFit/>
          </a:bodyPr>
          <a:lstStyle/>
          <a:p>
            <a:pPr algn="ctr"/>
            <a:r>
              <a:rPr lang="ru-RU" sz="3600" i="1" dirty="0" smtClean="0">
                <a:solidFill>
                  <a:srgbClr val="0070C0"/>
                </a:solidFill>
              </a:rPr>
              <a:t>3. Проверка заявки</a:t>
            </a:r>
            <a:endParaRPr lang="ru-RU" sz="3600" b="0" cap="none" spc="0" dirty="0">
              <a:ln w="0"/>
              <a:solidFill>
                <a:srgbClr val="0070C0"/>
              </a:solidFill>
              <a:effectLst>
                <a:outerShdw blurRad="38100" dist="19050" dir="2700000" algn="tl" rotWithShape="0">
                  <a:schemeClr val="dk1">
                    <a:alpha val="40000"/>
                  </a:schemeClr>
                </a:outerShdw>
              </a:effectLst>
            </a:endParaRPr>
          </a:p>
        </p:txBody>
      </p:sp>
      <p:sp>
        <p:nvSpPr>
          <p:cNvPr id="4" name="Прямоугольник 3"/>
          <p:cNvSpPr/>
          <p:nvPr/>
        </p:nvSpPr>
        <p:spPr>
          <a:xfrm>
            <a:off x="292267" y="1826752"/>
            <a:ext cx="11298734" cy="3000821"/>
          </a:xfrm>
          <a:prstGeom prst="rect">
            <a:avLst/>
          </a:prstGeom>
        </p:spPr>
        <p:txBody>
          <a:bodyPr wrap="square">
            <a:spAutoFit/>
          </a:bodyPr>
          <a:lstStyle/>
          <a:p>
            <a:pPr indent="450215" algn="just">
              <a:lnSpc>
                <a:spcPct val="150000"/>
              </a:lnSpc>
            </a:pPr>
            <a:r>
              <a:rPr lang="ru-RU" dirty="0" smtClean="0">
                <a:effectLst/>
                <a:latin typeface="Times New Roman" panose="02020603050405020304" pitchFamily="18" charset="0"/>
                <a:ea typeface="SimSun" panose="02010600030101010101" pitchFamily="2" charset="-122"/>
              </a:rPr>
              <a:t>Подразделение </a:t>
            </a:r>
            <a:r>
              <a:rPr lang="ru-RU" dirty="0" smtClean="0">
                <a:effectLst/>
                <a:latin typeface="Times New Roman" panose="02020603050405020304" pitchFamily="18" charset="0"/>
                <a:ea typeface="SimSun" panose="02010600030101010101" pitchFamily="2" charset="-122"/>
                <a:cs typeface="Times New Roman" panose="02020603050405020304" pitchFamily="18" charset="0"/>
              </a:rPr>
              <a:t>Австрийского патентного бюро </a:t>
            </a:r>
            <a:r>
              <a:rPr lang="ru-RU" dirty="0" smtClean="0">
                <a:effectLst/>
                <a:latin typeface="Times New Roman" panose="02020603050405020304" pitchFamily="18" charset="0"/>
                <a:ea typeface="SimSun" panose="02010600030101010101" pitchFamily="2" charset="-122"/>
              </a:rPr>
              <a:t>по промышленным образцам проверяет, содержит ли заявка формальные недостатки. Оно также проверяет, отвечает ли представленный в заявке промышленный образец установленным требованиям и соответствует ли он общественным интересам и принятой в обществе морали.</a:t>
            </a:r>
            <a:endParaRPr lang="en-US" sz="1050" dirty="0" smtClean="0">
              <a:effectLst/>
              <a:latin typeface="Arial" panose="020B0604020202020204" pitchFamily="34" charset="0"/>
              <a:ea typeface="SimSun" panose="02010600030101010101" pitchFamily="2" charset="-122"/>
            </a:endParaRPr>
          </a:p>
          <a:p>
            <a:pPr indent="450215" algn="just">
              <a:lnSpc>
                <a:spcPct val="150000"/>
              </a:lnSpc>
            </a:pPr>
            <a:r>
              <a:rPr lang="ru-RU" dirty="0" smtClean="0">
                <a:effectLst/>
                <a:latin typeface="Times New Roman" panose="02020603050405020304" pitchFamily="18" charset="0"/>
                <a:ea typeface="SimSun" panose="02010600030101010101" pitchFamily="2" charset="-122"/>
              </a:rPr>
              <a:t>Промышленный образец не должен содержать в себе неправомерно использованную государственную символику или любые другие знаки, которые служат общественным интересам. Если указанные требования соблюдены, то подразделение по промышленным образцам вносит промышленный образец в Реестр промышленных образцов.</a:t>
            </a:r>
            <a:endParaRPr lang="en-US" sz="1050" dirty="0" smtClean="0">
              <a:effectLst/>
              <a:latin typeface="Arial" panose="020B0604020202020204" pitchFamily="34" charset="0"/>
              <a:ea typeface="SimSun" panose="02010600030101010101" pitchFamily="2" charset="-122"/>
            </a:endParaRPr>
          </a:p>
        </p:txBody>
      </p:sp>
      <p:sp>
        <p:nvSpPr>
          <p:cNvPr id="5" name="Прямоугольник 4"/>
          <p:cNvSpPr/>
          <p:nvPr/>
        </p:nvSpPr>
        <p:spPr>
          <a:xfrm>
            <a:off x="378701" y="164758"/>
            <a:ext cx="11125866" cy="707886"/>
          </a:xfrm>
          <a:prstGeom prst="rect">
            <a:avLst/>
          </a:prstGeom>
          <a:noFill/>
        </p:spPr>
        <p:txBody>
          <a:bodyPr wrap="none" lIns="91440" tIns="45720" rIns="91440" bIns="45720">
            <a:spAutoFit/>
          </a:bodyPr>
          <a:lstStyle/>
          <a:p>
            <a:pPr algn="ctr"/>
            <a:r>
              <a:rPr lang="ru-RU" sz="4000" b="0" cap="none" spc="0" dirty="0" smtClean="0">
                <a:ln w="0"/>
                <a:solidFill>
                  <a:schemeClr val="tx1"/>
                </a:solidFill>
                <a:effectLst>
                  <a:outerShdw blurRad="38100" dist="19050" dir="2700000" algn="tl" rotWithShape="0">
                    <a:schemeClr val="dk1">
                      <a:alpha val="40000"/>
                    </a:schemeClr>
                  </a:outerShdw>
                </a:effectLst>
              </a:rPr>
              <a:t>Процедура регистрации промышленного образца</a:t>
            </a:r>
            <a:endParaRPr lang="ru-RU" sz="4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0671430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643542" y="995755"/>
            <a:ext cx="8596183" cy="1200329"/>
          </a:xfrm>
          <a:prstGeom prst="rect">
            <a:avLst/>
          </a:prstGeom>
          <a:noFill/>
        </p:spPr>
        <p:txBody>
          <a:bodyPr wrap="square" lIns="91440" tIns="45720" rIns="91440" bIns="45720">
            <a:spAutoFit/>
          </a:bodyPr>
          <a:lstStyle/>
          <a:p>
            <a:pPr algn="ctr"/>
            <a:r>
              <a:rPr lang="ru-RU" sz="3600" i="1" dirty="0" smtClean="0">
                <a:solidFill>
                  <a:srgbClr val="0070C0"/>
                </a:solidFill>
              </a:rPr>
              <a:t>4. Публикация информации о промышленном образце.</a:t>
            </a:r>
            <a:endParaRPr lang="ru-RU" sz="3600" b="0" cap="none" spc="0" dirty="0">
              <a:ln w="0"/>
              <a:solidFill>
                <a:srgbClr val="0070C0"/>
              </a:solidFill>
              <a:effectLst>
                <a:outerShdw blurRad="38100" dist="19050" dir="2700000" algn="tl" rotWithShape="0">
                  <a:schemeClr val="dk1">
                    <a:alpha val="40000"/>
                  </a:schemeClr>
                </a:outerShdw>
              </a:effectLst>
            </a:endParaRPr>
          </a:p>
        </p:txBody>
      </p:sp>
      <p:sp>
        <p:nvSpPr>
          <p:cNvPr id="4" name="Прямоугольник 3"/>
          <p:cNvSpPr/>
          <p:nvPr/>
        </p:nvSpPr>
        <p:spPr>
          <a:xfrm>
            <a:off x="508835" y="2196084"/>
            <a:ext cx="11298733" cy="3785652"/>
          </a:xfrm>
          <a:prstGeom prst="rect">
            <a:avLst/>
          </a:prstGeom>
        </p:spPr>
        <p:txBody>
          <a:bodyPr wrap="square">
            <a:spAutoFit/>
          </a:bodyPr>
          <a:lstStyle/>
          <a:p>
            <a:pPr indent="450215" algn="just">
              <a:lnSpc>
                <a:spcPct val="150000"/>
              </a:lnSpc>
            </a:pPr>
            <a:r>
              <a:rPr lang="ru-RU" sz="2000" dirty="0" smtClean="0">
                <a:effectLst/>
                <a:latin typeface="Times New Roman" panose="02020603050405020304" pitchFamily="18" charset="0"/>
                <a:ea typeface="SimSun" panose="02010600030101010101" pitchFamily="2" charset="-122"/>
              </a:rPr>
              <a:t>Информация о регистрации промышленного образца публикуется в электронном бюллетене о промышленных образцах.</a:t>
            </a:r>
            <a:endParaRPr lang="en-US" sz="2000" dirty="0" smtClean="0">
              <a:effectLst/>
              <a:latin typeface="Arial" panose="020B0604020202020204" pitchFamily="34" charset="0"/>
              <a:ea typeface="SimSun" panose="02010600030101010101" pitchFamily="2" charset="-122"/>
            </a:endParaRPr>
          </a:p>
          <a:p>
            <a:pPr indent="450215" algn="just">
              <a:lnSpc>
                <a:spcPct val="150000"/>
              </a:lnSpc>
            </a:pPr>
            <a:r>
              <a:rPr lang="ru-RU" sz="2000" dirty="0" smtClean="0">
                <a:solidFill>
                  <a:srgbClr val="0070C0"/>
                </a:solidFill>
                <a:effectLst/>
                <a:latin typeface="Times New Roman" panose="02020603050405020304" pitchFamily="18" charset="0"/>
                <a:ea typeface="SimSun" panose="02010600030101010101" pitchFamily="2" charset="-122"/>
              </a:rPr>
              <a:t>Заявитель может отложить публикацию промышленного образца на срок до 30 месяцев. </a:t>
            </a:r>
          </a:p>
          <a:p>
            <a:pPr indent="450215" algn="just">
              <a:lnSpc>
                <a:spcPct val="150000"/>
              </a:lnSpc>
            </a:pPr>
            <a:r>
              <a:rPr lang="ru-RU" sz="2000" dirty="0" smtClean="0">
                <a:effectLst/>
                <a:latin typeface="Times New Roman" panose="02020603050405020304" pitchFamily="18" charset="0"/>
                <a:ea typeface="SimSun" panose="02010600030101010101" pitchFamily="2" charset="-122"/>
              </a:rPr>
              <a:t>В случае отсрочки публикации защита промышленного образца ограничивается 30 месяцами. В течение указанного периода заявитель может продлить указанный срок до 5 лет при оплате пошлины о продлении данного срока. </a:t>
            </a:r>
          </a:p>
          <a:p>
            <a:pPr indent="450215" algn="just">
              <a:lnSpc>
                <a:spcPct val="150000"/>
              </a:lnSpc>
            </a:pPr>
            <a:r>
              <a:rPr lang="ru-RU" sz="2000" dirty="0" smtClean="0">
                <a:effectLst/>
                <a:latin typeface="Times New Roman" panose="02020603050405020304" pitchFamily="18" charset="0"/>
                <a:ea typeface="SimSun" panose="02010600030101010101" pitchFamily="2" charset="-122"/>
              </a:rPr>
              <a:t>После расширения сведений о зарегистрированном промышленном образце информация о промышленном образце публикуется в электронном бюллетене о промышленных образцах.</a:t>
            </a:r>
            <a:endParaRPr lang="en-US" sz="2000" dirty="0">
              <a:effectLst/>
              <a:latin typeface="Arial" panose="020B0604020202020204" pitchFamily="34" charset="0"/>
              <a:ea typeface="SimSun" panose="02010600030101010101" pitchFamily="2" charset="-122"/>
            </a:endParaRPr>
          </a:p>
        </p:txBody>
      </p:sp>
      <p:sp>
        <p:nvSpPr>
          <p:cNvPr id="5" name="Прямоугольник 4"/>
          <p:cNvSpPr/>
          <p:nvPr/>
        </p:nvSpPr>
        <p:spPr>
          <a:xfrm>
            <a:off x="378701" y="164758"/>
            <a:ext cx="11125866" cy="707886"/>
          </a:xfrm>
          <a:prstGeom prst="rect">
            <a:avLst/>
          </a:prstGeom>
          <a:noFill/>
        </p:spPr>
        <p:txBody>
          <a:bodyPr wrap="none" lIns="91440" tIns="45720" rIns="91440" bIns="45720">
            <a:spAutoFit/>
          </a:bodyPr>
          <a:lstStyle/>
          <a:p>
            <a:pPr algn="ctr"/>
            <a:r>
              <a:rPr lang="ru-RU" sz="4000" b="0" cap="none" spc="0" dirty="0" smtClean="0">
                <a:ln w="0"/>
                <a:solidFill>
                  <a:schemeClr val="tx1"/>
                </a:solidFill>
                <a:effectLst>
                  <a:outerShdw blurRad="38100" dist="19050" dir="2700000" algn="tl" rotWithShape="0">
                    <a:schemeClr val="dk1">
                      <a:alpha val="40000"/>
                    </a:schemeClr>
                  </a:outerShdw>
                </a:effectLst>
              </a:rPr>
              <a:t>Процедура регистрации промышленного образца</a:t>
            </a:r>
            <a:endParaRPr lang="ru-RU" sz="4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118831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87846" y="164758"/>
            <a:ext cx="7507569" cy="923330"/>
          </a:xfrm>
          <a:prstGeom prst="rect">
            <a:avLst/>
          </a:prstGeom>
          <a:noFill/>
        </p:spPr>
        <p:txBody>
          <a:bodyPr wrap="none" lIns="91440" tIns="45720" rIns="91440" bIns="45720">
            <a:spAutoFit/>
          </a:bodyPr>
          <a:lstStyle/>
          <a:p>
            <a:pPr algn="ctr"/>
            <a:r>
              <a:rPr lang="ru-RU" sz="5400" b="0" cap="none" spc="0" dirty="0" smtClean="0">
                <a:ln w="0"/>
                <a:solidFill>
                  <a:schemeClr val="tx1"/>
                </a:solidFill>
                <a:effectLst>
                  <a:outerShdw blurRad="38100" dist="19050" dir="2700000" algn="tl" rotWithShape="0">
                    <a:schemeClr val="dk1">
                      <a:alpha val="40000"/>
                    </a:schemeClr>
                  </a:outerShdw>
                </a:effectLst>
              </a:rPr>
              <a:t>Государственные органы</a:t>
            </a:r>
            <a:endParaRPr lang="ru-RU" sz="5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p:cNvSpPr txBox="1"/>
          <p:nvPr/>
        </p:nvSpPr>
        <p:spPr>
          <a:xfrm>
            <a:off x="617517" y="1088088"/>
            <a:ext cx="11002649" cy="6063198"/>
          </a:xfrm>
          <a:prstGeom prst="rect">
            <a:avLst/>
          </a:prstGeom>
          <a:noFill/>
        </p:spPr>
        <p:txBody>
          <a:bodyPr wrap="square" rtlCol="0">
            <a:spAutoFit/>
          </a:bodyPr>
          <a:lstStyle/>
          <a:p>
            <a:pPr marL="457200" indent="-457200">
              <a:buFont typeface="Arial" panose="020B0604020202020204" pitchFamily="34" charset="0"/>
              <a:buChar char="•"/>
            </a:pPr>
            <a:r>
              <a:rPr lang="ru-RU" sz="2400" dirty="0" smtClean="0">
                <a:solidFill>
                  <a:srgbClr val="0070C0"/>
                </a:solidFill>
              </a:rPr>
              <a:t>Австрийское патентное бюро</a:t>
            </a:r>
            <a:r>
              <a:rPr lang="ru-RU" sz="2400" dirty="0" smtClean="0"/>
              <a:t>.</a:t>
            </a:r>
            <a:r>
              <a:rPr lang="ru-RU" sz="2400" dirty="0" smtClean="0"/>
              <a:t> Основной орган </a:t>
            </a:r>
            <a:r>
              <a:rPr lang="ru-RU" sz="2400" dirty="0"/>
              <a:t>в сфере интеллектуальной собственности (в части ее </a:t>
            </a:r>
            <a:r>
              <a:rPr lang="ru-RU" sz="2400" dirty="0" smtClean="0"/>
              <a:t>регистрации). </a:t>
            </a:r>
          </a:p>
          <a:p>
            <a:endParaRPr lang="en-US" sz="2400" dirty="0"/>
          </a:p>
          <a:p>
            <a:pPr marL="457200" indent="-457200">
              <a:buFont typeface="Arial" panose="020B0604020202020204" pitchFamily="34" charset="0"/>
              <a:buChar char="•"/>
            </a:pPr>
            <a:r>
              <a:rPr lang="ru-RU" sz="2400" dirty="0" smtClean="0">
                <a:solidFill>
                  <a:srgbClr val="0070C0"/>
                </a:solidFill>
              </a:rPr>
              <a:t>Федеральная таможенная служба</a:t>
            </a:r>
            <a:r>
              <a:rPr lang="ru-RU" sz="2400" dirty="0" smtClean="0"/>
              <a:t>. Занимается в</a:t>
            </a:r>
            <a:r>
              <a:rPr lang="ru-RU" sz="2400" dirty="0" smtClean="0"/>
              <a:t>опросами защиты интеллектуальной собственности посредством </a:t>
            </a:r>
            <a:r>
              <a:rPr lang="ru-RU" sz="2400" dirty="0"/>
              <a:t>проверок таможенных процедур на границе, конфискации имущества, если товары, ввозимые на территорию ЕС, нарушают право интеллектуальной собственности</a:t>
            </a:r>
            <a:r>
              <a:rPr lang="ru-RU" sz="2400" dirty="0" smtClean="0"/>
              <a:t>.</a:t>
            </a:r>
          </a:p>
          <a:p>
            <a:endParaRPr lang="en-US" sz="2400" dirty="0"/>
          </a:p>
          <a:p>
            <a:pPr marL="457200" indent="-457200">
              <a:buFont typeface="Arial" panose="020B0604020202020204" pitchFamily="34" charset="0"/>
              <a:buChar char="•"/>
            </a:pPr>
            <a:r>
              <a:rPr lang="ru-RU" sz="2400" dirty="0" smtClean="0">
                <a:solidFill>
                  <a:srgbClr val="0070C0"/>
                </a:solidFill>
              </a:rPr>
              <a:t>Федеральное министерство по труду, социальным вопросам и защите прав потребителей.</a:t>
            </a:r>
            <a:r>
              <a:rPr lang="ru-RU" sz="2400" dirty="0" smtClean="0">
                <a:solidFill>
                  <a:srgbClr val="FF0000"/>
                </a:solidFill>
              </a:rPr>
              <a:t> </a:t>
            </a:r>
            <a:r>
              <a:rPr lang="ru-RU" sz="2400" dirty="0" smtClean="0"/>
              <a:t>Осуществляет</a:t>
            </a:r>
            <a:r>
              <a:rPr lang="ru-RU" sz="2400" dirty="0" smtClean="0">
                <a:solidFill>
                  <a:srgbClr val="FF0000"/>
                </a:solidFill>
              </a:rPr>
              <a:t> </a:t>
            </a:r>
            <a:r>
              <a:rPr lang="ru-RU" sz="2400" dirty="0" smtClean="0"/>
              <a:t>защиту прав интеллектуальной </a:t>
            </a:r>
            <a:r>
              <a:rPr lang="ru-RU" sz="2400" dirty="0"/>
              <a:t>собственности в рамках отдельных </a:t>
            </a:r>
            <a:r>
              <a:rPr lang="ru-RU" sz="2400" dirty="0" smtClean="0"/>
              <a:t>вопросов. </a:t>
            </a:r>
          </a:p>
          <a:p>
            <a:endParaRPr lang="en-US" sz="2400" dirty="0"/>
          </a:p>
          <a:p>
            <a:pPr marL="457200" indent="-457200">
              <a:buFont typeface="Arial" panose="020B0604020202020204" pitchFamily="34" charset="0"/>
              <a:buChar char="•"/>
            </a:pPr>
            <a:r>
              <a:rPr lang="ru-RU" sz="2400" dirty="0" smtClean="0">
                <a:solidFill>
                  <a:srgbClr val="0070C0"/>
                </a:solidFill>
              </a:rPr>
              <a:t>Федеральный патентный суд или в гражданские суды.</a:t>
            </a:r>
            <a:r>
              <a:rPr lang="ru-RU" sz="2400" dirty="0" smtClean="0">
                <a:solidFill>
                  <a:srgbClr val="002060"/>
                </a:solidFill>
              </a:rPr>
              <a:t> </a:t>
            </a:r>
            <a:r>
              <a:rPr lang="ru-RU" sz="2400" dirty="0"/>
              <a:t>При наличии указанных в законодательстве оснований любые лица могут подать иск </a:t>
            </a:r>
            <a:r>
              <a:rPr lang="ru-RU" sz="2400" dirty="0" smtClean="0"/>
              <a:t>эти суды </a:t>
            </a:r>
            <a:r>
              <a:rPr lang="ru-RU" sz="2400" dirty="0"/>
              <a:t>для защиты своих интеллектуальных прав.</a:t>
            </a:r>
            <a:endParaRPr lang="en-US" sz="2400" dirty="0"/>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1407427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217442" y="1088088"/>
            <a:ext cx="7448386" cy="646331"/>
          </a:xfrm>
          <a:prstGeom prst="rect">
            <a:avLst/>
          </a:prstGeom>
          <a:noFill/>
        </p:spPr>
        <p:txBody>
          <a:bodyPr wrap="none" lIns="91440" tIns="45720" rIns="91440" bIns="45720">
            <a:spAutoFit/>
          </a:bodyPr>
          <a:lstStyle/>
          <a:p>
            <a:pPr algn="ctr"/>
            <a:r>
              <a:rPr lang="ru-RU" sz="3600" i="1" dirty="0" smtClean="0">
                <a:solidFill>
                  <a:srgbClr val="0070C0"/>
                </a:solidFill>
              </a:rPr>
              <a:t>5. Защита промышленного образца</a:t>
            </a:r>
            <a:endParaRPr lang="ru-RU" sz="3600" b="0" cap="none" spc="0" dirty="0">
              <a:ln w="0"/>
              <a:solidFill>
                <a:srgbClr val="0070C0"/>
              </a:solidFill>
              <a:effectLst>
                <a:outerShdw blurRad="38100" dist="19050" dir="2700000" algn="tl" rotWithShape="0">
                  <a:schemeClr val="dk1">
                    <a:alpha val="40000"/>
                  </a:schemeClr>
                </a:outerShdw>
              </a:effectLst>
            </a:endParaRPr>
          </a:p>
        </p:txBody>
      </p:sp>
      <p:sp>
        <p:nvSpPr>
          <p:cNvPr id="5" name="Прямоугольник 4"/>
          <p:cNvSpPr/>
          <p:nvPr/>
        </p:nvSpPr>
        <p:spPr>
          <a:xfrm>
            <a:off x="378701" y="164758"/>
            <a:ext cx="11125866" cy="707886"/>
          </a:xfrm>
          <a:prstGeom prst="rect">
            <a:avLst/>
          </a:prstGeom>
          <a:noFill/>
        </p:spPr>
        <p:txBody>
          <a:bodyPr wrap="none" lIns="91440" tIns="45720" rIns="91440" bIns="45720">
            <a:spAutoFit/>
          </a:bodyPr>
          <a:lstStyle/>
          <a:p>
            <a:pPr algn="ctr"/>
            <a:r>
              <a:rPr lang="ru-RU" sz="4000" b="0" cap="none" spc="0" dirty="0" smtClean="0">
                <a:ln w="0"/>
                <a:solidFill>
                  <a:schemeClr val="tx1"/>
                </a:solidFill>
                <a:effectLst>
                  <a:outerShdw blurRad="38100" dist="19050" dir="2700000" algn="tl" rotWithShape="0">
                    <a:schemeClr val="dk1">
                      <a:alpha val="40000"/>
                    </a:schemeClr>
                  </a:outerShdw>
                </a:effectLst>
              </a:rPr>
              <a:t>Процедура регистрации промышленного образца</a:t>
            </a:r>
            <a:endParaRPr lang="ru-RU" sz="4000" b="0" cap="none" spc="0" dirty="0">
              <a:ln w="0"/>
              <a:solidFill>
                <a:schemeClr val="tx1"/>
              </a:solidFill>
              <a:effectLst>
                <a:outerShdw blurRad="38100" dist="19050" dir="2700000" algn="tl" rotWithShape="0">
                  <a:schemeClr val="dk1">
                    <a:alpha val="40000"/>
                  </a:schemeClr>
                </a:outerShdw>
              </a:effectLst>
            </a:endParaRPr>
          </a:p>
        </p:txBody>
      </p:sp>
      <p:sp>
        <p:nvSpPr>
          <p:cNvPr id="6" name="Прямоугольник 5"/>
          <p:cNvSpPr/>
          <p:nvPr/>
        </p:nvSpPr>
        <p:spPr>
          <a:xfrm>
            <a:off x="378701" y="2551837"/>
            <a:ext cx="11125866" cy="1477328"/>
          </a:xfrm>
          <a:prstGeom prst="rect">
            <a:avLst/>
          </a:prstGeom>
        </p:spPr>
        <p:txBody>
          <a:bodyPr wrap="square">
            <a:spAutoFit/>
          </a:bodyPr>
          <a:lstStyle/>
          <a:p>
            <a:pPr indent="450215" algn="just">
              <a:lnSpc>
                <a:spcPct val="150000"/>
              </a:lnSpc>
            </a:pPr>
            <a:r>
              <a:rPr lang="ru-RU" sz="2000" dirty="0" smtClean="0">
                <a:solidFill>
                  <a:srgbClr val="0070C0"/>
                </a:solidFill>
                <a:effectLst/>
                <a:latin typeface="Times New Roman" panose="02020603050405020304" pitchFamily="18" charset="0"/>
                <a:ea typeface="SimSun" panose="02010600030101010101" pitchFamily="2" charset="-122"/>
              </a:rPr>
              <a:t>Первоначальный срок защиты промышленного образца составляет 5 лет</a:t>
            </a:r>
            <a:r>
              <a:rPr lang="ru-RU" sz="2000" dirty="0" smtClean="0">
                <a:effectLst/>
                <a:latin typeface="Times New Roman" panose="02020603050405020304" pitchFamily="18" charset="0"/>
                <a:ea typeface="SimSun" panose="02010600030101010101" pitchFamily="2" charset="-122"/>
              </a:rPr>
              <a:t>, а в случае отсрочки публикации – 30 месяцев. Срок защиты может быть продлен до 4 раз и максимально составлять в совокупности 25 лет.</a:t>
            </a:r>
            <a:endParaRPr lang="en-US" sz="1100" dirty="0">
              <a:effectLst/>
              <a:latin typeface="Arial" panose="020B0604020202020204" pitchFamily="34" charset="0"/>
              <a:ea typeface="SimSun" panose="02010600030101010101" pitchFamily="2" charset="-122"/>
            </a:endParaRPr>
          </a:p>
        </p:txBody>
      </p:sp>
    </p:spTree>
    <p:extLst>
      <p:ext uri="{BB962C8B-B14F-4D97-AF65-F5344CB8AC3E}">
        <p14:creationId xmlns:p14="http://schemas.microsoft.com/office/powerpoint/2010/main" val="41094655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148133" y="1088088"/>
            <a:ext cx="3587008" cy="646331"/>
          </a:xfrm>
          <a:prstGeom prst="rect">
            <a:avLst/>
          </a:prstGeom>
          <a:noFill/>
        </p:spPr>
        <p:txBody>
          <a:bodyPr wrap="none" lIns="91440" tIns="45720" rIns="91440" bIns="45720">
            <a:spAutoFit/>
          </a:bodyPr>
          <a:lstStyle/>
          <a:p>
            <a:pPr algn="ctr"/>
            <a:r>
              <a:rPr lang="ru-RU" sz="3600" i="1" dirty="0" smtClean="0">
                <a:solidFill>
                  <a:srgbClr val="0070C0"/>
                </a:solidFill>
              </a:rPr>
              <a:t>Размер пошлины</a:t>
            </a:r>
            <a:endParaRPr lang="ru-RU" sz="3600" b="0" cap="none" spc="0" dirty="0">
              <a:ln w="0"/>
              <a:solidFill>
                <a:srgbClr val="0070C0"/>
              </a:solidFill>
              <a:effectLst>
                <a:outerShdw blurRad="38100" dist="19050" dir="2700000" algn="tl" rotWithShape="0">
                  <a:schemeClr val="dk1">
                    <a:alpha val="40000"/>
                  </a:schemeClr>
                </a:outerShdw>
              </a:effectLst>
            </a:endParaRPr>
          </a:p>
        </p:txBody>
      </p:sp>
      <p:sp>
        <p:nvSpPr>
          <p:cNvPr id="3" name="Прямоугольник 2"/>
          <p:cNvSpPr/>
          <p:nvPr/>
        </p:nvSpPr>
        <p:spPr>
          <a:xfrm>
            <a:off x="378701" y="164758"/>
            <a:ext cx="11125866" cy="707886"/>
          </a:xfrm>
          <a:prstGeom prst="rect">
            <a:avLst/>
          </a:prstGeom>
          <a:noFill/>
        </p:spPr>
        <p:txBody>
          <a:bodyPr wrap="none" lIns="91440" tIns="45720" rIns="91440" bIns="45720">
            <a:spAutoFit/>
          </a:bodyPr>
          <a:lstStyle/>
          <a:p>
            <a:pPr algn="ctr"/>
            <a:r>
              <a:rPr lang="ru-RU" sz="4000" b="0" cap="none" spc="0" dirty="0" smtClean="0">
                <a:ln w="0"/>
                <a:solidFill>
                  <a:schemeClr val="tx1"/>
                </a:solidFill>
                <a:effectLst>
                  <a:outerShdw blurRad="38100" dist="19050" dir="2700000" algn="tl" rotWithShape="0">
                    <a:schemeClr val="dk1">
                      <a:alpha val="40000"/>
                    </a:schemeClr>
                  </a:outerShdw>
                </a:effectLst>
              </a:rPr>
              <a:t>Процедура регистрации промышленного образца</a:t>
            </a:r>
            <a:endParaRPr lang="ru-RU" sz="4000" b="0"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4" name="Таблица 3"/>
          <p:cNvGraphicFramePr>
            <a:graphicFrameLocks noGrp="1"/>
          </p:cNvGraphicFramePr>
          <p:nvPr>
            <p:extLst>
              <p:ext uri="{D42A27DB-BD31-4B8C-83A1-F6EECF244321}">
                <p14:modId xmlns:p14="http://schemas.microsoft.com/office/powerpoint/2010/main" val="1371290087"/>
              </p:ext>
            </p:extLst>
          </p:nvPr>
        </p:nvGraphicFramePr>
        <p:xfrm>
          <a:off x="2640755" y="2235010"/>
          <a:ext cx="6340475" cy="1183578"/>
        </p:xfrm>
        <a:graphic>
          <a:graphicData uri="http://schemas.openxmlformats.org/drawingml/2006/table">
            <a:tbl>
              <a:tblPr>
                <a:tableStyleId>{5940675A-B579-460E-94D1-54222C63F5DA}</a:tableStyleId>
              </a:tblPr>
              <a:tblGrid>
                <a:gridCol w="4340860"/>
                <a:gridCol w="1999615"/>
              </a:tblGrid>
              <a:tr h="222885">
                <a:tc>
                  <a:txBody>
                    <a:bodyPr/>
                    <a:lstStyle/>
                    <a:p>
                      <a:pPr marL="0" marR="0" algn="ctr">
                        <a:lnSpc>
                          <a:spcPct val="115000"/>
                        </a:lnSpc>
                        <a:spcBef>
                          <a:spcPts val="0"/>
                        </a:spcBef>
                        <a:spcAft>
                          <a:spcPts val="0"/>
                        </a:spcAft>
                      </a:pPr>
                      <a:r>
                        <a:rPr lang="ru-RU" sz="1400" b="1" dirty="0">
                          <a:effectLst/>
                        </a:rPr>
                        <a:t>Вид пошлины</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ru-RU" sz="1400" b="1" dirty="0">
                          <a:effectLst/>
                        </a:rPr>
                        <a:t>Размер, € </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86360">
                <a:tc>
                  <a:txBody>
                    <a:bodyPr/>
                    <a:lstStyle/>
                    <a:p>
                      <a:pPr marL="0" marR="0">
                        <a:lnSpc>
                          <a:spcPct val="115000"/>
                        </a:lnSpc>
                        <a:spcBef>
                          <a:spcPts val="0"/>
                        </a:spcBef>
                        <a:spcAft>
                          <a:spcPts val="0"/>
                        </a:spcAft>
                      </a:pPr>
                      <a:r>
                        <a:rPr lang="ru-RU" sz="1400" dirty="0">
                          <a:effectLst/>
                        </a:rPr>
                        <a:t>Пошлина за разовое применение (в том числе срок защиты до 5 лет)</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ru-RU" sz="1400">
                          <a:effectLst/>
                        </a:rPr>
                        <a:t>70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199390">
                <a:tc>
                  <a:txBody>
                    <a:bodyPr/>
                    <a:lstStyle/>
                    <a:p>
                      <a:pPr marL="0" marR="0">
                        <a:lnSpc>
                          <a:spcPct val="115000"/>
                        </a:lnSpc>
                        <a:spcBef>
                          <a:spcPts val="0"/>
                        </a:spcBef>
                        <a:spcAft>
                          <a:spcPts val="0"/>
                        </a:spcAft>
                      </a:pPr>
                      <a:r>
                        <a:rPr lang="ru-RU" sz="1400">
                          <a:effectLst/>
                        </a:rPr>
                        <a:t>Пошлина за многократное применение (заявка может быть подана на не более 100 образцов)</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ru-RU" sz="1400" dirty="0">
                          <a:effectLst/>
                        </a:rPr>
                        <a:t>7 - за промышленный образец, минимум - 70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29589275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90688" y="164758"/>
            <a:ext cx="10901895" cy="830997"/>
          </a:xfrm>
          <a:prstGeom prst="rect">
            <a:avLst/>
          </a:prstGeom>
          <a:noFill/>
        </p:spPr>
        <p:txBody>
          <a:bodyPr wrap="none" lIns="91440" tIns="45720" rIns="91440" bIns="45720">
            <a:spAutoFit/>
          </a:bodyPr>
          <a:lstStyle/>
          <a:p>
            <a:pPr algn="ctr"/>
            <a:r>
              <a:rPr lang="ru-RU" sz="4800" b="0" cap="none" spc="0" dirty="0" smtClean="0">
                <a:ln w="0"/>
                <a:solidFill>
                  <a:schemeClr val="tx1"/>
                </a:solidFill>
                <a:effectLst>
                  <a:outerShdw blurRad="38100" dist="19050" dir="2700000" algn="tl" rotWithShape="0">
                    <a:schemeClr val="dk1">
                      <a:alpha val="40000"/>
                    </a:schemeClr>
                  </a:outerShdw>
                </a:effectLst>
              </a:rPr>
              <a:t>Процедура регистрации товарного знака</a:t>
            </a:r>
            <a:endParaRPr lang="ru-RU" sz="48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p:cNvSpPr txBox="1"/>
          <p:nvPr/>
        </p:nvSpPr>
        <p:spPr>
          <a:xfrm>
            <a:off x="1323474" y="1780674"/>
            <a:ext cx="5361596" cy="2031325"/>
          </a:xfrm>
          <a:prstGeom prst="rect">
            <a:avLst/>
          </a:prstGeom>
          <a:noFill/>
        </p:spPr>
        <p:txBody>
          <a:bodyPr wrap="none" rtlCol="0">
            <a:spAutoFit/>
          </a:bodyPr>
          <a:lstStyle/>
          <a:p>
            <a:r>
              <a:rPr lang="ru-RU" dirty="0"/>
              <a:t>1. Подготовка заявки на товарный знак.</a:t>
            </a:r>
            <a:endParaRPr lang="en-US" dirty="0"/>
          </a:p>
          <a:p>
            <a:r>
              <a:rPr lang="ru-RU" dirty="0"/>
              <a:t>2. Проверка заявки.</a:t>
            </a:r>
            <a:endParaRPr lang="en-US" dirty="0"/>
          </a:p>
          <a:p>
            <a:r>
              <a:rPr lang="ru-RU" dirty="0"/>
              <a:t>3. Регистрация товарного знака.</a:t>
            </a:r>
            <a:endParaRPr lang="en-US" dirty="0"/>
          </a:p>
          <a:p>
            <a:r>
              <a:rPr lang="ru-RU" dirty="0"/>
              <a:t>4. Возражение против регистрации товарного знака.</a:t>
            </a:r>
            <a:endParaRPr lang="en-US" dirty="0"/>
          </a:p>
          <a:p>
            <a:r>
              <a:rPr lang="ru-RU" dirty="0"/>
              <a:t>5. Аннулирование товарного знака.</a:t>
            </a:r>
            <a:endParaRPr lang="en-US" dirty="0"/>
          </a:p>
          <a:p>
            <a:r>
              <a:rPr lang="ru-RU" dirty="0"/>
              <a:t>6. Отказ от товарного знака.</a:t>
            </a:r>
            <a:endParaRPr lang="en-US" dirty="0"/>
          </a:p>
          <a:p>
            <a:r>
              <a:rPr lang="ru-RU" dirty="0"/>
              <a:t>7. Защита товарного знака</a:t>
            </a:r>
            <a:r>
              <a:rPr lang="ru-RU" dirty="0" smtClean="0"/>
              <a:t>.</a:t>
            </a:r>
            <a:endParaRPr lang="en-US" dirty="0"/>
          </a:p>
        </p:txBody>
      </p:sp>
    </p:spTree>
    <p:extLst>
      <p:ext uri="{BB962C8B-B14F-4D97-AF65-F5344CB8AC3E}">
        <p14:creationId xmlns:p14="http://schemas.microsoft.com/office/powerpoint/2010/main" val="1563081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89761" y="1088088"/>
            <a:ext cx="8303748" cy="646331"/>
          </a:xfrm>
          <a:prstGeom prst="rect">
            <a:avLst/>
          </a:prstGeom>
          <a:noFill/>
        </p:spPr>
        <p:txBody>
          <a:bodyPr wrap="none" lIns="91440" tIns="45720" rIns="91440" bIns="45720">
            <a:spAutoFit/>
          </a:bodyPr>
          <a:lstStyle/>
          <a:p>
            <a:pPr algn="ctr"/>
            <a:r>
              <a:rPr lang="ru-RU" sz="3600" i="1" dirty="0" smtClean="0">
                <a:solidFill>
                  <a:srgbClr val="0070C0"/>
                </a:solidFill>
              </a:rPr>
              <a:t>1. Подготовка заявки на товарный знак</a:t>
            </a:r>
            <a:endParaRPr lang="ru-RU" sz="3600" b="0" cap="none" spc="0" dirty="0">
              <a:ln w="0"/>
              <a:solidFill>
                <a:srgbClr val="0070C0"/>
              </a:solidFill>
              <a:effectLst>
                <a:outerShdw blurRad="38100" dist="19050" dir="2700000" algn="tl" rotWithShape="0">
                  <a:schemeClr val="dk1">
                    <a:alpha val="40000"/>
                  </a:schemeClr>
                </a:outerShdw>
              </a:effectLst>
            </a:endParaRPr>
          </a:p>
        </p:txBody>
      </p:sp>
      <p:sp>
        <p:nvSpPr>
          <p:cNvPr id="3" name="Прямоугольник 2"/>
          <p:cNvSpPr/>
          <p:nvPr/>
        </p:nvSpPr>
        <p:spPr>
          <a:xfrm>
            <a:off x="1389618" y="164758"/>
            <a:ext cx="9104031" cy="707886"/>
          </a:xfrm>
          <a:prstGeom prst="rect">
            <a:avLst/>
          </a:prstGeom>
          <a:noFill/>
        </p:spPr>
        <p:txBody>
          <a:bodyPr wrap="none" lIns="91440" tIns="45720" rIns="91440" bIns="45720">
            <a:spAutoFit/>
          </a:bodyPr>
          <a:lstStyle/>
          <a:p>
            <a:pPr algn="ctr"/>
            <a:r>
              <a:rPr lang="ru-RU" sz="4000" b="0" cap="none" spc="0" dirty="0" smtClean="0">
                <a:ln w="0"/>
                <a:solidFill>
                  <a:schemeClr val="tx1"/>
                </a:solidFill>
                <a:effectLst>
                  <a:outerShdw blurRad="38100" dist="19050" dir="2700000" algn="tl" rotWithShape="0">
                    <a:schemeClr val="dk1">
                      <a:alpha val="40000"/>
                    </a:schemeClr>
                  </a:outerShdw>
                </a:effectLst>
              </a:rPr>
              <a:t>Процедура регистрации товарного знака</a:t>
            </a:r>
            <a:endParaRPr lang="ru-RU" sz="4000" b="0" cap="none" spc="0" dirty="0">
              <a:ln w="0"/>
              <a:solidFill>
                <a:schemeClr val="tx1"/>
              </a:solidFill>
              <a:effectLst>
                <a:outerShdw blurRad="38100" dist="19050" dir="2700000" algn="tl" rotWithShape="0">
                  <a:schemeClr val="dk1">
                    <a:alpha val="40000"/>
                  </a:schemeClr>
                </a:outerShdw>
              </a:effectLst>
            </a:endParaRPr>
          </a:p>
        </p:txBody>
      </p:sp>
      <p:sp>
        <p:nvSpPr>
          <p:cNvPr id="4" name="Прямоугольник 3"/>
          <p:cNvSpPr/>
          <p:nvPr/>
        </p:nvSpPr>
        <p:spPr>
          <a:xfrm>
            <a:off x="378701" y="2551837"/>
            <a:ext cx="11125866" cy="1015663"/>
          </a:xfrm>
          <a:prstGeom prst="rect">
            <a:avLst/>
          </a:prstGeom>
        </p:spPr>
        <p:txBody>
          <a:bodyPr wrap="square">
            <a:spAutoFit/>
          </a:bodyPr>
          <a:lstStyle/>
          <a:p>
            <a:r>
              <a:rPr lang="ru-RU" sz="2000" dirty="0"/>
              <a:t>К необходимым документам (Приложениям к заявке) относятся:</a:t>
            </a:r>
            <a:endParaRPr lang="en-US" sz="2000" dirty="0"/>
          </a:p>
          <a:p>
            <a:r>
              <a:rPr lang="en-US" sz="2000" dirty="0" smtClean="0"/>
              <a:t>	</a:t>
            </a:r>
            <a:r>
              <a:rPr lang="ru-RU" sz="2000" dirty="0" smtClean="0"/>
              <a:t>- </a:t>
            </a:r>
            <a:r>
              <a:rPr lang="ru-RU" sz="2000" dirty="0">
                <a:solidFill>
                  <a:srgbClr val="0070C0"/>
                </a:solidFill>
              </a:rPr>
              <a:t>заявляемое обозначение товарного знака;</a:t>
            </a:r>
            <a:endParaRPr lang="en-US" sz="2000" dirty="0">
              <a:solidFill>
                <a:srgbClr val="0070C0"/>
              </a:solidFill>
            </a:endParaRPr>
          </a:p>
          <a:p>
            <a:r>
              <a:rPr lang="en-US" sz="2000" dirty="0" smtClean="0">
                <a:solidFill>
                  <a:srgbClr val="0070C0"/>
                </a:solidFill>
              </a:rPr>
              <a:t>	</a:t>
            </a:r>
            <a:r>
              <a:rPr lang="ru-RU" sz="2000" dirty="0" smtClean="0">
                <a:solidFill>
                  <a:srgbClr val="0070C0"/>
                </a:solidFill>
              </a:rPr>
              <a:t>- </a:t>
            </a:r>
            <a:r>
              <a:rPr lang="ru-RU" sz="2000" dirty="0">
                <a:solidFill>
                  <a:srgbClr val="0070C0"/>
                </a:solidFill>
              </a:rPr>
              <a:t>перечень товаров и услуг.</a:t>
            </a:r>
            <a:endParaRPr lang="en-US" sz="2000" dirty="0">
              <a:solidFill>
                <a:srgbClr val="0070C0"/>
              </a:solidFill>
            </a:endParaRPr>
          </a:p>
        </p:txBody>
      </p:sp>
    </p:spTree>
    <p:extLst>
      <p:ext uri="{BB962C8B-B14F-4D97-AF65-F5344CB8AC3E}">
        <p14:creationId xmlns:p14="http://schemas.microsoft.com/office/powerpoint/2010/main" val="8640724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963433" y="1088088"/>
            <a:ext cx="3956404" cy="646331"/>
          </a:xfrm>
          <a:prstGeom prst="rect">
            <a:avLst/>
          </a:prstGeom>
          <a:noFill/>
        </p:spPr>
        <p:txBody>
          <a:bodyPr wrap="none" lIns="91440" tIns="45720" rIns="91440" bIns="45720">
            <a:spAutoFit/>
          </a:bodyPr>
          <a:lstStyle/>
          <a:p>
            <a:pPr algn="ctr"/>
            <a:r>
              <a:rPr lang="ru-RU" sz="3600" i="1" dirty="0" smtClean="0">
                <a:solidFill>
                  <a:srgbClr val="0070C0"/>
                </a:solidFill>
              </a:rPr>
              <a:t>2. Проверка заявки</a:t>
            </a:r>
            <a:endParaRPr lang="ru-RU" sz="3600" b="0" cap="none" spc="0" dirty="0">
              <a:ln w="0"/>
              <a:solidFill>
                <a:srgbClr val="0070C0"/>
              </a:solidFill>
              <a:effectLst>
                <a:outerShdw blurRad="38100" dist="19050" dir="2700000" algn="tl" rotWithShape="0">
                  <a:schemeClr val="dk1">
                    <a:alpha val="40000"/>
                  </a:schemeClr>
                </a:outerShdw>
              </a:effectLst>
            </a:endParaRPr>
          </a:p>
        </p:txBody>
      </p:sp>
      <p:sp>
        <p:nvSpPr>
          <p:cNvPr id="3" name="Прямоугольник 2"/>
          <p:cNvSpPr/>
          <p:nvPr/>
        </p:nvSpPr>
        <p:spPr>
          <a:xfrm>
            <a:off x="1389618" y="164758"/>
            <a:ext cx="9104031" cy="707886"/>
          </a:xfrm>
          <a:prstGeom prst="rect">
            <a:avLst/>
          </a:prstGeom>
          <a:noFill/>
        </p:spPr>
        <p:txBody>
          <a:bodyPr wrap="none" lIns="91440" tIns="45720" rIns="91440" bIns="45720">
            <a:spAutoFit/>
          </a:bodyPr>
          <a:lstStyle/>
          <a:p>
            <a:pPr algn="ctr"/>
            <a:r>
              <a:rPr lang="ru-RU" sz="4000" b="0" cap="none" spc="0" dirty="0" smtClean="0">
                <a:ln w="0"/>
                <a:solidFill>
                  <a:schemeClr val="tx1"/>
                </a:solidFill>
                <a:effectLst>
                  <a:outerShdw blurRad="38100" dist="19050" dir="2700000" algn="tl" rotWithShape="0">
                    <a:schemeClr val="dk1">
                      <a:alpha val="40000"/>
                    </a:schemeClr>
                  </a:outerShdw>
                </a:effectLst>
              </a:rPr>
              <a:t>Процедура регистрации товарного знака</a:t>
            </a:r>
            <a:endParaRPr lang="ru-RU" sz="4000" b="0" cap="none" spc="0" dirty="0">
              <a:ln w="0"/>
              <a:solidFill>
                <a:schemeClr val="tx1"/>
              </a:solidFill>
              <a:effectLst>
                <a:outerShdw blurRad="38100" dist="19050" dir="2700000" algn="tl" rotWithShape="0">
                  <a:schemeClr val="dk1">
                    <a:alpha val="40000"/>
                  </a:schemeClr>
                </a:outerShdw>
              </a:effectLst>
            </a:endParaRPr>
          </a:p>
        </p:txBody>
      </p:sp>
      <p:sp>
        <p:nvSpPr>
          <p:cNvPr id="4" name="Прямоугольник 3"/>
          <p:cNvSpPr/>
          <p:nvPr/>
        </p:nvSpPr>
        <p:spPr>
          <a:xfrm>
            <a:off x="378701" y="2551837"/>
            <a:ext cx="11125866" cy="1323439"/>
          </a:xfrm>
          <a:prstGeom prst="rect">
            <a:avLst/>
          </a:prstGeom>
        </p:spPr>
        <p:txBody>
          <a:bodyPr wrap="square">
            <a:spAutoFit/>
          </a:bodyPr>
          <a:lstStyle/>
          <a:p>
            <a:r>
              <a:rPr lang="en-US" sz="2000" dirty="0" smtClean="0"/>
              <a:t>	</a:t>
            </a:r>
            <a:r>
              <a:rPr lang="ru-RU" sz="2000" dirty="0" smtClean="0"/>
              <a:t>Австрийское патентное бюро проверяет </a:t>
            </a:r>
            <a:r>
              <a:rPr lang="ru-RU" sz="2000" dirty="0"/>
              <a:t>заявку по товарному знаку на соответствие необходимым требованиям. Знаки и обозначения не регистрируются, если они просто описывают вид, качество или другие характеристики востребованных товаров или услуг. </a:t>
            </a:r>
            <a:r>
              <a:rPr lang="ru-RU" sz="2000" dirty="0" smtClean="0"/>
              <a:t>Австрийское патентное бюро</a:t>
            </a:r>
            <a:r>
              <a:rPr lang="ru-RU" sz="2000" dirty="0" smtClean="0"/>
              <a:t> </a:t>
            </a:r>
            <a:r>
              <a:rPr lang="ru-RU" sz="2000" dirty="0"/>
              <a:t>не проверяет, были ли зарегистрированы аналогичные или схожие товарные знаки.</a:t>
            </a:r>
            <a:endParaRPr lang="en-US" sz="2000" dirty="0"/>
          </a:p>
        </p:txBody>
      </p:sp>
    </p:spTree>
    <p:extLst>
      <p:ext uri="{BB962C8B-B14F-4D97-AF65-F5344CB8AC3E}">
        <p14:creationId xmlns:p14="http://schemas.microsoft.com/office/powerpoint/2010/main" val="7196583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45192" y="1088088"/>
            <a:ext cx="6792885" cy="646331"/>
          </a:xfrm>
          <a:prstGeom prst="rect">
            <a:avLst/>
          </a:prstGeom>
          <a:noFill/>
        </p:spPr>
        <p:txBody>
          <a:bodyPr wrap="none" lIns="91440" tIns="45720" rIns="91440" bIns="45720">
            <a:spAutoFit/>
          </a:bodyPr>
          <a:lstStyle/>
          <a:p>
            <a:pPr algn="ctr"/>
            <a:r>
              <a:rPr lang="ru-RU" sz="3600" i="1" dirty="0" smtClean="0">
                <a:solidFill>
                  <a:srgbClr val="0070C0"/>
                </a:solidFill>
              </a:rPr>
              <a:t>3. Регистрация товарного знака</a:t>
            </a:r>
            <a:endParaRPr lang="ru-RU" sz="3600" b="0" cap="none" spc="0" dirty="0">
              <a:ln w="0"/>
              <a:solidFill>
                <a:srgbClr val="0070C0"/>
              </a:solidFill>
              <a:effectLst>
                <a:outerShdw blurRad="38100" dist="19050" dir="2700000" algn="tl" rotWithShape="0">
                  <a:schemeClr val="dk1">
                    <a:alpha val="40000"/>
                  </a:schemeClr>
                </a:outerShdw>
              </a:effectLst>
            </a:endParaRPr>
          </a:p>
        </p:txBody>
      </p:sp>
      <p:sp>
        <p:nvSpPr>
          <p:cNvPr id="3" name="Прямоугольник 2"/>
          <p:cNvSpPr/>
          <p:nvPr/>
        </p:nvSpPr>
        <p:spPr>
          <a:xfrm>
            <a:off x="1389618" y="164758"/>
            <a:ext cx="9104031" cy="707886"/>
          </a:xfrm>
          <a:prstGeom prst="rect">
            <a:avLst/>
          </a:prstGeom>
          <a:noFill/>
        </p:spPr>
        <p:txBody>
          <a:bodyPr wrap="none" lIns="91440" tIns="45720" rIns="91440" bIns="45720">
            <a:spAutoFit/>
          </a:bodyPr>
          <a:lstStyle/>
          <a:p>
            <a:pPr algn="ctr"/>
            <a:r>
              <a:rPr lang="ru-RU" sz="4000" b="0" cap="none" spc="0" dirty="0" smtClean="0">
                <a:ln w="0"/>
                <a:solidFill>
                  <a:schemeClr val="tx1"/>
                </a:solidFill>
                <a:effectLst>
                  <a:outerShdw blurRad="38100" dist="19050" dir="2700000" algn="tl" rotWithShape="0">
                    <a:schemeClr val="dk1">
                      <a:alpha val="40000"/>
                    </a:schemeClr>
                  </a:outerShdw>
                </a:effectLst>
              </a:rPr>
              <a:t>Процедура регистрации товарного знака</a:t>
            </a:r>
            <a:endParaRPr lang="ru-RU" sz="4000" b="0" cap="none" spc="0" dirty="0">
              <a:ln w="0"/>
              <a:solidFill>
                <a:schemeClr val="tx1"/>
              </a:solidFill>
              <a:effectLst>
                <a:outerShdw blurRad="38100" dist="19050" dir="2700000" algn="tl" rotWithShape="0">
                  <a:schemeClr val="dk1">
                    <a:alpha val="40000"/>
                  </a:schemeClr>
                </a:outerShdw>
              </a:effectLst>
            </a:endParaRPr>
          </a:p>
        </p:txBody>
      </p:sp>
      <p:sp>
        <p:nvSpPr>
          <p:cNvPr id="4" name="Прямоугольник 3"/>
          <p:cNvSpPr/>
          <p:nvPr/>
        </p:nvSpPr>
        <p:spPr>
          <a:xfrm>
            <a:off x="378701" y="2551837"/>
            <a:ext cx="11125866" cy="1323439"/>
          </a:xfrm>
          <a:prstGeom prst="rect">
            <a:avLst/>
          </a:prstGeom>
        </p:spPr>
        <p:txBody>
          <a:bodyPr wrap="square">
            <a:spAutoFit/>
          </a:bodyPr>
          <a:lstStyle/>
          <a:p>
            <a:r>
              <a:rPr lang="en-US" sz="2000" dirty="0" smtClean="0"/>
              <a:t>	</a:t>
            </a:r>
            <a:r>
              <a:rPr lang="ru-RU" sz="2000" dirty="0" smtClean="0"/>
              <a:t>Если </a:t>
            </a:r>
            <a:r>
              <a:rPr lang="ru-RU" sz="2000" dirty="0"/>
              <a:t>заявка соответствует требованиям законодательства и отсутствуют препятствия к регистрации, </a:t>
            </a:r>
            <a:r>
              <a:rPr lang="ru-RU" sz="2000" dirty="0" smtClean="0"/>
              <a:t>Австрийское патентное бюро </a:t>
            </a:r>
            <a:r>
              <a:rPr lang="ru-RU" sz="2000" dirty="0" smtClean="0"/>
              <a:t>вносит </a:t>
            </a:r>
            <a:r>
              <a:rPr lang="ru-RU" sz="2000" dirty="0"/>
              <a:t>товарный знак в реестр. Сведения о регистрации публикуются в электронном журнале о товарных знаках, а владельцу выдается свидетельство о регистрации.</a:t>
            </a:r>
            <a:endParaRPr lang="en-US" sz="2000" dirty="0"/>
          </a:p>
        </p:txBody>
      </p:sp>
    </p:spTree>
    <p:extLst>
      <p:ext uri="{BB962C8B-B14F-4D97-AF65-F5344CB8AC3E}">
        <p14:creationId xmlns:p14="http://schemas.microsoft.com/office/powerpoint/2010/main" val="14184410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40674" y="1088088"/>
            <a:ext cx="11001923" cy="646331"/>
          </a:xfrm>
          <a:prstGeom prst="rect">
            <a:avLst/>
          </a:prstGeom>
          <a:noFill/>
        </p:spPr>
        <p:txBody>
          <a:bodyPr wrap="none" lIns="91440" tIns="45720" rIns="91440" bIns="45720">
            <a:spAutoFit/>
          </a:bodyPr>
          <a:lstStyle/>
          <a:p>
            <a:pPr algn="ctr"/>
            <a:r>
              <a:rPr lang="ru-RU" sz="3600" i="1" dirty="0" smtClean="0">
                <a:solidFill>
                  <a:srgbClr val="0070C0"/>
                </a:solidFill>
              </a:rPr>
              <a:t>4. Возражение против регистрации товарного знака</a:t>
            </a:r>
            <a:endParaRPr lang="ru-RU" sz="3600" b="0" cap="none" spc="0" dirty="0">
              <a:ln w="0"/>
              <a:solidFill>
                <a:srgbClr val="0070C0"/>
              </a:solidFill>
              <a:effectLst>
                <a:outerShdw blurRad="38100" dist="19050" dir="2700000" algn="tl" rotWithShape="0">
                  <a:schemeClr val="dk1">
                    <a:alpha val="40000"/>
                  </a:schemeClr>
                </a:outerShdw>
              </a:effectLst>
            </a:endParaRPr>
          </a:p>
        </p:txBody>
      </p:sp>
      <p:sp>
        <p:nvSpPr>
          <p:cNvPr id="3" name="Прямоугольник 2"/>
          <p:cNvSpPr/>
          <p:nvPr/>
        </p:nvSpPr>
        <p:spPr>
          <a:xfrm>
            <a:off x="1389618" y="164758"/>
            <a:ext cx="9104031" cy="707886"/>
          </a:xfrm>
          <a:prstGeom prst="rect">
            <a:avLst/>
          </a:prstGeom>
          <a:noFill/>
        </p:spPr>
        <p:txBody>
          <a:bodyPr wrap="none" lIns="91440" tIns="45720" rIns="91440" bIns="45720">
            <a:spAutoFit/>
          </a:bodyPr>
          <a:lstStyle/>
          <a:p>
            <a:pPr algn="ctr"/>
            <a:r>
              <a:rPr lang="ru-RU" sz="4000" b="0" cap="none" spc="0" dirty="0" smtClean="0">
                <a:ln w="0"/>
                <a:solidFill>
                  <a:schemeClr val="tx1"/>
                </a:solidFill>
                <a:effectLst>
                  <a:outerShdw blurRad="38100" dist="19050" dir="2700000" algn="tl" rotWithShape="0">
                    <a:schemeClr val="dk1">
                      <a:alpha val="40000"/>
                    </a:schemeClr>
                  </a:outerShdw>
                </a:effectLst>
              </a:rPr>
              <a:t>Процедура регистрации товарного знака</a:t>
            </a:r>
            <a:endParaRPr lang="ru-RU" sz="4000" b="0" cap="none" spc="0" dirty="0">
              <a:ln w="0"/>
              <a:solidFill>
                <a:schemeClr val="tx1"/>
              </a:solidFill>
              <a:effectLst>
                <a:outerShdw blurRad="38100" dist="19050" dir="2700000" algn="tl" rotWithShape="0">
                  <a:schemeClr val="dk1">
                    <a:alpha val="40000"/>
                  </a:schemeClr>
                </a:outerShdw>
              </a:effectLst>
            </a:endParaRPr>
          </a:p>
        </p:txBody>
      </p:sp>
      <p:sp>
        <p:nvSpPr>
          <p:cNvPr id="4" name="Прямоугольник 3"/>
          <p:cNvSpPr/>
          <p:nvPr/>
        </p:nvSpPr>
        <p:spPr>
          <a:xfrm>
            <a:off x="378701" y="2551837"/>
            <a:ext cx="11125866" cy="3170099"/>
          </a:xfrm>
          <a:prstGeom prst="rect">
            <a:avLst/>
          </a:prstGeom>
        </p:spPr>
        <p:txBody>
          <a:bodyPr wrap="square">
            <a:spAutoFit/>
          </a:bodyPr>
          <a:lstStyle/>
          <a:p>
            <a:r>
              <a:rPr lang="en-US" sz="2000" dirty="0" smtClean="0"/>
              <a:t>	</a:t>
            </a:r>
            <a:r>
              <a:rPr lang="ru-RU" sz="2000" dirty="0" smtClean="0"/>
              <a:t>После </a:t>
            </a:r>
            <a:r>
              <a:rPr lang="ru-RU" sz="2000" dirty="0"/>
              <a:t>публикации информации о товарном знаке, владельцы более ранних прав на схожие или аналогичные товарные знаки имеют право подать возражение против регистрации. Возражение может быть подано, если владелец более ранних прав считает, что существует риск смешения с его собственным товарным знаком, зарегистрированным или заявленным для регистрации, в том числе с товарным знаком Сообщества и международным знаком. </a:t>
            </a:r>
            <a:r>
              <a:rPr lang="ru-RU" sz="2000" dirty="0">
                <a:solidFill>
                  <a:srgbClr val="0070C0"/>
                </a:solidFill>
              </a:rPr>
              <a:t>Возражение должно быть подано не позднее 3 месяцев с момента публикации сведений о регистрации товарного знака</a:t>
            </a:r>
            <a:r>
              <a:rPr lang="ru-RU" sz="2000" dirty="0"/>
              <a:t>, при этом в течение указанного срока также должна быть уплачена государственная пошлина.</a:t>
            </a:r>
            <a:endParaRPr lang="en-US" sz="2000" dirty="0"/>
          </a:p>
          <a:p>
            <a:r>
              <a:rPr lang="en-US" sz="2000" dirty="0" smtClean="0"/>
              <a:t>	</a:t>
            </a:r>
            <a:r>
              <a:rPr lang="ru-RU" sz="2000" dirty="0" smtClean="0"/>
              <a:t>Решение </a:t>
            </a:r>
            <a:r>
              <a:rPr lang="ru-RU" sz="2000" dirty="0"/>
              <a:t>принимается в рамках процедуры возражений. Зарегистрированный знак может быть исключен из реестра.</a:t>
            </a:r>
            <a:endParaRPr lang="en-US" sz="2000" dirty="0"/>
          </a:p>
        </p:txBody>
      </p:sp>
    </p:spTree>
    <p:extLst>
      <p:ext uri="{BB962C8B-B14F-4D97-AF65-F5344CB8AC3E}">
        <p14:creationId xmlns:p14="http://schemas.microsoft.com/office/powerpoint/2010/main" val="34274020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217442" y="1088088"/>
            <a:ext cx="7448386" cy="646331"/>
          </a:xfrm>
          <a:prstGeom prst="rect">
            <a:avLst/>
          </a:prstGeom>
          <a:noFill/>
        </p:spPr>
        <p:txBody>
          <a:bodyPr wrap="none" lIns="91440" tIns="45720" rIns="91440" bIns="45720">
            <a:spAutoFit/>
          </a:bodyPr>
          <a:lstStyle/>
          <a:p>
            <a:pPr algn="ctr"/>
            <a:r>
              <a:rPr lang="ru-RU" sz="3600" i="1" dirty="0" smtClean="0">
                <a:solidFill>
                  <a:srgbClr val="0070C0"/>
                </a:solidFill>
              </a:rPr>
              <a:t>5. Аннулирование товарного знака</a:t>
            </a:r>
            <a:endParaRPr lang="ru-RU" sz="3600" b="0" cap="none" spc="0" dirty="0">
              <a:ln w="0"/>
              <a:solidFill>
                <a:srgbClr val="0070C0"/>
              </a:solidFill>
              <a:effectLst>
                <a:outerShdw blurRad="38100" dist="19050" dir="2700000" algn="tl" rotWithShape="0">
                  <a:schemeClr val="dk1">
                    <a:alpha val="40000"/>
                  </a:schemeClr>
                </a:outerShdw>
              </a:effectLst>
            </a:endParaRPr>
          </a:p>
        </p:txBody>
      </p:sp>
      <p:sp>
        <p:nvSpPr>
          <p:cNvPr id="3" name="Прямоугольник 2"/>
          <p:cNvSpPr/>
          <p:nvPr/>
        </p:nvSpPr>
        <p:spPr>
          <a:xfrm>
            <a:off x="1389618" y="164758"/>
            <a:ext cx="9104031" cy="707886"/>
          </a:xfrm>
          <a:prstGeom prst="rect">
            <a:avLst/>
          </a:prstGeom>
          <a:noFill/>
        </p:spPr>
        <p:txBody>
          <a:bodyPr wrap="none" lIns="91440" tIns="45720" rIns="91440" bIns="45720">
            <a:spAutoFit/>
          </a:bodyPr>
          <a:lstStyle/>
          <a:p>
            <a:pPr algn="ctr"/>
            <a:r>
              <a:rPr lang="ru-RU" sz="4000" b="0" cap="none" spc="0" dirty="0" smtClean="0">
                <a:ln w="0"/>
                <a:solidFill>
                  <a:schemeClr val="tx1"/>
                </a:solidFill>
                <a:effectLst>
                  <a:outerShdw blurRad="38100" dist="19050" dir="2700000" algn="tl" rotWithShape="0">
                    <a:schemeClr val="dk1">
                      <a:alpha val="40000"/>
                    </a:schemeClr>
                  </a:outerShdw>
                </a:effectLst>
              </a:rPr>
              <a:t>Процедура регистрации товарного знака</a:t>
            </a:r>
            <a:endParaRPr lang="ru-RU" sz="4000" b="0" cap="none" spc="0" dirty="0">
              <a:ln w="0"/>
              <a:solidFill>
                <a:schemeClr val="tx1"/>
              </a:solidFill>
              <a:effectLst>
                <a:outerShdw blurRad="38100" dist="19050" dir="2700000" algn="tl" rotWithShape="0">
                  <a:schemeClr val="dk1">
                    <a:alpha val="40000"/>
                  </a:schemeClr>
                </a:outerShdw>
              </a:effectLst>
            </a:endParaRPr>
          </a:p>
        </p:txBody>
      </p:sp>
      <p:sp>
        <p:nvSpPr>
          <p:cNvPr id="4" name="Прямоугольник 3"/>
          <p:cNvSpPr/>
          <p:nvPr/>
        </p:nvSpPr>
        <p:spPr>
          <a:xfrm>
            <a:off x="378701" y="2551837"/>
            <a:ext cx="11125866" cy="2862322"/>
          </a:xfrm>
          <a:prstGeom prst="rect">
            <a:avLst/>
          </a:prstGeom>
        </p:spPr>
        <p:txBody>
          <a:bodyPr wrap="square">
            <a:spAutoFit/>
          </a:bodyPr>
          <a:lstStyle/>
          <a:p>
            <a:r>
              <a:rPr lang="en-US" sz="2000" dirty="0" smtClean="0"/>
              <a:t>	</a:t>
            </a:r>
            <a:r>
              <a:rPr lang="ru-RU" sz="2000" dirty="0" smtClean="0"/>
              <a:t>Владелец </a:t>
            </a:r>
            <a:r>
              <a:rPr lang="ru-RU" sz="2000" dirty="0"/>
              <a:t>более ранних прав на схожий или аналогичный товарный знак может подать иск в гражданский суд об аннулировании </a:t>
            </a:r>
            <a:r>
              <a:rPr lang="ru-RU" sz="2000" dirty="0" smtClean="0"/>
              <a:t>товарного.</a:t>
            </a:r>
            <a:endParaRPr lang="en-US" sz="2000" dirty="0"/>
          </a:p>
          <a:p>
            <a:r>
              <a:rPr lang="en-US" sz="2000" dirty="0" smtClean="0"/>
              <a:t>	</a:t>
            </a:r>
            <a:r>
              <a:rPr lang="ru-RU" sz="2000" dirty="0" smtClean="0">
                <a:solidFill>
                  <a:srgbClr val="0070C0"/>
                </a:solidFill>
              </a:rPr>
              <a:t>Запрос </a:t>
            </a:r>
            <a:r>
              <a:rPr lang="ru-RU" sz="2000" dirty="0">
                <a:solidFill>
                  <a:srgbClr val="0070C0"/>
                </a:solidFill>
              </a:rPr>
              <a:t>об аннулировании подается </a:t>
            </a:r>
            <a:r>
              <a:rPr lang="ru-RU" sz="2000" dirty="0"/>
              <a:t>после уплаты государственной пошлины не позднее, чем </a:t>
            </a:r>
            <a:r>
              <a:rPr lang="ru-RU" sz="2000" dirty="0">
                <a:solidFill>
                  <a:srgbClr val="0070C0"/>
                </a:solidFill>
              </a:rPr>
              <a:t>в течение 10 лет после регистрации товарного знака</a:t>
            </a:r>
            <a:r>
              <a:rPr lang="ru-RU" sz="2000" dirty="0"/>
              <a:t>. </a:t>
            </a:r>
            <a:r>
              <a:rPr lang="ru-RU" sz="2000" dirty="0" smtClean="0"/>
              <a:t>Австрийское патентное бюро информирует </a:t>
            </a:r>
            <a:r>
              <a:rPr lang="ru-RU" sz="2000" dirty="0"/>
              <a:t>владельца товарного знака о запросе на аннулирование. Если в течение 2 месяцев возражения не будут представлены, товарный знак аннулируется. Если возражения будут представлены, процедура аннулирования продолжается в суде.</a:t>
            </a:r>
            <a:endParaRPr lang="en-US" sz="2000" dirty="0"/>
          </a:p>
          <a:p>
            <a:r>
              <a:rPr lang="en-US" sz="2000" dirty="0" smtClean="0"/>
              <a:t>	</a:t>
            </a:r>
            <a:r>
              <a:rPr lang="ru-RU" sz="2000" dirty="0" smtClean="0"/>
              <a:t>Если </a:t>
            </a:r>
            <a:r>
              <a:rPr lang="ru-RU" sz="2000" dirty="0"/>
              <a:t>товарный знак не использовался в течение 5 лет после его регистрации и имеется запрос о его аннулировании, он исключается из реестра.</a:t>
            </a:r>
            <a:endParaRPr lang="en-US" sz="2000" dirty="0"/>
          </a:p>
        </p:txBody>
      </p:sp>
    </p:spTree>
    <p:extLst>
      <p:ext uri="{BB962C8B-B14F-4D97-AF65-F5344CB8AC3E}">
        <p14:creationId xmlns:p14="http://schemas.microsoft.com/office/powerpoint/2010/main" val="14129978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846204" y="1088088"/>
            <a:ext cx="6190862" cy="646331"/>
          </a:xfrm>
          <a:prstGeom prst="rect">
            <a:avLst/>
          </a:prstGeom>
          <a:noFill/>
        </p:spPr>
        <p:txBody>
          <a:bodyPr wrap="none" lIns="91440" tIns="45720" rIns="91440" bIns="45720">
            <a:spAutoFit/>
          </a:bodyPr>
          <a:lstStyle/>
          <a:p>
            <a:pPr algn="ctr"/>
            <a:r>
              <a:rPr lang="ru-RU" sz="3600" i="1" dirty="0" smtClean="0">
                <a:solidFill>
                  <a:srgbClr val="0070C0"/>
                </a:solidFill>
              </a:rPr>
              <a:t>6. Отказ от товарного знака</a:t>
            </a:r>
            <a:endParaRPr lang="ru-RU" sz="3600" b="0" cap="none" spc="0" dirty="0">
              <a:ln w="0"/>
              <a:solidFill>
                <a:srgbClr val="0070C0"/>
              </a:solidFill>
              <a:effectLst>
                <a:outerShdw blurRad="38100" dist="19050" dir="2700000" algn="tl" rotWithShape="0">
                  <a:schemeClr val="dk1">
                    <a:alpha val="40000"/>
                  </a:schemeClr>
                </a:outerShdw>
              </a:effectLst>
            </a:endParaRPr>
          </a:p>
        </p:txBody>
      </p:sp>
      <p:sp>
        <p:nvSpPr>
          <p:cNvPr id="3" name="Прямоугольник 2"/>
          <p:cNvSpPr/>
          <p:nvPr/>
        </p:nvSpPr>
        <p:spPr>
          <a:xfrm>
            <a:off x="1389618" y="164758"/>
            <a:ext cx="9104031" cy="707886"/>
          </a:xfrm>
          <a:prstGeom prst="rect">
            <a:avLst/>
          </a:prstGeom>
          <a:noFill/>
        </p:spPr>
        <p:txBody>
          <a:bodyPr wrap="none" lIns="91440" tIns="45720" rIns="91440" bIns="45720">
            <a:spAutoFit/>
          </a:bodyPr>
          <a:lstStyle/>
          <a:p>
            <a:pPr algn="ctr"/>
            <a:r>
              <a:rPr lang="ru-RU" sz="4000" b="0" cap="none" spc="0" dirty="0" smtClean="0">
                <a:ln w="0"/>
                <a:solidFill>
                  <a:schemeClr val="tx1"/>
                </a:solidFill>
                <a:effectLst>
                  <a:outerShdw blurRad="38100" dist="19050" dir="2700000" algn="tl" rotWithShape="0">
                    <a:schemeClr val="dk1">
                      <a:alpha val="40000"/>
                    </a:schemeClr>
                  </a:outerShdw>
                </a:effectLst>
              </a:rPr>
              <a:t>Процедура регистрации товарного знака</a:t>
            </a:r>
            <a:endParaRPr lang="ru-RU" sz="4000" b="0" cap="none" spc="0" dirty="0">
              <a:ln w="0"/>
              <a:solidFill>
                <a:schemeClr val="tx1"/>
              </a:solidFill>
              <a:effectLst>
                <a:outerShdw blurRad="38100" dist="19050" dir="2700000" algn="tl" rotWithShape="0">
                  <a:schemeClr val="dk1">
                    <a:alpha val="40000"/>
                  </a:schemeClr>
                </a:outerShdw>
              </a:effectLst>
            </a:endParaRPr>
          </a:p>
        </p:txBody>
      </p:sp>
      <p:sp>
        <p:nvSpPr>
          <p:cNvPr id="4" name="Прямоугольник 3"/>
          <p:cNvSpPr/>
          <p:nvPr/>
        </p:nvSpPr>
        <p:spPr>
          <a:xfrm>
            <a:off x="378701" y="2551837"/>
            <a:ext cx="11125866" cy="400110"/>
          </a:xfrm>
          <a:prstGeom prst="rect">
            <a:avLst/>
          </a:prstGeom>
        </p:spPr>
        <p:txBody>
          <a:bodyPr wrap="square">
            <a:spAutoFit/>
          </a:bodyPr>
          <a:lstStyle/>
          <a:p>
            <a:r>
              <a:rPr lang="ru-RU" sz="2000" dirty="0"/>
              <a:t>Владелец товарного знака может отказаться от товарного знака в любое время.</a:t>
            </a:r>
            <a:endParaRPr lang="en-US" sz="2000" dirty="0"/>
          </a:p>
        </p:txBody>
      </p:sp>
    </p:spTree>
    <p:extLst>
      <p:ext uri="{BB962C8B-B14F-4D97-AF65-F5344CB8AC3E}">
        <p14:creationId xmlns:p14="http://schemas.microsoft.com/office/powerpoint/2010/main" val="12048363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021669" y="1088088"/>
            <a:ext cx="5839932" cy="646331"/>
          </a:xfrm>
          <a:prstGeom prst="rect">
            <a:avLst/>
          </a:prstGeom>
          <a:noFill/>
        </p:spPr>
        <p:txBody>
          <a:bodyPr wrap="none" lIns="91440" tIns="45720" rIns="91440" bIns="45720">
            <a:spAutoFit/>
          </a:bodyPr>
          <a:lstStyle/>
          <a:p>
            <a:pPr algn="ctr"/>
            <a:r>
              <a:rPr lang="ru-RU" sz="3600" i="1" dirty="0" smtClean="0">
                <a:solidFill>
                  <a:srgbClr val="0070C0"/>
                </a:solidFill>
              </a:rPr>
              <a:t>7. Защита товарного знака</a:t>
            </a:r>
            <a:endParaRPr lang="ru-RU" sz="3600" b="0" cap="none" spc="0" dirty="0">
              <a:ln w="0"/>
              <a:solidFill>
                <a:srgbClr val="0070C0"/>
              </a:solidFill>
              <a:effectLst>
                <a:outerShdw blurRad="38100" dist="19050" dir="2700000" algn="tl" rotWithShape="0">
                  <a:schemeClr val="dk1">
                    <a:alpha val="40000"/>
                  </a:schemeClr>
                </a:outerShdw>
              </a:effectLst>
            </a:endParaRPr>
          </a:p>
        </p:txBody>
      </p:sp>
      <p:sp>
        <p:nvSpPr>
          <p:cNvPr id="3" name="Прямоугольник 2"/>
          <p:cNvSpPr/>
          <p:nvPr/>
        </p:nvSpPr>
        <p:spPr>
          <a:xfrm>
            <a:off x="1389618" y="164758"/>
            <a:ext cx="9104031" cy="707886"/>
          </a:xfrm>
          <a:prstGeom prst="rect">
            <a:avLst/>
          </a:prstGeom>
          <a:noFill/>
        </p:spPr>
        <p:txBody>
          <a:bodyPr wrap="none" lIns="91440" tIns="45720" rIns="91440" bIns="45720">
            <a:spAutoFit/>
          </a:bodyPr>
          <a:lstStyle/>
          <a:p>
            <a:pPr algn="ctr"/>
            <a:r>
              <a:rPr lang="ru-RU" sz="4000" b="0" cap="none" spc="0" dirty="0" smtClean="0">
                <a:ln w="0"/>
                <a:solidFill>
                  <a:schemeClr val="tx1"/>
                </a:solidFill>
                <a:effectLst>
                  <a:outerShdw blurRad="38100" dist="19050" dir="2700000" algn="tl" rotWithShape="0">
                    <a:schemeClr val="dk1">
                      <a:alpha val="40000"/>
                    </a:schemeClr>
                  </a:outerShdw>
                </a:effectLst>
              </a:rPr>
              <a:t>Процедура регистрации товарного знака</a:t>
            </a:r>
            <a:endParaRPr lang="ru-RU" sz="4000" b="0" cap="none" spc="0" dirty="0">
              <a:ln w="0"/>
              <a:solidFill>
                <a:schemeClr val="tx1"/>
              </a:solidFill>
              <a:effectLst>
                <a:outerShdw blurRad="38100" dist="19050" dir="2700000" algn="tl" rotWithShape="0">
                  <a:schemeClr val="dk1">
                    <a:alpha val="40000"/>
                  </a:schemeClr>
                </a:outerShdw>
              </a:effectLst>
            </a:endParaRPr>
          </a:p>
        </p:txBody>
      </p:sp>
      <p:sp>
        <p:nvSpPr>
          <p:cNvPr id="4" name="Прямоугольник 3"/>
          <p:cNvSpPr/>
          <p:nvPr/>
        </p:nvSpPr>
        <p:spPr>
          <a:xfrm>
            <a:off x="378701" y="2551837"/>
            <a:ext cx="11125866" cy="1015663"/>
          </a:xfrm>
          <a:prstGeom prst="rect">
            <a:avLst/>
          </a:prstGeom>
        </p:spPr>
        <p:txBody>
          <a:bodyPr wrap="square">
            <a:spAutoFit/>
          </a:bodyPr>
          <a:lstStyle/>
          <a:p>
            <a:r>
              <a:rPr lang="ru-RU" sz="2000" dirty="0" smtClean="0"/>
              <a:t>	</a:t>
            </a:r>
            <a:r>
              <a:rPr lang="ru-RU" sz="2000" dirty="0" smtClean="0">
                <a:solidFill>
                  <a:srgbClr val="0070C0"/>
                </a:solidFill>
              </a:rPr>
              <a:t>Срок </a:t>
            </a:r>
            <a:r>
              <a:rPr lang="ru-RU" sz="2000" dirty="0">
                <a:solidFill>
                  <a:srgbClr val="0070C0"/>
                </a:solidFill>
              </a:rPr>
              <a:t>защиты зарегистрированного товарного знака истекает по окончании 10 лет с момента подачи заявки</a:t>
            </a:r>
            <a:r>
              <a:rPr lang="ru-RU" sz="2000" dirty="0"/>
              <a:t>. Защита товарного знака может быть продлена на 10 лет неограниченное число раз при уплате соответствующей пошлины.</a:t>
            </a:r>
            <a:endParaRPr lang="en-US" sz="2000" dirty="0"/>
          </a:p>
        </p:txBody>
      </p:sp>
    </p:spTree>
    <p:extLst>
      <p:ext uri="{BB962C8B-B14F-4D97-AF65-F5344CB8AC3E}">
        <p14:creationId xmlns:p14="http://schemas.microsoft.com/office/powerpoint/2010/main" val="18213773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538986" y="164758"/>
            <a:ext cx="8805296" cy="923330"/>
          </a:xfrm>
          <a:prstGeom prst="rect">
            <a:avLst/>
          </a:prstGeom>
          <a:noFill/>
        </p:spPr>
        <p:txBody>
          <a:bodyPr wrap="none" lIns="91440" tIns="45720" rIns="91440" bIns="45720">
            <a:spAutoFit/>
          </a:bodyPr>
          <a:lstStyle/>
          <a:p>
            <a:pPr algn="ctr"/>
            <a:r>
              <a:rPr lang="ru-RU" sz="5400" b="0" cap="none" spc="0" dirty="0" smtClean="0">
                <a:ln w="0"/>
                <a:solidFill>
                  <a:schemeClr val="tx1"/>
                </a:solidFill>
                <a:effectLst>
                  <a:outerShdw blurRad="38100" dist="19050" dir="2700000" algn="tl" rotWithShape="0">
                    <a:schemeClr val="dk1">
                      <a:alpha val="40000"/>
                    </a:schemeClr>
                  </a:outerShdw>
                </a:effectLst>
              </a:rPr>
              <a:t>Нормативное регулирование</a:t>
            </a:r>
            <a:endParaRPr lang="ru-RU" sz="5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p:cNvSpPr txBox="1"/>
          <p:nvPr/>
        </p:nvSpPr>
        <p:spPr>
          <a:xfrm>
            <a:off x="655238" y="1410436"/>
            <a:ext cx="11052549" cy="3447098"/>
          </a:xfrm>
          <a:prstGeom prst="rect">
            <a:avLst/>
          </a:prstGeom>
          <a:noFill/>
        </p:spPr>
        <p:txBody>
          <a:bodyPr wrap="square" rtlCol="0">
            <a:spAutoFit/>
          </a:bodyPr>
          <a:lstStyle/>
          <a:p>
            <a:r>
              <a:rPr lang="ru-RU" sz="2000" dirty="0" smtClean="0"/>
              <a:t>	Изобретение</a:t>
            </a:r>
            <a:r>
              <a:rPr lang="ru-RU" sz="2000" dirty="0"/>
              <a:t>, полезная модель, промышленный образец и товарный знак регламентируются отдельными законами. Существует множество подзаконных актов, конкретизирующих тот или иной закон. Но наряду со специальными законами в Австрии существует и общее законодательство об интеллектуальной собственности. Стоит упомянуть, что Австрия, являясь членом Европейского союза, подчиняется актам Европейского Союза, в соответствии с которыми она изменяет собственное законодательство. Австрия - участник большого количества международных соглашений, Конвенций по интеллектуальной собственности. Кроме того, существуют различные двухсторонние соглашения между Австрией и различными </a:t>
            </a:r>
            <a:r>
              <a:rPr lang="ru-RU" sz="2000" dirty="0" smtClean="0"/>
              <a:t>странами. Австрия </a:t>
            </a:r>
            <a:r>
              <a:rPr lang="ru-RU" sz="2000" dirty="0"/>
              <a:t>является членом Всемирной организации интеллектуальной собственности и присоединилась к большей части ее Конвенций</a:t>
            </a:r>
            <a:endParaRPr lang="en-US" sz="2000" dirty="0"/>
          </a:p>
          <a:p>
            <a:endParaRPr lang="en-US"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8729" y="4178877"/>
            <a:ext cx="2679123" cy="2679123"/>
          </a:xfrm>
          <a:prstGeom prst="rect">
            <a:avLst/>
          </a:prstGeom>
        </p:spPr>
      </p:pic>
    </p:spTree>
    <p:extLst>
      <p:ext uri="{BB962C8B-B14F-4D97-AF65-F5344CB8AC3E}">
        <p14:creationId xmlns:p14="http://schemas.microsoft.com/office/powerpoint/2010/main" val="26723201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148133" y="1088088"/>
            <a:ext cx="3587008" cy="646331"/>
          </a:xfrm>
          <a:prstGeom prst="rect">
            <a:avLst/>
          </a:prstGeom>
          <a:noFill/>
        </p:spPr>
        <p:txBody>
          <a:bodyPr wrap="none" lIns="91440" tIns="45720" rIns="91440" bIns="45720">
            <a:spAutoFit/>
          </a:bodyPr>
          <a:lstStyle/>
          <a:p>
            <a:pPr algn="ctr"/>
            <a:r>
              <a:rPr lang="ru-RU" sz="3600" i="1" dirty="0" smtClean="0">
                <a:solidFill>
                  <a:srgbClr val="0070C0"/>
                </a:solidFill>
              </a:rPr>
              <a:t>Размер пошлины</a:t>
            </a:r>
            <a:endParaRPr lang="ru-RU" sz="3600" b="0" cap="none" spc="0" dirty="0">
              <a:ln w="0"/>
              <a:solidFill>
                <a:srgbClr val="0070C0"/>
              </a:solidFill>
              <a:effectLst>
                <a:outerShdw blurRad="38100" dist="19050" dir="2700000" algn="tl" rotWithShape="0">
                  <a:schemeClr val="dk1">
                    <a:alpha val="40000"/>
                  </a:schemeClr>
                </a:outerShdw>
              </a:effectLst>
            </a:endParaRPr>
          </a:p>
        </p:txBody>
      </p:sp>
      <p:sp>
        <p:nvSpPr>
          <p:cNvPr id="3" name="Прямоугольник 2"/>
          <p:cNvSpPr/>
          <p:nvPr/>
        </p:nvSpPr>
        <p:spPr>
          <a:xfrm>
            <a:off x="1389618" y="164758"/>
            <a:ext cx="9104031" cy="707886"/>
          </a:xfrm>
          <a:prstGeom prst="rect">
            <a:avLst/>
          </a:prstGeom>
          <a:noFill/>
        </p:spPr>
        <p:txBody>
          <a:bodyPr wrap="none" lIns="91440" tIns="45720" rIns="91440" bIns="45720">
            <a:spAutoFit/>
          </a:bodyPr>
          <a:lstStyle/>
          <a:p>
            <a:pPr algn="ctr"/>
            <a:r>
              <a:rPr lang="ru-RU" sz="4000" b="0" cap="none" spc="0" dirty="0" smtClean="0">
                <a:ln w="0"/>
                <a:solidFill>
                  <a:schemeClr val="tx1"/>
                </a:solidFill>
                <a:effectLst>
                  <a:outerShdw blurRad="38100" dist="19050" dir="2700000" algn="tl" rotWithShape="0">
                    <a:schemeClr val="dk1">
                      <a:alpha val="40000"/>
                    </a:schemeClr>
                  </a:outerShdw>
                </a:effectLst>
              </a:rPr>
              <a:t>Процедура регистрации товарного знака</a:t>
            </a:r>
            <a:endParaRPr lang="ru-RU" sz="4000" b="0"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5" name="Таблица 4"/>
          <p:cNvGraphicFramePr>
            <a:graphicFrameLocks noGrp="1"/>
          </p:cNvGraphicFramePr>
          <p:nvPr>
            <p:extLst>
              <p:ext uri="{D42A27DB-BD31-4B8C-83A1-F6EECF244321}">
                <p14:modId xmlns:p14="http://schemas.microsoft.com/office/powerpoint/2010/main" val="3842289988"/>
              </p:ext>
            </p:extLst>
          </p:nvPr>
        </p:nvGraphicFramePr>
        <p:xfrm>
          <a:off x="1389618" y="2040589"/>
          <a:ext cx="8657111" cy="4291584"/>
        </p:xfrm>
        <a:graphic>
          <a:graphicData uri="http://schemas.openxmlformats.org/drawingml/2006/table">
            <a:tbl>
              <a:tblPr firstRow="1" firstCol="1" bandRow="1">
                <a:tableStyleId>{5940675A-B579-460E-94D1-54222C63F5DA}</a:tableStyleId>
              </a:tblPr>
              <a:tblGrid>
                <a:gridCol w="6763667"/>
                <a:gridCol w="1893444"/>
              </a:tblGrid>
              <a:tr h="187325">
                <a:tc>
                  <a:txBody>
                    <a:bodyPr/>
                    <a:lstStyle/>
                    <a:p>
                      <a:pPr marL="0" marR="0" algn="ctr">
                        <a:lnSpc>
                          <a:spcPct val="115000"/>
                        </a:lnSpc>
                        <a:spcBef>
                          <a:spcPts val="0"/>
                        </a:spcBef>
                        <a:spcAft>
                          <a:spcPts val="0"/>
                        </a:spcAft>
                      </a:pPr>
                      <a:r>
                        <a:rPr lang="ru-RU" sz="1400" b="1">
                          <a:effectLst/>
                        </a:rPr>
                        <a:t>Вид пошлины</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ru-RU" sz="1400" b="1" dirty="0">
                          <a:effectLst/>
                        </a:rPr>
                        <a:t>Размер, € </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187325">
                <a:tc>
                  <a:txBody>
                    <a:bodyPr/>
                    <a:lstStyle/>
                    <a:p>
                      <a:pPr marL="0" marR="0">
                        <a:lnSpc>
                          <a:spcPct val="115000"/>
                        </a:lnSpc>
                        <a:spcBef>
                          <a:spcPts val="0"/>
                        </a:spcBef>
                        <a:spcAft>
                          <a:spcPts val="0"/>
                        </a:spcAft>
                      </a:pPr>
                      <a:r>
                        <a:rPr lang="ru-RU" sz="1400" dirty="0">
                          <a:effectLst/>
                        </a:rPr>
                        <a:t>Пошлина за подачу заявки в бумажном виде (включает в себя оплату трех классов товаров или услуг)</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ru-RU" sz="1400">
                          <a:effectLst/>
                        </a:rPr>
                        <a:t>300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309245">
                <a:tc>
                  <a:txBody>
                    <a:bodyPr/>
                    <a:lstStyle/>
                    <a:p>
                      <a:pPr marL="0" marR="0">
                        <a:lnSpc>
                          <a:spcPct val="115000"/>
                        </a:lnSpc>
                        <a:spcBef>
                          <a:spcPts val="0"/>
                        </a:spcBef>
                        <a:spcAft>
                          <a:spcPts val="0"/>
                        </a:spcAft>
                      </a:pPr>
                      <a:r>
                        <a:rPr lang="ru-RU" sz="1400">
                          <a:effectLst/>
                        </a:rPr>
                        <a:t>Пошлина за подачу заявки в электронном виде (включает в себя оплату трех классов товаров или услуг)</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ru-RU" sz="1400">
                          <a:effectLst/>
                        </a:rPr>
                        <a:t>290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41935">
                <a:tc>
                  <a:txBody>
                    <a:bodyPr/>
                    <a:lstStyle/>
                    <a:p>
                      <a:pPr marL="0" marR="0">
                        <a:lnSpc>
                          <a:spcPct val="115000"/>
                        </a:lnSpc>
                        <a:spcBef>
                          <a:spcPts val="0"/>
                        </a:spcBef>
                        <a:spcAft>
                          <a:spcPts val="0"/>
                        </a:spcAft>
                      </a:pPr>
                      <a:r>
                        <a:rPr lang="ru-RU" sz="1400">
                          <a:effectLst/>
                        </a:rPr>
                        <a:t>- дополнительная пошлина за каждый последующий класс товаров или услуг (для четвертого класса, и за каждый дополнительный класс)</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ru-RU" sz="1400">
                          <a:effectLst/>
                        </a:rPr>
                        <a:t>100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93980">
                <a:tc>
                  <a:txBody>
                    <a:bodyPr/>
                    <a:lstStyle/>
                    <a:p>
                      <a:pPr marL="0" marR="0">
                        <a:lnSpc>
                          <a:spcPct val="115000"/>
                        </a:lnSpc>
                        <a:spcBef>
                          <a:spcPts val="0"/>
                        </a:spcBef>
                        <a:spcAft>
                          <a:spcPts val="0"/>
                        </a:spcAft>
                      </a:pPr>
                      <a:r>
                        <a:rPr lang="ru-RU" sz="1400">
                          <a:effectLst/>
                        </a:rPr>
                        <a:t>Пошлина за ускоренное проведение экспертизы заявки</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ru-RU" sz="1400">
                          <a:effectLst/>
                        </a:rPr>
                        <a:t>200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76225">
                <a:tc>
                  <a:txBody>
                    <a:bodyPr/>
                    <a:lstStyle/>
                    <a:p>
                      <a:pPr marL="0" marR="0">
                        <a:lnSpc>
                          <a:spcPct val="115000"/>
                        </a:lnSpc>
                        <a:spcBef>
                          <a:spcPts val="0"/>
                        </a:spcBef>
                        <a:spcAft>
                          <a:spcPts val="0"/>
                        </a:spcAft>
                      </a:pPr>
                      <a:r>
                        <a:rPr lang="ru-RU" sz="1400">
                          <a:effectLst/>
                        </a:rPr>
                        <a:t>Пошлина за возобновление товарного знака (включает в себя оплату трех классов товаров или услуг)</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ru-RU" sz="1400">
                          <a:effectLst/>
                        </a:rPr>
                        <a:t>750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17805">
                <a:tc>
                  <a:txBody>
                    <a:bodyPr/>
                    <a:lstStyle/>
                    <a:p>
                      <a:pPr marL="0" marR="0">
                        <a:lnSpc>
                          <a:spcPct val="115000"/>
                        </a:lnSpc>
                        <a:spcBef>
                          <a:spcPts val="0"/>
                        </a:spcBef>
                        <a:spcAft>
                          <a:spcPts val="0"/>
                        </a:spcAft>
                      </a:pPr>
                      <a:r>
                        <a:rPr lang="ru-RU" sz="1400">
                          <a:effectLst/>
                        </a:rPr>
                        <a:t>- дополнительная пошлина за возобновление каждого последующего класса товаров или услуг (для четвертого класса, и за каждый дополнительный класс)</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ru-RU" sz="1400">
                          <a:effectLst/>
                        </a:rPr>
                        <a:t>260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187325">
                <a:tc>
                  <a:txBody>
                    <a:bodyPr/>
                    <a:lstStyle/>
                    <a:p>
                      <a:pPr marL="0" marR="0">
                        <a:lnSpc>
                          <a:spcPct val="115000"/>
                        </a:lnSpc>
                        <a:spcBef>
                          <a:spcPts val="0"/>
                        </a:spcBef>
                        <a:spcAft>
                          <a:spcPts val="0"/>
                        </a:spcAft>
                      </a:pPr>
                      <a:r>
                        <a:rPr lang="ru-RU" sz="1400">
                          <a:effectLst/>
                        </a:rPr>
                        <a:t>Пошлина за подачу возражения</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ru-RU" sz="1400">
                          <a:effectLst/>
                        </a:rPr>
                        <a:t>120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135890">
                <a:tc>
                  <a:txBody>
                    <a:bodyPr/>
                    <a:lstStyle/>
                    <a:p>
                      <a:pPr marL="0" marR="0">
                        <a:lnSpc>
                          <a:spcPct val="115000"/>
                        </a:lnSpc>
                        <a:spcBef>
                          <a:spcPts val="0"/>
                        </a:spcBef>
                        <a:spcAft>
                          <a:spcPts val="0"/>
                        </a:spcAft>
                      </a:pPr>
                      <a:r>
                        <a:rPr lang="ru-RU" sz="1400">
                          <a:effectLst/>
                        </a:rPr>
                        <a:t>Пошлина за аннулирование товарного знака по основаниям недействительности или по абсолютным основаниям для отказа</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ru-RU" sz="1400">
                          <a:effectLst/>
                        </a:rPr>
                        <a:t>300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365760">
                <a:tc>
                  <a:txBody>
                    <a:bodyPr/>
                    <a:lstStyle/>
                    <a:p>
                      <a:pPr marL="0" marR="0">
                        <a:lnSpc>
                          <a:spcPct val="115000"/>
                        </a:lnSpc>
                        <a:spcBef>
                          <a:spcPts val="0"/>
                        </a:spcBef>
                        <a:spcAft>
                          <a:spcPts val="0"/>
                        </a:spcAft>
                      </a:pPr>
                      <a:r>
                        <a:rPr lang="ru-RU" sz="1400">
                          <a:effectLst/>
                        </a:rPr>
                        <a:t>Пошлина за аннулирование товарного знака по основаниям отзыва товарного знака</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ru-RU" sz="1400">
                          <a:effectLst/>
                        </a:rPr>
                        <a:t>100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187325">
                <a:tc>
                  <a:txBody>
                    <a:bodyPr/>
                    <a:lstStyle/>
                    <a:p>
                      <a:pPr marL="0" marR="0">
                        <a:lnSpc>
                          <a:spcPct val="115000"/>
                        </a:lnSpc>
                        <a:spcBef>
                          <a:spcPts val="0"/>
                        </a:spcBef>
                        <a:spcAft>
                          <a:spcPts val="0"/>
                        </a:spcAft>
                      </a:pPr>
                      <a:r>
                        <a:rPr lang="ru-RU" sz="1400">
                          <a:effectLst/>
                        </a:rPr>
                        <a:t>Пошлина при возврате заявки</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ru-RU" sz="1400" dirty="0">
                          <a:effectLst/>
                        </a:rPr>
                        <a:t>10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36688892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422456" y="135924"/>
            <a:ext cx="7265242" cy="1200329"/>
          </a:xfrm>
          <a:prstGeom prst="rect">
            <a:avLst/>
          </a:prstGeom>
          <a:noFill/>
        </p:spPr>
        <p:txBody>
          <a:bodyPr wrap="square" lIns="91440" tIns="45720" rIns="91440" bIns="45720">
            <a:spAutoFit/>
          </a:bodyPr>
          <a:lstStyle/>
          <a:p>
            <a:pPr algn="ctr"/>
            <a:r>
              <a:rPr lang="ru-RU" sz="3600" dirty="0" smtClean="0">
                <a:ln w="0"/>
                <a:effectLst>
                  <a:outerShdw blurRad="38100" dist="19050" dir="2700000" algn="tl" rotWithShape="0">
                    <a:schemeClr val="dk1">
                      <a:alpha val="40000"/>
                    </a:schemeClr>
                  </a:outerShdw>
                </a:effectLst>
              </a:rPr>
              <a:t>Р</a:t>
            </a:r>
            <a:r>
              <a:rPr lang="ru-RU" sz="3600" b="0" cap="none" spc="0" dirty="0" smtClean="0">
                <a:ln w="0"/>
                <a:solidFill>
                  <a:schemeClr val="tx1"/>
                </a:solidFill>
                <a:effectLst>
                  <a:outerShdw blurRad="38100" dist="19050" dir="2700000" algn="tl" rotWithShape="0">
                    <a:schemeClr val="dk1">
                      <a:alpha val="40000"/>
                    </a:schemeClr>
                  </a:outerShdw>
                </a:effectLst>
              </a:rPr>
              <a:t>егистрация отдельных объектов интеллектуальной собственности</a:t>
            </a:r>
            <a:endParaRPr lang="ru-RU" sz="36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p:cNvSpPr txBox="1"/>
          <p:nvPr/>
        </p:nvSpPr>
        <p:spPr>
          <a:xfrm>
            <a:off x="797277" y="1865871"/>
            <a:ext cx="10515600" cy="1200329"/>
          </a:xfrm>
          <a:prstGeom prst="rect">
            <a:avLst/>
          </a:prstGeom>
          <a:noFill/>
        </p:spPr>
        <p:txBody>
          <a:bodyPr wrap="square" rtlCol="0">
            <a:spAutoFit/>
          </a:bodyPr>
          <a:lstStyle/>
          <a:p>
            <a:r>
              <a:rPr lang="ru-RU" sz="2400" dirty="0">
                <a:solidFill>
                  <a:srgbClr val="0070C0"/>
                </a:solidFill>
              </a:rPr>
              <a:t>Австрийское патентное бюро (Ö</a:t>
            </a:r>
            <a:r>
              <a:rPr lang="en-US" sz="2400" dirty="0" err="1">
                <a:solidFill>
                  <a:srgbClr val="0070C0"/>
                </a:solidFill>
              </a:rPr>
              <a:t>sterreichisches</a:t>
            </a:r>
            <a:r>
              <a:rPr lang="en-US" sz="2400" dirty="0">
                <a:solidFill>
                  <a:srgbClr val="0070C0"/>
                </a:solidFill>
              </a:rPr>
              <a:t> </a:t>
            </a:r>
            <a:r>
              <a:rPr lang="en-US" sz="2400" dirty="0" err="1">
                <a:solidFill>
                  <a:srgbClr val="0070C0"/>
                </a:solidFill>
              </a:rPr>
              <a:t>Patentamt</a:t>
            </a:r>
            <a:r>
              <a:rPr lang="ru-RU" sz="2400" dirty="0">
                <a:solidFill>
                  <a:srgbClr val="0070C0"/>
                </a:solidFill>
              </a:rPr>
              <a:t>) </a:t>
            </a:r>
            <a:r>
              <a:rPr lang="ru-RU" sz="2400" dirty="0"/>
              <a:t>является органом, куда подаются заявки для получения патента на изобретение, полезную модель, промышленный образец, товарный знак</a:t>
            </a:r>
            <a:endParaRPr lang="en-US" sz="2400"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0316" y="3310618"/>
            <a:ext cx="3547382" cy="3547382"/>
          </a:xfrm>
          <a:prstGeom prst="rect">
            <a:avLst/>
          </a:prstGeom>
        </p:spPr>
      </p:pic>
    </p:spTree>
    <p:extLst>
      <p:ext uri="{BB962C8B-B14F-4D97-AF65-F5344CB8AC3E}">
        <p14:creationId xmlns:p14="http://schemas.microsoft.com/office/powerpoint/2010/main" val="27251976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18139" y="164758"/>
            <a:ext cx="11246990" cy="923330"/>
          </a:xfrm>
          <a:prstGeom prst="rect">
            <a:avLst/>
          </a:prstGeom>
          <a:noFill/>
        </p:spPr>
        <p:txBody>
          <a:bodyPr wrap="none" lIns="91440" tIns="45720" rIns="91440" bIns="45720">
            <a:spAutoFit/>
          </a:bodyPr>
          <a:lstStyle/>
          <a:p>
            <a:pPr algn="ctr"/>
            <a:r>
              <a:rPr lang="ru-RU" sz="5400" b="0" cap="none" spc="0" dirty="0" smtClean="0">
                <a:ln w="0"/>
                <a:solidFill>
                  <a:schemeClr val="tx1"/>
                </a:solidFill>
                <a:effectLst>
                  <a:outerShdw blurRad="38100" dist="19050" dir="2700000" algn="tl" rotWithShape="0">
                    <a:schemeClr val="dk1">
                      <a:alpha val="40000"/>
                    </a:schemeClr>
                  </a:outerShdw>
                </a:effectLst>
              </a:rPr>
              <a:t>Процедура регистрации изобретения</a:t>
            </a:r>
            <a:endParaRPr lang="ru-RU" sz="54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p:cNvSpPr txBox="1"/>
          <p:nvPr/>
        </p:nvSpPr>
        <p:spPr>
          <a:xfrm>
            <a:off x="2007287" y="1448790"/>
            <a:ext cx="7868693" cy="3693319"/>
          </a:xfrm>
          <a:prstGeom prst="rect">
            <a:avLst/>
          </a:prstGeom>
          <a:noFill/>
        </p:spPr>
        <p:txBody>
          <a:bodyPr wrap="none" rtlCol="0">
            <a:spAutoFit/>
          </a:bodyPr>
          <a:lstStyle/>
          <a:p>
            <a:r>
              <a:rPr lang="ru-RU" sz="2400" dirty="0"/>
              <a:t>1. Подготовка заявки на патент.</a:t>
            </a:r>
            <a:endParaRPr lang="en-US" sz="2400" dirty="0"/>
          </a:p>
          <a:p>
            <a:r>
              <a:rPr lang="ru-RU" sz="2400" dirty="0"/>
              <a:t>2. Отправка заявки.</a:t>
            </a:r>
            <a:endParaRPr lang="en-US" sz="2400" dirty="0"/>
          </a:p>
          <a:p>
            <a:r>
              <a:rPr lang="ru-RU" sz="2400" dirty="0"/>
              <a:t>3. Получение квитанции об оплате.</a:t>
            </a:r>
            <a:endParaRPr lang="en-US" sz="2400" dirty="0"/>
          </a:p>
          <a:p>
            <a:r>
              <a:rPr lang="ru-RU" sz="2400" dirty="0"/>
              <a:t>4. Предварительная экспертиза.</a:t>
            </a:r>
            <a:endParaRPr lang="en-US" sz="2400" dirty="0"/>
          </a:p>
          <a:p>
            <a:r>
              <a:rPr lang="ru-RU" sz="2400" dirty="0"/>
              <a:t>5. Подача заявки для проведения экспертизы по существу.</a:t>
            </a:r>
            <a:endParaRPr lang="en-US" sz="2400" dirty="0"/>
          </a:p>
          <a:p>
            <a:r>
              <a:rPr lang="ru-RU" sz="2400" dirty="0"/>
              <a:t>6. Публикация заявки.</a:t>
            </a:r>
            <a:endParaRPr lang="en-US" sz="2400" dirty="0"/>
          </a:p>
          <a:p>
            <a:r>
              <a:rPr lang="ru-RU" sz="2400" dirty="0"/>
              <a:t>7. Проведение экспертизы по существу заявки.</a:t>
            </a:r>
            <a:endParaRPr lang="en-US" sz="2400" dirty="0"/>
          </a:p>
          <a:p>
            <a:r>
              <a:rPr lang="ru-RU" sz="2400" dirty="0"/>
              <a:t>8. Оспаривание патента.</a:t>
            </a:r>
            <a:endParaRPr lang="en-US" sz="2400" dirty="0"/>
          </a:p>
          <a:p>
            <a:r>
              <a:rPr lang="ru-RU" sz="2400" dirty="0"/>
              <a:t>9. Вступление патента в законную силу.</a:t>
            </a:r>
            <a:endParaRPr lang="en-US" sz="2400" dirty="0"/>
          </a:p>
          <a:p>
            <a:endParaRPr lang="en-US" dirty="0"/>
          </a:p>
        </p:txBody>
      </p:sp>
    </p:spTree>
    <p:extLst>
      <p:ext uri="{BB962C8B-B14F-4D97-AF65-F5344CB8AC3E}">
        <p14:creationId xmlns:p14="http://schemas.microsoft.com/office/powerpoint/2010/main" val="26837191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18139" y="164758"/>
            <a:ext cx="11246990" cy="923330"/>
          </a:xfrm>
          <a:prstGeom prst="rect">
            <a:avLst/>
          </a:prstGeom>
          <a:noFill/>
        </p:spPr>
        <p:txBody>
          <a:bodyPr wrap="none" lIns="91440" tIns="45720" rIns="91440" bIns="45720">
            <a:spAutoFit/>
          </a:bodyPr>
          <a:lstStyle/>
          <a:p>
            <a:pPr algn="ctr"/>
            <a:r>
              <a:rPr lang="ru-RU" sz="5400" b="0" cap="none" spc="0" dirty="0" smtClean="0">
                <a:ln w="0"/>
                <a:solidFill>
                  <a:schemeClr val="tx1"/>
                </a:solidFill>
                <a:effectLst>
                  <a:outerShdw blurRad="38100" dist="19050" dir="2700000" algn="tl" rotWithShape="0">
                    <a:schemeClr val="dk1">
                      <a:alpha val="40000"/>
                    </a:schemeClr>
                  </a:outerShdw>
                </a:effectLst>
              </a:rPr>
              <a:t>Процедура регистрации изобретения</a:t>
            </a:r>
            <a:endParaRPr lang="ru-RU" sz="5400" b="0" cap="none" spc="0" dirty="0">
              <a:ln w="0"/>
              <a:solidFill>
                <a:schemeClr val="tx1"/>
              </a:solidFill>
              <a:effectLst>
                <a:outerShdw blurRad="38100" dist="19050" dir="2700000" algn="tl" rotWithShape="0">
                  <a:schemeClr val="dk1">
                    <a:alpha val="40000"/>
                  </a:schemeClr>
                </a:outerShdw>
              </a:effectLst>
            </a:endParaRPr>
          </a:p>
        </p:txBody>
      </p:sp>
      <p:sp>
        <p:nvSpPr>
          <p:cNvPr id="4" name="Прямоугольник 3"/>
          <p:cNvSpPr/>
          <p:nvPr/>
        </p:nvSpPr>
        <p:spPr>
          <a:xfrm>
            <a:off x="2494280" y="1088088"/>
            <a:ext cx="6894708" cy="646331"/>
          </a:xfrm>
          <a:prstGeom prst="rect">
            <a:avLst/>
          </a:prstGeom>
          <a:noFill/>
        </p:spPr>
        <p:txBody>
          <a:bodyPr wrap="none" lIns="91440" tIns="45720" rIns="91440" bIns="45720">
            <a:spAutoFit/>
          </a:bodyPr>
          <a:lstStyle/>
          <a:p>
            <a:pPr algn="ctr"/>
            <a:r>
              <a:rPr lang="ru-RU" sz="3600" i="1" dirty="0">
                <a:solidFill>
                  <a:srgbClr val="0070C0"/>
                </a:solidFill>
              </a:rPr>
              <a:t>1. Подготовка заявки на патент</a:t>
            </a:r>
            <a:endParaRPr lang="ru-RU" sz="3600" b="0" cap="none" spc="0" dirty="0">
              <a:ln w="0"/>
              <a:solidFill>
                <a:srgbClr val="0070C0"/>
              </a:solidFill>
              <a:effectLst>
                <a:outerShdw blurRad="38100" dist="19050" dir="2700000" algn="tl" rotWithShape="0">
                  <a:schemeClr val="dk1">
                    <a:alpha val="40000"/>
                  </a:schemeClr>
                </a:outerShdw>
              </a:effectLst>
            </a:endParaRPr>
          </a:p>
        </p:txBody>
      </p:sp>
      <p:sp>
        <p:nvSpPr>
          <p:cNvPr id="5" name="TextBox 4"/>
          <p:cNvSpPr txBox="1"/>
          <p:nvPr/>
        </p:nvSpPr>
        <p:spPr>
          <a:xfrm>
            <a:off x="899836" y="2208811"/>
            <a:ext cx="10083595" cy="3139321"/>
          </a:xfrm>
          <a:prstGeom prst="rect">
            <a:avLst/>
          </a:prstGeom>
          <a:noFill/>
        </p:spPr>
        <p:txBody>
          <a:bodyPr wrap="square" rtlCol="0">
            <a:spAutoFit/>
          </a:bodyPr>
          <a:lstStyle/>
          <a:p>
            <a:r>
              <a:rPr lang="ru-RU" sz="2000" dirty="0"/>
              <a:t>К необходимым документам (Приложению к заявке) относятся:</a:t>
            </a:r>
            <a:endParaRPr lang="en-US" sz="2000" dirty="0"/>
          </a:p>
          <a:p>
            <a:pPr marL="285750" indent="-285750">
              <a:buFontTx/>
              <a:buChar char="-"/>
            </a:pPr>
            <a:r>
              <a:rPr lang="ru-RU" sz="2000" dirty="0" smtClean="0">
                <a:solidFill>
                  <a:srgbClr val="0070C0"/>
                </a:solidFill>
              </a:rPr>
              <a:t>письменное </a:t>
            </a:r>
            <a:r>
              <a:rPr lang="ru-RU" sz="2000" dirty="0">
                <a:solidFill>
                  <a:srgbClr val="0070C0"/>
                </a:solidFill>
              </a:rPr>
              <a:t>описание </a:t>
            </a:r>
            <a:r>
              <a:rPr lang="ru-RU" sz="2000" dirty="0"/>
              <a:t>(чтобы продемонстрировать, как изобретение работает</a:t>
            </a:r>
            <a:r>
              <a:rPr lang="ru-RU" sz="2000" dirty="0" smtClean="0"/>
              <a:t>);</a:t>
            </a:r>
          </a:p>
          <a:p>
            <a:endParaRPr lang="en-US" sz="2000" dirty="0"/>
          </a:p>
          <a:p>
            <a:pPr marL="285750" indent="-285750">
              <a:buFontTx/>
              <a:buChar char="-"/>
            </a:pPr>
            <a:r>
              <a:rPr lang="ru-RU" sz="2000" dirty="0" smtClean="0">
                <a:solidFill>
                  <a:srgbClr val="0070C0"/>
                </a:solidFill>
              </a:rPr>
              <a:t>чертежи</a:t>
            </a:r>
            <a:r>
              <a:rPr lang="ru-RU" sz="2000" dirty="0" smtClean="0"/>
              <a:t> </a:t>
            </a:r>
            <a:r>
              <a:rPr lang="ru-RU" sz="2000" dirty="0"/>
              <a:t>(для иллюстрации изобретения</a:t>
            </a:r>
            <a:r>
              <a:rPr lang="ru-RU" sz="2000" dirty="0" smtClean="0"/>
              <a:t>);</a:t>
            </a:r>
          </a:p>
          <a:p>
            <a:endParaRPr lang="en-US" sz="2000" dirty="0"/>
          </a:p>
          <a:p>
            <a:pPr marL="285750" indent="-285750">
              <a:buFontTx/>
              <a:buChar char="-"/>
            </a:pPr>
            <a:r>
              <a:rPr lang="ru-RU" sz="2000" dirty="0" smtClean="0">
                <a:solidFill>
                  <a:srgbClr val="0070C0"/>
                </a:solidFill>
              </a:rPr>
              <a:t>формула </a:t>
            </a:r>
            <a:r>
              <a:rPr lang="ru-RU" sz="2000" dirty="0">
                <a:solidFill>
                  <a:srgbClr val="0070C0"/>
                </a:solidFill>
              </a:rPr>
              <a:t>изобретения </a:t>
            </a:r>
            <a:r>
              <a:rPr lang="ru-RU" sz="2000" dirty="0"/>
              <a:t>(уточняющая правовая справка в форме отдельных предложений с целью определения технических характеристик</a:t>
            </a:r>
            <a:r>
              <a:rPr lang="ru-RU" sz="2000" dirty="0" smtClean="0"/>
              <a:t>);</a:t>
            </a:r>
          </a:p>
          <a:p>
            <a:endParaRPr lang="en-US" sz="2000" dirty="0"/>
          </a:p>
          <a:p>
            <a:r>
              <a:rPr lang="ru-RU" sz="2000" dirty="0"/>
              <a:t>- </a:t>
            </a:r>
            <a:r>
              <a:rPr lang="ru-RU" sz="2000" dirty="0" smtClean="0"/>
              <a:t>   </a:t>
            </a:r>
            <a:r>
              <a:rPr lang="ru-RU" sz="2000" dirty="0" smtClean="0">
                <a:solidFill>
                  <a:srgbClr val="0070C0"/>
                </a:solidFill>
              </a:rPr>
              <a:t>аннотация</a:t>
            </a:r>
            <a:r>
              <a:rPr lang="ru-RU" sz="2000" dirty="0" smtClean="0"/>
              <a:t> </a:t>
            </a:r>
            <a:r>
              <a:rPr lang="ru-RU" sz="2000" dirty="0"/>
              <a:t>(краткое описание, которое включает в себя важные технические аспекты).</a:t>
            </a:r>
            <a:endParaRPr lang="en-US" sz="2000" dirty="0"/>
          </a:p>
          <a:p>
            <a:endParaRPr lang="en-US" dirty="0"/>
          </a:p>
        </p:txBody>
      </p:sp>
    </p:spTree>
    <p:extLst>
      <p:ext uri="{BB962C8B-B14F-4D97-AF65-F5344CB8AC3E}">
        <p14:creationId xmlns:p14="http://schemas.microsoft.com/office/powerpoint/2010/main" val="3271282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18139" y="164758"/>
            <a:ext cx="11246990" cy="923330"/>
          </a:xfrm>
          <a:prstGeom prst="rect">
            <a:avLst/>
          </a:prstGeom>
          <a:noFill/>
        </p:spPr>
        <p:txBody>
          <a:bodyPr wrap="none" lIns="91440" tIns="45720" rIns="91440" bIns="45720">
            <a:spAutoFit/>
          </a:bodyPr>
          <a:lstStyle/>
          <a:p>
            <a:pPr algn="ctr"/>
            <a:r>
              <a:rPr lang="ru-RU" sz="5400" b="0" cap="none" spc="0" dirty="0" smtClean="0">
                <a:ln w="0"/>
                <a:solidFill>
                  <a:schemeClr val="tx1"/>
                </a:solidFill>
                <a:effectLst>
                  <a:outerShdw blurRad="38100" dist="19050" dir="2700000" algn="tl" rotWithShape="0">
                    <a:schemeClr val="dk1">
                      <a:alpha val="40000"/>
                    </a:schemeClr>
                  </a:outerShdw>
                </a:effectLst>
              </a:rPr>
              <a:t>Процедура регистрации изобретения</a:t>
            </a:r>
            <a:endParaRPr lang="ru-RU" sz="5400" b="0" cap="none" spc="0" dirty="0">
              <a:ln w="0"/>
              <a:solidFill>
                <a:schemeClr val="tx1"/>
              </a:solidFill>
              <a:effectLst>
                <a:outerShdw blurRad="38100" dist="19050" dir="2700000" algn="tl" rotWithShape="0">
                  <a:schemeClr val="dk1">
                    <a:alpha val="40000"/>
                  </a:schemeClr>
                </a:outerShdw>
              </a:effectLst>
            </a:endParaRPr>
          </a:p>
        </p:txBody>
      </p:sp>
      <p:sp>
        <p:nvSpPr>
          <p:cNvPr id="3" name="Прямоугольник 2"/>
          <p:cNvSpPr/>
          <p:nvPr/>
        </p:nvSpPr>
        <p:spPr>
          <a:xfrm>
            <a:off x="3823971" y="1088088"/>
            <a:ext cx="4235326" cy="646331"/>
          </a:xfrm>
          <a:prstGeom prst="rect">
            <a:avLst/>
          </a:prstGeom>
          <a:noFill/>
        </p:spPr>
        <p:txBody>
          <a:bodyPr wrap="none" lIns="91440" tIns="45720" rIns="91440" bIns="45720">
            <a:spAutoFit/>
          </a:bodyPr>
          <a:lstStyle/>
          <a:p>
            <a:pPr algn="ctr"/>
            <a:r>
              <a:rPr lang="ru-RU" sz="3600" i="1" dirty="0" smtClean="0">
                <a:solidFill>
                  <a:srgbClr val="0070C0"/>
                </a:solidFill>
              </a:rPr>
              <a:t>2. Отправка заявки.</a:t>
            </a:r>
            <a:endParaRPr lang="ru-RU" sz="3600" b="0" cap="none" spc="0" dirty="0">
              <a:ln w="0"/>
              <a:solidFill>
                <a:srgbClr val="0070C0"/>
              </a:solidFill>
              <a:effectLst>
                <a:outerShdw blurRad="38100" dist="19050" dir="2700000" algn="tl" rotWithShape="0">
                  <a:schemeClr val="dk1">
                    <a:alpha val="40000"/>
                  </a:schemeClr>
                </a:outerShdw>
              </a:effectLst>
            </a:endParaRPr>
          </a:p>
        </p:txBody>
      </p:sp>
      <p:sp>
        <p:nvSpPr>
          <p:cNvPr id="4" name="TextBox 3"/>
          <p:cNvSpPr txBox="1"/>
          <p:nvPr/>
        </p:nvSpPr>
        <p:spPr>
          <a:xfrm>
            <a:off x="505327" y="1973178"/>
            <a:ext cx="10380976" cy="2862322"/>
          </a:xfrm>
          <a:prstGeom prst="rect">
            <a:avLst/>
          </a:prstGeom>
          <a:noFill/>
        </p:spPr>
        <p:txBody>
          <a:bodyPr wrap="square" rtlCol="0">
            <a:spAutoFit/>
          </a:bodyPr>
          <a:lstStyle/>
          <a:p>
            <a:r>
              <a:rPr lang="ru-RU" dirty="0" smtClean="0"/>
              <a:t>	</a:t>
            </a:r>
            <a:r>
              <a:rPr lang="ru-RU" sz="2000" dirty="0" smtClean="0"/>
              <a:t>Заявка </a:t>
            </a:r>
            <a:r>
              <a:rPr lang="ru-RU" sz="2000" dirty="0"/>
              <a:t>отправляется вместе с </a:t>
            </a:r>
            <a:r>
              <a:rPr lang="ru-RU" sz="2000" dirty="0">
                <a:solidFill>
                  <a:srgbClr val="0070C0"/>
                </a:solidFill>
              </a:rPr>
              <a:t>тремя идентичными копиями </a:t>
            </a:r>
            <a:r>
              <a:rPr lang="ru-RU" sz="2000" dirty="0"/>
              <a:t>письменного описания, чертежей, формулы изобретения и аннотации. </a:t>
            </a:r>
            <a:endParaRPr lang="en-US" sz="2000" dirty="0"/>
          </a:p>
          <a:p>
            <a:r>
              <a:rPr lang="ru-RU" sz="2000" dirty="0" smtClean="0"/>
              <a:t>	Приложения </a:t>
            </a:r>
            <a:r>
              <a:rPr lang="ru-RU" sz="2000" dirty="0"/>
              <a:t>к заявке могут быть поданы также </a:t>
            </a:r>
            <a:r>
              <a:rPr lang="ru-RU" sz="2000" dirty="0">
                <a:solidFill>
                  <a:srgbClr val="0070C0"/>
                </a:solidFill>
              </a:rPr>
              <a:t>на любом другом языке </a:t>
            </a:r>
            <a:r>
              <a:rPr lang="ru-RU" sz="2000" dirty="0"/>
              <a:t>кроме немецкого. В этом случае перевод должен быть предоставлен в течение 3 месяцев с момента подачи заявки</a:t>
            </a:r>
            <a:r>
              <a:rPr lang="ru-RU" sz="2000" dirty="0" smtClean="0"/>
              <a:t>.</a:t>
            </a:r>
          </a:p>
          <a:p>
            <a:endParaRPr lang="en-US" sz="2000" dirty="0"/>
          </a:p>
          <a:p>
            <a:r>
              <a:rPr lang="ru-RU" sz="2000" dirty="0" smtClean="0"/>
              <a:t>	Заявители</a:t>
            </a:r>
            <a:r>
              <a:rPr lang="ru-RU" sz="2000" dirty="0"/>
              <a:t>, у которых нет постоянного места жительства (юридического адреса) или представительства на территории Австрии, должны назначить патентного поверенного или адвоката в Австрии в качестве своего представителя. </a:t>
            </a:r>
            <a:endParaRPr lang="en-US" sz="2000" dirty="0"/>
          </a:p>
        </p:txBody>
      </p:sp>
    </p:spTree>
    <p:extLst>
      <p:ext uri="{BB962C8B-B14F-4D97-AF65-F5344CB8AC3E}">
        <p14:creationId xmlns:p14="http://schemas.microsoft.com/office/powerpoint/2010/main" val="14015062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18139" y="164758"/>
            <a:ext cx="11246990" cy="923330"/>
          </a:xfrm>
          <a:prstGeom prst="rect">
            <a:avLst/>
          </a:prstGeom>
          <a:noFill/>
        </p:spPr>
        <p:txBody>
          <a:bodyPr wrap="none" lIns="91440" tIns="45720" rIns="91440" bIns="45720">
            <a:spAutoFit/>
          </a:bodyPr>
          <a:lstStyle/>
          <a:p>
            <a:pPr algn="ctr"/>
            <a:r>
              <a:rPr lang="ru-RU" sz="5400" b="0" cap="none" spc="0" dirty="0" smtClean="0">
                <a:ln w="0"/>
                <a:solidFill>
                  <a:schemeClr val="tx1"/>
                </a:solidFill>
                <a:effectLst>
                  <a:outerShdw blurRad="38100" dist="19050" dir="2700000" algn="tl" rotWithShape="0">
                    <a:schemeClr val="dk1">
                      <a:alpha val="40000"/>
                    </a:schemeClr>
                  </a:outerShdw>
                </a:effectLst>
              </a:rPr>
              <a:t>Процедура регистрации изобретения</a:t>
            </a:r>
            <a:endParaRPr lang="ru-RU" sz="5400" b="0" cap="none" spc="0" dirty="0">
              <a:ln w="0"/>
              <a:solidFill>
                <a:schemeClr val="tx1"/>
              </a:solidFill>
              <a:effectLst>
                <a:outerShdw blurRad="38100" dist="19050" dir="2700000" algn="tl" rotWithShape="0">
                  <a:schemeClr val="dk1">
                    <a:alpha val="40000"/>
                  </a:schemeClr>
                </a:outerShdw>
              </a:effectLst>
            </a:endParaRPr>
          </a:p>
        </p:txBody>
      </p:sp>
      <p:sp>
        <p:nvSpPr>
          <p:cNvPr id="3" name="Прямоугольник 2"/>
          <p:cNvSpPr/>
          <p:nvPr/>
        </p:nvSpPr>
        <p:spPr>
          <a:xfrm>
            <a:off x="2229143" y="1088088"/>
            <a:ext cx="7424982" cy="646331"/>
          </a:xfrm>
          <a:prstGeom prst="rect">
            <a:avLst/>
          </a:prstGeom>
          <a:noFill/>
        </p:spPr>
        <p:txBody>
          <a:bodyPr wrap="none" lIns="91440" tIns="45720" rIns="91440" bIns="45720">
            <a:spAutoFit/>
          </a:bodyPr>
          <a:lstStyle/>
          <a:p>
            <a:pPr algn="ctr"/>
            <a:r>
              <a:rPr lang="ru-RU" sz="3600" i="1" dirty="0" smtClean="0">
                <a:solidFill>
                  <a:srgbClr val="0070C0"/>
                </a:solidFill>
              </a:rPr>
              <a:t>3. Получение квитанции об оплате.</a:t>
            </a:r>
            <a:endParaRPr lang="ru-RU" sz="3600" b="0" cap="none" spc="0" dirty="0">
              <a:ln w="0"/>
              <a:solidFill>
                <a:srgbClr val="0070C0"/>
              </a:solidFill>
              <a:effectLst>
                <a:outerShdw blurRad="38100" dist="19050" dir="2700000" algn="tl" rotWithShape="0">
                  <a:schemeClr val="dk1">
                    <a:alpha val="40000"/>
                  </a:schemeClr>
                </a:outerShdw>
              </a:effectLst>
            </a:endParaRPr>
          </a:p>
        </p:txBody>
      </p:sp>
      <p:sp>
        <p:nvSpPr>
          <p:cNvPr id="4" name="Прямоугольник 3"/>
          <p:cNvSpPr/>
          <p:nvPr/>
        </p:nvSpPr>
        <p:spPr>
          <a:xfrm>
            <a:off x="318139" y="2149917"/>
            <a:ext cx="10634688" cy="1015663"/>
          </a:xfrm>
          <a:prstGeom prst="rect">
            <a:avLst/>
          </a:prstGeom>
        </p:spPr>
        <p:txBody>
          <a:bodyPr wrap="square">
            <a:spAutoFit/>
          </a:bodyPr>
          <a:lstStyle/>
          <a:p>
            <a:pPr indent="450215" algn="just">
              <a:lnSpc>
                <a:spcPct val="150000"/>
              </a:lnSpc>
            </a:pPr>
            <a:r>
              <a:rPr lang="ru-RU" sz="2000" dirty="0" smtClean="0">
                <a:effectLst/>
                <a:latin typeface="Times New Roman" panose="02020603050405020304" pitchFamily="18" charset="0"/>
                <a:ea typeface="SimSun" panose="02010600030101010101" pitchFamily="2" charset="-122"/>
              </a:rPr>
              <a:t>Заявители получают квитанцию об оплате, где указывается номер заявки и дата ее подачи. </a:t>
            </a:r>
            <a:endParaRPr lang="en-US" sz="2000" dirty="0" smtClean="0">
              <a:effectLst/>
              <a:latin typeface="Arial" panose="020B0604020202020204" pitchFamily="34" charset="0"/>
              <a:ea typeface="SimSun" panose="02010600030101010101" pitchFamily="2" charset="-122"/>
            </a:endParaRPr>
          </a:p>
          <a:p>
            <a:pPr indent="450215" algn="just">
              <a:lnSpc>
                <a:spcPct val="150000"/>
              </a:lnSpc>
            </a:pPr>
            <a:r>
              <a:rPr lang="ru-RU" sz="2000" dirty="0" smtClean="0">
                <a:effectLst/>
                <a:latin typeface="Times New Roman" panose="02020603050405020304" pitchFamily="18" charset="0"/>
                <a:ea typeface="SimSun" panose="02010600030101010101" pitchFamily="2" charset="-122"/>
              </a:rPr>
              <a:t>Если был назначен представитель, квитанция об оплате будет направлена представителю.</a:t>
            </a:r>
            <a:endParaRPr lang="en-US" sz="2000" dirty="0">
              <a:effectLst/>
              <a:latin typeface="Arial" panose="020B0604020202020204" pitchFamily="34" charset="0"/>
              <a:ea typeface="SimSun" panose="02010600030101010101" pitchFamily="2" charset="-122"/>
            </a:endParaRPr>
          </a:p>
        </p:txBody>
      </p:sp>
    </p:spTree>
    <p:extLst>
      <p:ext uri="{BB962C8B-B14F-4D97-AF65-F5344CB8AC3E}">
        <p14:creationId xmlns:p14="http://schemas.microsoft.com/office/powerpoint/2010/main" val="3131649347"/>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154</TotalTime>
  <Words>1724</Words>
  <Application>Microsoft Office PowerPoint</Application>
  <PresentationFormat>Широкоэкранный</PresentationFormat>
  <Paragraphs>245</Paragraphs>
  <Slides>40</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40</vt:i4>
      </vt:variant>
    </vt:vector>
  </HeadingPairs>
  <TitlesOfParts>
    <vt:vector size="46" baseType="lpstr">
      <vt:lpstr>SimSun</vt:lpstr>
      <vt:lpstr>Arial</vt:lpstr>
      <vt:lpstr>Calibri</vt:lpstr>
      <vt:lpstr>Calibri Light</vt:lpstr>
      <vt:lpstr>Times New Roman</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Alexander Volchetsky</dc:creator>
  <cp:lastModifiedBy>Alexander Volchetsky</cp:lastModifiedBy>
  <cp:revision>22</cp:revision>
  <dcterms:created xsi:type="dcterms:W3CDTF">2015-09-29T15:42:05Z</dcterms:created>
  <dcterms:modified xsi:type="dcterms:W3CDTF">2015-09-29T18:16:49Z</dcterms:modified>
</cp:coreProperties>
</file>