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ab61bc4c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ab61bc4c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ab61bc4c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ab61bc4c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ab61bc4c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ab61bc4c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ab61bc4c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ab61bc4c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ab61bc4c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ab61bc4c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ab61bc4c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ab61bc4c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ab61bc4c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ab61bc4c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ab61bc4c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ab61bc4c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ab61bc4c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ab61bc4c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b61bc4c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b61bc4c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b61bc4c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b61bc4c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ab61bc4c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ab61bc4c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b61bc4c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ab61bc4c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b61bc4c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b61bc4c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b61bc4c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b61bc4c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ab61bc4c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ab61bc4c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ab61bc4c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ab61bc4c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openlibrary.org/dev/docs/api/search" TargetMode="External"/><Relationship Id="rId4" Type="http://schemas.openxmlformats.org/officeDocument/2006/relationships/hyperlink" Target="https://www.kaggle.com/datasets/arashnic/book-recommendation-dataset" TargetMode="External"/><Relationship Id="rId5" Type="http://schemas.openxmlformats.org/officeDocument/2006/relationships/hyperlink" Target="https://www.kaggle.com/datasets/taranvee/smart-home-dataset-with-weather-information?select=HomeC.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Prezentacija projekata</a:t>
            </a:r>
            <a:endParaRPr/>
          </a:p>
        </p:txBody>
      </p:sp>
      <p:sp>
        <p:nvSpPr>
          <p:cNvPr id="135" name="Google Shape;135;p13"/>
          <p:cNvSpPr txBox="1"/>
          <p:nvPr>
            <p:ph idx="1" type="subTitle"/>
          </p:nvPr>
        </p:nvSpPr>
        <p:spPr>
          <a:xfrm>
            <a:off x="5160075" y="3437650"/>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sr" sz="1212"/>
              <a:t>Uroš Stojković 17472</a:t>
            </a:r>
            <a:endParaRPr sz="1212"/>
          </a:p>
          <a:p>
            <a:pPr indent="0" lvl="0" marL="0" rtl="0" algn="l">
              <a:lnSpc>
                <a:spcPct val="80000"/>
              </a:lnSpc>
              <a:spcBef>
                <a:spcPts val="0"/>
              </a:spcBef>
              <a:spcAft>
                <a:spcPts val="0"/>
              </a:spcAft>
              <a:buSzPts val="688"/>
              <a:buNone/>
            </a:pPr>
            <a:r>
              <a:t/>
            </a:r>
            <a:endParaRPr sz="1212"/>
          </a:p>
          <a:p>
            <a:pPr indent="0" lvl="0" marL="0" rtl="0" algn="l">
              <a:lnSpc>
                <a:spcPct val="80000"/>
              </a:lnSpc>
              <a:spcBef>
                <a:spcPts val="0"/>
              </a:spcBef>
              <a:spcAft>
                <a:spcPts val="0"/>
              </a:spcAft>
              <a:buSzPts val="688"/>
              <a:buNone/>
            </a:pPr>
            <a:r>
              <a:rPr lang="sr" sz="1212"/>
              <a:t>Luka Mladenović 17295</a:t>
            </a:r>
            <a:endParaRPr sz="12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Ekuiper izgled pravila</a:t>
            </a:r>
            <a:endParaRPr/>
          </a:p>
        </p:txBody>
      </p:sp>
      <p:pic>
        <p:nvPicPr>
          <p:cNvPr id="190" name="Google Shape;190;p22"/>
          <p:cNvPicPr preferRelativeResize="0"/>
          <p:nvPr/>
        </p:nvPicPr>
        <p:blipFill>
          <a:blip r:embed="rId3">
            <a:alphaModFix/>
          </a:blip>
          <a:stretch>
            <a:fillRect/>
          </a:stretch>
        </p:blipFill>
        <p:spPr>
          <a:xfrm>
            <a:off x="1650976" y="980575"/>
            <a:ext cx="5842051"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Ekuiper izgled pravila</a:t>
            </a:r>
            <a:endParaRPr/>
          </a:p>
        </p:txBody>
      </p:sp>
      <p:pic>
        <p:nvPicPr>
          <p:cNvPr id="196" name="Google Shape;196;p23"/>
          <p:cNvPicPr preferRelativeResize="0"/>
          <p:nvPr/>
        </p:nvPicPr>
        <p:blipFill>
          <a:blip r:embed="rId3">
            <a:alphaModFix/>
          </a:blip>
          <a:stretch>
            <a:fillRect/>
          </a:stretch>
        </p:blipFill>
        <p:spPr>
          <a:xfrm>
            <a:off x="1297500" y="1148100"/>
            <a:ext cx="6303975" cy="353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Ekuiper akcija za pravila</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655075" y="1066438"/>
            <a:ext cx="7461075" cy="3913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Opis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sr"/>
              <a:t>Dataset koji se koristi u trećem projektu se sastoji iz četiri skupa podataka, tačnije podaci o potrošnji električne energije vezane za nekoliko priključaka tj. mašine za pranje sudova, peći, frižidera i manjih električnih uređaja koji se mogu naći u kancelariji.</a:t>
            </a:r>
            <a:endParaRPr/>
          </a:p>
          <a:p>
            <a:pPr indent="0" lvl="0" marL="0" rtl="0" algn="l">
              <a:spcBef>
                <a:spcPts val="1200"/>
              </a:spcBef>
              <a:spcAft>
                <a:spcPts val="0"/>
              </a:spcAft>
              <a:buNone/>
            </a:pPr>
            <a:r>
              <a:rPr lang="sr"/>
              <a:t>Visualization service je taj koji upisuje podatke u InfluxDB korišćenjem MQTT protokola. Podaci koji se ove pominju su praćeni korišćenjem Grafane.</a:t>
            </a:r>
            <a:endParaRPr/>
          </a:p>
          <a:p>
            <a:pPr indent="0" lvl="0" marL="0" rtl="0" algn="l">
              <a:spcBef>
                <a:spcPts val="1200"/>
              </a:spcBef>
              <a:spcAft>
                <a:spcPts val="0"/>
              </a:spcAft>
              <a:buNone/>
            </a:pPr>
            <a:r>
              <a:rPr lang="sr"/>
              <a:t>Monitoring service prati ove podatke i za svaki od priključaka računa trenutno uprosečenu vrednost. Ako zbir svih prosečnih vrednosti pređe određeni prag, servis šalje komandu EdgeX-u da je potrebno uključiti power saving mode.</a:t>
            </a:r>
            <a:endParaRPr/>
          </a:p>
          <a:p>
            <a:pPr indent="0" lvl="0" marL="0" rtl="0" algn="l">
              <a:spcBef>
                <a:spcPts val="1200"/>
              </a:spcBef>
              <a:spcAft>
                <a:spcPts val="0"/>
              </a:spcAft>
              <a:buNone/>
            </a:pPr>
            <a:r>
              <a:rPr lang="sr"/>
              <a:t>EdgeX primi ovaj zahtev i prosleđuje komandu pomoćnoj aplikaciji preko REST API-ja. Ona je zadužena samo da logguje tu promenu stanja u konzoli.</a:t>
            </a:r>
            <a:endParaRPr/>
          </a:p>
          <a:p>
            <a:pPr indent="0" lvl="0" marL="0" rtl="0" algn="l">
              <a:spcBef>
                <a:spcPts val="1200"/>
              </a:spcBef>
              <a:spcAft>
                <a:spcPts val="1200"/>
              </a:spcAft>
              <a:buNone/>
            </a:pPr>
            <a:r>
              <a:rPr lang="sr"/>
              <a:t>Suprotno, kada potrošnja ukupne električne energije padne ispod određenog praga, monitoring servis će poslati zahtev za komandom da je potrebno isključiti power saving mode. Tok podataka za ovaj slučaj je identičan prethodno objašnjenom.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Arhitektura</a:t>
            </a:r>
            <a:endParaRPr/>
          </a:p>
        </p:txBody>
      </p:sp>
      <p:pic>
        <p:nvPicPr>
          <p:cNvPr id="215" name="Google Shape;215;p26"/>
          <p:cNvPicPr preferRelativeResize="0"/>
          <p:nvPr/>
        </p:nvPicPr>
        <p:blipFill>
          <a:blip r:embed="rId3">
            <a:alphaModFix/>
          </a:blip>
          <a:stretch>
            <a:fillRect/>
          </a:stretch>
        </p:blipFill>
        <p:spPr>
          <a:xfrm>
            <a:off x="1096375" y="1248650"/>
            <a:ext cx="7301475" cy="357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Device </a:t>
            </a:r>
            <a:endParaRPr/>
          </a:p>
        </p:txBody>
      </p:sp>
      <p:pic>
        <p:nvPicPr>
          <p:cNvPr id="221" name="Google Shape;221;p27"/>
          <p:cNvPicPr preferRelativeResize="0"/>
          <p:nvPr/>
        </p:nvPicPr>
        <p:blipFill>
          <a:blip r:embed="rId3">
            <a:alphaModFix/>
          </a:blip>
          <a:stretch>
            <a:fillRect/>
          </a:stretch>
        </p:blipFill>
        <p:spPr>
          <a:xfrm>
            <a:off x="852725" y="906025"/>
            <a:ext cx="7392875" cy="4191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Grafana</a:t>
            </a:r>
            <a:endParaRPr/>
          </a:p>
        </p:txBody>
      </p:sp>
      <p:pic>
        <p:nvPicPr>
          <p:cNvPr id="227" name="Google Shape;227;p28"/>
          <p:cNvPicPr preferRelativeResize="0"/>
          <p:nvPr/>
        </p:nvPicPr>
        <p:blipFill>
          <a:blip r:embed="rId3">
            <a:alphaModFix/>
          </a:blip>
          <a:stretch>
            <a:fillRect/>
          </a:stretch>
        </p:blipFill>
        <p:spPr>
          <a:xfrm>
            <a:off x="624325" y="875575"/>
            <a:ext cx="7925801" cy="4202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3 Akcija vezana za komandu</a:t>
            </a:r>
            <a:endParaRPr/>
          </a:p>
        </p:txBody>
      </p:sp>
      <p:pic>
        <p:nvPicPr>
          <p:cNvPr id="233" name="Google Shape;233;p29"/>
          <p:cNvPicPr preferRelativeResize="0"/>
          <p:nvPr/>
        </p:nvPicPr>
        <p:blipFill>
          <a:blip r:embed="rId3">
            <a:alphaModFix/>
          </a:blip>
          <a:stretch>
            <a:fillRect/>
          </a:stretch>
        </p:blipFill>
        <p:spPr>
          <a:xfrm>
            <a:off x="593875" y="921250"/>
            <a:ext cx="8192276" cy="422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Linkovi</a:t>
            </a:r>
            <a:endParaRPr/>
          </a:p>
        </p:txBody>
      </p:sp>
      <p:sp>
        <p:nvSpPr>
          <p:cNvPr id="239" name="Google Shape;23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Public API koji je korišćen: </a:t>
            </a:r>
            <a:r>
              <a:rPr lang="sr" sz="1100" u="sng">
                <a:solidFill>
                  <a:schemeClr val="hlink"/>
                </a:solidFill>
                <a:latin typeface="Arial"/>
                <a:ea typeface="Arial"/>
                <a:cs typeface="Arial"/>
                <a:sym typeface="Arial"/>
                <a:hlinkClick r:id="rId3"/>
              </a:rPr>
              <a:t>Open Library Search API | Open Library</a:t>
            </a:r>
            <a:endParaRPr/>
          </a:p>
          <a:p>
            <a:pPr indent="0" lvl="0" marL="0" rtl="0" algn="l">
              <a:spcBef>
                <a:spcPts val="1200"/>
              </a:spcBef>
              <a:spcAft>
                <a:spcPts val="0"/>
              </a:spcAft>
              <a:buNone/>
            </a:pPr>
            <a:r>
              <a:rPr lang="sr"/>
              <a:t>Dataset za prva dva projekta:  </a:t>
            </a:r>
            <a:r>
              <a:rPr lang="sr" sz="1100" u="sng">
                <a:solidFill>
                  <a:schemeClr val="hlink"/>
                </a:solidFill>
                <a:latin typeface="Arial"/>
                <a:ea typeface="Arial"/>
                <a:cs typeface="Arial"/>
                <a:sym typeface="Arial"/>
                <a:hlinkClick r:id="rId4"/>
              </a:rPr>
              <a:t>Book Recommendation Dataset | Kaggle</a:t>
            </a:r>
            <a:endParaRPr/>
          </a:p>
          <a:p>
            <a:pPr indent="0" lvl="0" marL="0" rtl="0" algn="l">
              <a:spcBef>
                <a:spcPts val="1200"/>
              </a:spcBef>
              <a:spcAft>
                <a:spcPts val="0"/>
              </a:spcAft>
              <a:buNone/>
            </a:pPr>
            <a:r>
              <a:rPr lang="sr"/>
              <a:t>Dataset za treći projekat: </a:t>
            </a:r>
            <a:r>
              <a:rPr lang="sr" sz="1100" u="sng">
                <a:solidFill>
                  <a:schemeClr val="hlink"/>
                </a:solidFill>
                <a:latin typeface="Arial"/>
                <a:ea typeface="Arial"/>
                <a:cs typeface="Arial"/>
                <a:sym typeface="Arial"/>
                <a:hlinkClick r:id="rId5"/>
              </a:rPr>
              <a:t>Smart Home Dataset with weather Information | Kaggle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sr"/>
              <a:t>Na git-u, u repozitorijumu samog porjekta možete naći upustva za pokretanje projekata kao i kolekciju upita u Postman-u za testiranje rada aplikacije.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1</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OpenLibrary API je korišćen kao public API u ovom projektu</a:t>
            </a:r>
            <a:endParaRPr/>
          </a:p>
          <a:p>
            <a:pPr indent="-311150" lvl="0" marL="457200" rtl="0" algn="l">
              <a:spcBef>
                <a:spcPts val="1200"/>
              </a:spcBef>
              <a:spcAft>
                <a:spcPts val="0"/>
              </a:spcAft>
              <a:buSzPts val="1300"/>
              <a:buChar char="●"/>
            </a:pPr>
            <a:r>
              <a:rPr lang="sr"/>
              <a:t>Podaci su dostupni u JSON formatu</a:t>
            </a:r>
            <a:endParaRPr/>
          </a:p>
          <a:p>
            <a:pPr indent="-311150" lvl="0" marL="457200" rtl="0" algn="l">
              <a:spcBef>
                <a:spcPts val="0"/>
              </a:spcBef>
              <a:spcAft>
                <a:spcPts val="0"/>
              </a:spcAft>
              <a:buSzPts val="1300"/>
              <a:buChar char="●"/>
            </a:pPr>
            <a:r>
              <a:rPr lang="sr"/>
              <a:t>Omogućava pretragu po naslovu, autoru, žanru, poklapanje teksta, pretragu po specifičnim ID koje biblioteke standardno koriste, izdavačima i sl.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sr"/>
              <a:t>Za dataset je korišćen skup skinut sa Kaggle platforme, sa oko 200-ak knjiga koje igraju ulogu fizičkih kopija knjiga koje se nalaze u biblioteci</a:t>
            </a:r>
            <a:endParaRPr/>
          </a:p>
          <a:p>
            <a:pPr indent="0" lvl="0" marL="13716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1 Arhitektura</a:t>
            </a:r>
            <a:endParaRPr/>
          </a:p>
        </p:txBody>
      </p:sp>
      <p:pic>
        <p:nvPicPr>
          <p:cNvPr id="147" name="Google Shape;147;p15"/>
          <p:cNvPicPr preferRelativeResize="0"/>
          <p:nvPr/>
        </p:nvPicPr>
        <p:blipFill>
          <a:blip r:embed="rId3">
            <a:alphaModFix/>
          </a:blip>
          <a:stretch>
            <a:fillRect/>
          </a:stretch>
        </p:blipFill>
        <p:spPr>
          <a:xfrm>
            <a:off x="1598875" y="1102400"/>
            <a:ext cx="6205125"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1 Detalji</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Docker ikonica ukazuje da su svi servisi pokretani u okviru sopstvenog kontejnera preko docker compose komande.</a:t>
            </a:r>
            <a:endParaRPr/>
          </a:p>
          <a:p>
            <a:pPr indent="0" lvl="0" marL="0" rtl="0" algn="l">
              <a:spcBef>
                <a:spcPts val="1200"/>
              </a:spcBef>
              <a:spcAft>
                <a:spcPts val="0"/>
              </a:spcAft>
              <a:buNone/>
            </a:pPr>
            <a:r>
              <a:rPr lang="sr"/>
              <a:t>OpenLibrary i Gateway servisi su pisani u ASP.NET, broker između njih je ostao defaultni tj. NATS.</a:t>
            </a:r>
            <a:endParaRPr/>
          </a:p>
          <a:p>
            <a:pPr indent="0" lvl="0" marL="0" rtl="0" algn="l">
              <a:spcBef>
                <a:spcPts val="1200"/>
              </a:spcBef>
              <a:spcAft>
                <a:spcPts val="0"/>
              </a:spcAft>
              <a:buNone/>
            </a:pPr>
            <a:r>
              <a:rPr lang="sr"/>
              <a:t>DataGenerator je pisan kao Nodejs skripta</a:t>
            </a:r>
            <a:endParaRPr/>
          </a:p>
          <a:p>
            <a:pPr indent="0" lvl="0" marL="0" rtl="0" algn="l">
              <a:spcBef>
                <a:spcPts val="1200"/>
              </a:spcBef>
              <a:spcAft>
                <a:spcPts val="1200"/>
              </a:spcAft>
              <a:buNone/>
            </a:pPr>
            <a:r>
              <a:rPr lang="sr"/>
              <a:t>InternalAPI je pisani kao Nodejs skripta, korišćenjem dodatne biblioteke mongoose za laku komunikaciju sa MongoDB bazom podataka.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1 Opis rada</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sr"/>
              <a:t>Klijent upućuje zahtev preko REST-a Gateway-u za datom knjigom, korišćenjem imena autora ili naslova tj. dela reči u naslovu knjige.</a:t>
            </a:r>
            <a:endParaRPr/>
          </a:p>
          <a:p>
            <a:pPr indent="0" lvl="0" marL="0" rtl="0" algn="l">
              <a:spcBef>
                <a:spcPts val="1200"/>
              </a:spcBef>
              <a:spcAft>
                <a:spcPts val="0"/>
              </a:spcAft>
              <a:buNone/>
            </a:pPr>
            <a:r>
              <a:rPr lang="sr"/>
              <a:t>Vraćanje ili dodavanje nove knjige, kao i rezervisanje knjige iz biblioteke vrši se preko zahteva Gateway-u, koji preko REST-a prosledi HTTP zahtev InternalAPI-ju koji vrši upis odnosno ažuriranje baze podataka. Po završetku operacije, klijent dobija odgovor od Gateway koji zapravo prosleđuje odgovor od InteralAPI koji je on dobio od MongoDB.</a:t>
            </a:r>
            <a:endParaRPr/>
          </a:p>
          <a:p>
            <a:pPr indent="0" lvl="0" marL="0" rtl="0" algn="l">
              <a:spcBef>
                <a:spcPts val="1200"/>
              </a:spcBef>
              <a:spcAft>
                <a:spcPts val="0"/>
              </a:spcAft>
              <a:buNone/>
            </a:pPr>
            <a:r>
              <a:rPr lang="sr"/>
              <a:t>DataGenerator je pročitao podatke iz dataset i poslao ih na Gateway endpoint, koji je prosledio podatke InternalAPI-ju koji je izvršio upis u MongoDB.</a:t>
            </a:r>
            <a:endParaRPr/>
          </a:p>
          <a:p>
            <a:pPr indent="0" lvl="0" marL="0" rtl="0" algn="l">
              <a:spcBef>
                <a:spcPts val="1200"/>
              </a:spcBef>
              <a:spcAft>
                <a:spcPts val="0"/>
              </a:spcAft>
              <a:buNone/>
            </a:pPr>
            <a:r>
              <a:rPr lang="sr"/>
              <a:t>OpenLibrary servis se obraća public API-ju preko REST-a i pretražuje javnu biblioteku i/ili internet za dodatne informacije o knjizi koju korisnik zahteva.</a:t>
            </a:r>
            <a:endParaRPr/>
          </a:p>
          <a:p>
            <a:pPr indent="0" lvl="0" marL="0" rtl="0" algn="l">
              <a:spcBef>
                <a:spcPts val="1200"/>
              </a:spcBef>
              <a:spcAft>
                <a:spcPts val="0"/>
              </a:spcAft>
              <a:buNone/>
            </a:pPr>
            <a:r>
              <a:rPr lang="sr"/>
              <a:t>U slučaju da korisnik nije uspeo da nađe željenu knjigu u MongoDB tj. lokalno u biblioteci, može dobiti dodatne informacije preko public API-ja tako što Gateway servis kombinuje podatke dobijene lokalno tj. iz MongoDB-a i one sa publicAPI-ja kako bi korisniku dao što bolji odgovor.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Izgled upita </a:t>
            </a:r>
            <a:endParaRPr/>
          </a:p>
        </p:txBody>
      </p:sp>
      <p:pic>
        <p:nvPicPr>
          <p:cNvPr id="165" name="Google Shape;165;p18"/>
          <p:cNvPicPr preferRelativeResize="0"/>
          <p:nvPr/>
        </p:nvPicPr>
        <p:blipFill>
          <a:blip r:embed="rId3">
            <a:alphaModFix/>
          </a:blip>
          <a:stretch>
            <a:fillRect/>
          </a:stretch>
        </p:blipFill>
        <p:spPr>
          <a:xfrm>
            <a:off x="3610650" y="439425"/>
            <a:ext cx="5181300" cy="442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2</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Ovde je uveden Mosquitto MQTT broker na koji Gateway vrši publish-ing.</a:t>
            </a:r>
            <a:endParaRPr/>
          </a:p>
          <a:p>
            <a:pPr indent="0" lvl="0" marL="0" rtl="0" algn="l">
              <a:spcBef>
                <a:spcPts val="1200"/>
              </a:spcBef>
              <a:spcAft>
                <a:spcPts val="0"/>
              </a:spcAft>
              <a:buNone/>
            </a:pPr>
            <a:r>
              <a:rPr lang="sr"/>
              <a:t>Podaci koje se publishuju na MQTT protokol izgledaju identično kao i u prvom projektu, šalju se knjige sa istim podacima.</a:t>
            </a:r>
            <a:endParaRPr/>
          </a:p>
          <a:p>
            <a:pPr indent="0" lvl="0" marL="0" rtl="0" algn="l">
              <a:spcBef>
                <a:spcPts val="1200"/>
              </a:spcBef>
              <a:spcAft>
                <a:spcPts val="0"/>
              </a:spcAft>
              <a:buNone/>
            </a:pPr>
            <a:r>
              <a:rPr lang="sr"/>
              <a:t>Pravila koja su uvedena prate koliko knjiga je tokom pretraga nađeno u lokalnoij biblioteci a koliko na online biblioteci.</a:t>
            </a:r>
            <a:endParaRPr/>
          </a:p>
          <a:p>
            <a:pPr indent="0" lvl="0" marL="0" rtl="0" algn="l">
              <a:spcBef>
                <a:spcPts val="1200"/>
              </a:spcBef>
              <a:spcAft>
                <a:spcPts val="1200"/>
              </a:spcAft>
              <a:buNone/>
            </a:pPr>
            <a:r>
              <a:rPr lang="sr"/>
              <a:t>InfluxDB prati ovu metriku koju smo uveli i ako je broj zahteva u prozoru vremena koji pratimo veći od predefinisane vrednosti, to bi značilo da je mikroservis zatrpan zahtevima i da treba kreirati još jedan. Tada AnalyticsMicroservice šalje gRPCa alert servisu za Notifications.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Projekat 2 Arhitektura</a:t>
            </a:r>
            <a:endParaRPr/>
          </a:p>
        </p:txBody>
      </p:sp>
      <p:pic>
        <p:nvPicPr>
          <p:cNvPr id="177" name="Google Shape;177;p20"/>
          <p:cNvPicPr preferRelativeResize="0"/>
          <p:nvPr/>
        </p:nvPicPr>
        <p:blipFill>
          <a:blip r:embed="rId3">
            <a:alphaModFix/>
          </a:blip>
          <a:stretch>
            <a:fillRect/>
          </a:stretch>
        </p:blipFill>
        <p:spPr>
          <a:xfrm>
            <a:off x="1408525" y="1081125"/>
            <a:ext cx="6403075" cy="375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gRPC format</a:t>
            </a:r>
            <a:endParaRPr/>
          </a:p>
        </p:txBody>
      </p:sp>
      <p:sp>
        <p:nvSpPr>
          <p:cNvPr id="183" name="Google Shape;183;p21"/>
          <p:cNvSpPr txBox="1"/>
          <p:nvPr>
            <p:ph idx="1" type="body"/>
          </p:nvPr>
        </p:nvSpPr>
        <p:spPr>
          <a:xfrm>
            <a:off x="886350" y="4111375"/>
            <a:ext cx="6704400" cy="87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Klijent je implementiran u Nodejs, dok je server implementiran u ASP.NET-u</a:t>
            </a:r>
            <a:endParaRPr/>
          </a:p>
          <a:p>
            <a:pPr indent="0" lvl="0" marL="0" rtl="0" algn="l">
              <a:spcBef>
                <a:spcPts val="120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1270088" y="1064951"/>
            <a:ext cx="5936932" cy="29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