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97bbadfe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97bbadfe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97bbadfe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97bbadfe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97bbadfe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97bbadfe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97bbadfe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97bbadfe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97bbadfe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97bbadfe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97bbadfe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97bbadfe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97bbadfe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97bbadfe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97bbadfe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97bbadfe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97bbadfe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97bbadfe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97bbadfe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97bbadfe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7bbadfe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97bbadfe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97bbadfe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97bbadfe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97bbadfe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97bbadfe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97bbadfe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97bbadfe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97bbadfe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97bbadfe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9923dbb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9923db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9923dbb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9923dbb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9923dbb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9923dbb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9923dbb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9923dbb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9923dbb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9923dbb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9923dbb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9923dbb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d9294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d9294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9923dbb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9923dbb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9923dbbf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9923dbb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9923dbbf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9923dbb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9923dbb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9923dbb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9923dbb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9923dbb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9923dbbf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9923dbbf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9923dbbf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9923dbbf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9923dbb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9923dbb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9923dbbf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9923dbbf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9923dbb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9923dbb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cd9294b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cd9294b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9923dbbf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9923dbbf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97bbadfe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97bbadfe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7bbadfe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7bbadfe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df5f6e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df5f6e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df5f6eb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df5f6eb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df5f6eb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df5f6eb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2400"/>
              <a:t>Seminarski rad iz SOA: </a:t>
            </a:r>
            <a:endParaRPr sz="2400"/>
          </a:p>
          <a:p>
            <a:pPr indent="0" lvl="0" marL="0" rtl="0" algn="l">
              <a:spcBef>
                <a:spcPts val="0"/>
              </a:spcBef>
              <a:spcAft>
                <a:spcPts val="0"/>
              </a:spcAft>
              <a:buNone/>
            </a:pPr>
            <a:r>
              <a:rPr lang="sr" sz="2400"/>
              <a:t>                   Nuclio</a:t>
            </a:r>
            <a:endParaRPr/>
          </a:p>
        </p:txBody>
      </p:sp>
      <p:sp>
        <p:nvSpPr>
          <p:cNvPr id="135" name="Google Shape;135;p13"/>
          <p:cNvSpPr txBox="1"/>
          <p:nvPr>
            <p:ph idx="1" type="subTitle"/>
          </p:nvPr>
        </p:nvSpPr>
        <p:spPr>
          <a:xfrm>
            <a:off x="4938600" y="2751175"/>
            <a:ext cx="3470700" cy="1152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sr"/>
              <a:t>Uroš Stojković</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sr"/>
              <a:t>Luka Mladenović</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“Serverless” vs. “Serverfull” arhitekture</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Kod koji je potrebno izvršiti se šalje cloud provajderu kako bi se tamo izvršio u vidu funkcije</a:t>
            </a:r>
            <a:endParaRPr/>
          </a:p>
          <a:p>
            <a:pPr indent="0" lvl="0" marL="0" rtl="0" algn="l">
              <a:spcBef>
                <a:spcPts val="1200"/>
              </a:spcBef>
              <a:spcAft>
                <a:spcPts val="0"/>
              </a:spcAft>
              <a:buNone/>
            </a:pPr>
            <a:r>
              <a:rPr lang="sr"/>
              <a:t>Otud se “serverless” arhitektura naziva i “Function as a Service” ili  FaaS</a:t>
            </a:r>
            <a:endParaRPr/>
          </a:p>
          <a:p>
            <a:pPr indent="0" lvl="0" marL="0" rtl="0" algn="l">
              <a:spcBef>
                <a:spcPts val="1200"/>
              </a:spcBef>
              <a:spcAft>
                <a:spcPts val="0"/>
              </a:spcAft>
              <a:buNone/>
            </a:pPr>
            <a:r>
              <a:rPr lang="sr"/>
              <a:t>Naravno, serveri su i dalje potrebni i koriste se prilikom izvršavanja koda, samo što su oni sada apstraktni samom programeru i time mu omogućavaju da ne brine o tim stvarima</a:t>
            </a:r>
            <a:endParaRPr/>
          </a:p>
          <a:p>
            <a:pPr indent="0" lvl="0" marL="0" rtl="0" algn="l">
              <a:spcBef>
                <a:spcPts val="1200"/>
              </a:spcBef>
              <a:spcAft>
                <a:spcPts val="1200"/>
              </a:spcAft>
              <a:buNone/>
            </a:pPr>
            <a:r>
              <a:rPr lang="sr"/>
              <a:t>Ovaj način projektovanja aplikacije sa sobom donosi par novih paradigmi koje programer mora usvojiti kako bi na najbolji način upotrebio prednosti ovog pristupa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Mikroservisi</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Najveća promena se odgleda u tome da prilikom prelaska na “serverless” arhitekturu naša aplikacija mora biti projektovana u vidu “funkcija”, gde smo dosad aplikacije projektovali u vidu monolita, odnosno iako je kod podeljen u fajlove i foldere, kompajluje se zajedno i izvršava se kao jedan proces.</a:t>
            </a:r>
            <a:endParaRPr/>
          </a:p>
          <a:p>
            <a:pPr indent="0" lvl="0" marL="0" rtl="0" algn="l">
              <a:spcBef>
                <a:spcPts val="1200"/>
              </a:spcBef>
              <a:spcAft>
                <a:spcPts val="0"/>
              </a:spcAft>
              <a:buNone/>
            </a:pPr>
            <a:r>
              <a:rPr lang="sr"/>
              <a:t>U “serverless” pristupu, moramo preći na mikroservise tj. na organizaciju naše apliakcije kao veći broj manjih, što više nezavisnih celina gde se svaka može pokrenuti u svom kontejneru zasebno.</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Stateless funkcije</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Fu</a:t>
            </a:r>
            <a:r>
              <a:rPr lang="sr"/>
              <a:t>nkcije tj. delove koda koje budemo slali na izvršenje, cloud provajder će pokretati u bezbednim, (skoro pa) “stateless” kontejnerima</a:t>
            </a:r>
            <a:endParaRPr/>
          </a:p>
          <a:p>
            <a:pPr indent="0" lvl="0" marL="0" rtl="0" algn="l">
              <a:spcBef>
                <a:spcPts val="1200"/>
              </a:spcBef>
              <a:spcAft>
                <a:spcPts val="0"/>
              </a:spcAft>
              <a:buNone/>
            </a:pPr>
            <a:r>
              <a:rPr lang="sr"/>
              <a:t>Ovo znači da neće moći da izvršimo kod na našem aplikacionom serveru koji se izvršava dosta kasnije nakon završavanja nekog eventa ili funkcije koje koriste kontekst od ranije kako bi obradile neki zahtev (nejasno)</a:t>
            </a:r>
            <a:endParaRPr/>
          </a:p>
          <a:p>
            <a:pPr indent="0" lvl="0" marL="0" rtl="0" algn="l">
              <a:spcBef>
                <a:spcPts val="1200"/>
              </a:spcBef>
              <a:spcAft>
                <a:spcPts val="1200"/>
              </a:spcAft>
              <a:buNone/>
            </a:pPr>
            <a:r>
              <a:rPr lang="sr"/>
              <a:t>Moramo pretpostaviti da će se naše funkcije izvršavati u potpuno novom kontejneru, svaki put kada ih pozovemo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“Cold starts”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Pošto se naše funckije pokreću unutar kontejnera koji će se inicijalizovati na naš zahtev, postoji određeni stepen latencije između ove dve akcije</a:t>
            </a:r>
            <a:endParaRPr/>
          </a:p>
          <a:p>
            <a:pPr indent="0" lvl="0" marL="0" rtl="0" algn="l">
              <a:spcBef>
                <a:spcPts val="1200"/>
              </a:spcBef>
              <a:spcAft>
                <a:spcPts val="0"/>
              </a:spcAft>
              <a:buNone/>
            </a:pPr>
            <a:r>
              <a:rPr lang="sr"/>
              <a:t>Ova latencija se naziva “Cold start”</a:t>
            </a:r>
            <a:endParaRPr/>
          </a:p>
          <a:p>
            <a:pPr indent="0" lvl="0" marL="0" rtl="0" algn="l">
              <a:spcBef>
                <a:spcPts val="1200"/>
              </a:spcBef>
              <a:spcAft>
                <a:spcPts val="0"/>
              </a:spcAft>
              <a:buNone/>
            </a:pPr>
            <a:r>
              <a:rPr lang="sr"/>
              <a:t>Neki provajderi će održati kontejnere “u životu” neko vreme nakon obrade samog zahteva, kako bi, ako do zahteva dođe u tom periodu, odgovor bio što brži</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Povratak na Nuclio</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se može koristiti kao samostalni Docker kontejner ili se može ugraditi u proizvoljni Kubernetes klaster</a:t>
            </a:r>
            <a:endParaRPr/>
          </a:p>
          <a:p>
            <a:pPr indent="0" lvl="0" marL="0" rtl="0" algn="l">
              <a:spcBef>
                <a:spcPts val="1200"/>
              </a:spcBef>
              <a:spcAft>
                <a:spcPts val="0"/>
              </a:spcAft>
              <a:buNone/>
            </a:pPr>
            <a:r>
              <a:rPr lang="sr"/>
              <a:t>Nuclio funkcije se mogu kreirati kroz kod, kroz recimo Jupyter Notebook; </a:t>
            </a:r>
            <a:endParaRPr/>
          </a:p>
          <a:p>
            <a:pPr indent="0" lvl="0" marL="0" rtl="0" algn="l">
              <a:spcBef>
                <a:spcPts val="1200"/>
              </a:spcBef>
              <a:spcAft>
                <a:spcPts val="0"/>
              </a:spcAft>
              <a:buNone/>
            </a:pPr>
            <a:r>
              <a:rPr lang="sr"/>
              <a:t>Takođe, Nuclio je ugrađen u MLRun biblioteku koja se primenjuje u data science-u za automatizaciju i nagledanje pipeline-a podataka</a:t>
            </a:r>
            <a:endParaRPr/>
          </a:p>
          <a:p>
            <a:pPr indent="0" lvl="0" marL="0" rtl="0" algn="l">
              <a:spcBef>
                <a:spcPts val="1200"/>
              </a:spcBef>
              <a:spcAft>
                <a:spcPts val="1200"/>
              </a:spcAft>
              <a:buNone/>
            </a:pPr>
            <a:r>
              <a:rPr lang="sr"/>
              <a:t> Nuclio se ugrađen i u KuberFlow Pipeline framework koji se koristi za kreiranje i deployment portabilnih i skalabilnih ML aplikacija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Još par osobina Nuclio-a</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Zahvaljujući svojoj arhitekturi, Nuclio je izuzetno brz: Jedna jedina instanca funkcije u Nuclio može obraditi na stotine hiljada HTTP zahteva ili zapisa podataka u sekundi; To je 10-100 puta veća brzina od većine framework-a.</a:t>
            </a:r>
            <a:endParaRPr/>
          </a:p>
          <a:p>
            <a:pPr indent="0" lvl="0" marL="0" rtl="0" algn="l">
              <a:spcBef>
                <a:spcPts val="1200"/>
              </a:spcBef>
              <a:spcAft>
                <a:spcPts val="1200"/>
              </a:spcAft>
              <a:buNone/>
            </a:pPr>
            <a:r>
              <a:rPr lang="sr"/>
              <a:t>Nuclio je takođe i obezbeđen; Integrisan je sa Kaniko-om, alatom koji služi za kreiranje Docker image-a iz Dockerfile-ova u Kubernetes klasteru, kako bi obezbedio bezbedan i pouzdan način za kreiranje Docker image-a tokom run-time koji su spremni za deployment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Zašto uopšte baš Nuclio?</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sr"/>
              <a:t>Dosad, nijedno od cloud i open-source serverless rešenja nisu uspela da reše neke od gorućih zahteva zajednica, naime:</a:t>
            </a:r>
            <a:endParaRPr/>
          </a:p>
          <a:p>
            <a:pPr indent="0" lvl="0" marL="0" rtl="0" algn="l">
              <a:spcBef>
                <a:spcPts val="1200"/>
              </a:spcBef>
              <a:spcAft>
                <a:spcPts val="0"/>
              </a:spcAft>
              <a:buNone/>
            </a:pPr>
            <a:r>
              <a:rPr lang="sr"/>
              <a:t>Procesiranje u realnom vremenu sa minimalnom upotrebom CPU/GPU-a ili I/O sistema dok je paralelizam maksimiziran</a:t>
            </a:r>
            <a:endParaRPr/>
          </a:p>
          <a:p>
            <a:pPr indent="0" lvl="0" marL="0" rtl="0" algn="l">
              <a:spcBef>
                <a:spcPts val="1200"/>
              </a:spcBef>
              <a:spcAft>
                <a:spcPts val="0"/>
              </a:spcAft>
              <a:buNone/>
            </a:pPr>
            <a:r>
              <a:rPr lang="sr"/>
              <a:t>Lako integrisanje sa različitim izvorima podataka, trigera, modela obrade i postojećih ML frameworka</a:t>
            </a:r>
            <a:endParaRPr/>
          </a:p>
          <a:p>
            <a:pPr indent="0" lvl="0" marL="0" rtl="0" algn="l">
              <a:spcBef>
                <a:spcPts val="1200"/>
              </a:spcBef>
              <a:spcAft>
                <a:spcPts val="0"/>
              </a:spcAft>
              <a:buNone/>
            </a:pPr>
            <a:r>
              <a:rPr lang="sr"/>
              <a:t>Stateful funkcije fokusirane na brzoj obradi velike količine podataka</a:t>
            </a:r>
            <a:endParaRPr/>
          </a:p>
          <a:p>
            <a:pPr indent="0" lvl="0" marL="0" rtl="0" algn="l">
              <a:spcBef>
                <a:spcPts val="1200"/>
              </a:spcBef>
              <a:spcAft>
                <a:spcPts val="0"/>
              </a:spcAft>
              <a:buNone/>
            </a:pPr>
            <a:r>
              <a:rPr lang="sr"/>
              <a:t>Prosto debagiranje,  testiranje i CI/CD pipeline-ovi</a:t>
            </a:r>
            <a:endParaRPr/>
          </a:p>
          <a:p>
            <a:pPr indent="0" lvl="0" marL="0" rtl="0" algn="l">
              <a:spcBef>
                <a:spcPts val="1200"/>
              </a:spcBef>
              <a:spcAft>
                <a:spcPts val="0"/>
              </a:spcAft>
              <a:buNone/>
            </a:pPr>
            <a:r>
              <a:rPr lang="sr"/>
              <a:t>Portabilnost na manje uređaje, laptopove, on-prem ili javne kloud klastere</a:t>
            </a:r>
            <a:endParaRPr/>
          </a:p>
          <a:p>
            <a:pPr indent="0" lvl="0" marL="0" rtl="0" algn="l">
              <a:spcBef>
                <a:spcPts val="1200"/>
              </a:spcBef>
              <a:spcAft>
                <a:spcPts val="1200"/>
              </a:spcAft>
              <a:buNone/>
            </a:pPr>
            <a:r>
              <a:rPr lang="sr"/>
              <a:t>Open-source ali sa enterprise mogućnostima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Zašto uopšte baš Nuclio?</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je uspeo da ispuni sve ove zahteve</a:t>
            </a:r>
            <a:endParaRPr/>
          </a:p>
          <a:p>
            <a:pPr indent="0" lvl="0" marL="0" rtl="0" algn="l">
              <a:spcBef>
                <a:spcPts val="1200"/>
              </a:spcBef>
              <a:spcAft>
                <a:spcPts val="1200"/>
              </a:spcAft>
              <a:buNone/>
            </a:pPr>
            <a:r>
              <a:rPr lang="sr"/>
              <a:t>Dizajniran je s namerom da bude proširljiv, open-source framework, koji koristi modularan i slojevit pristup dizajniranja kako bi podržao konstantno dodavanje novih okidača i izvora podataka, sa nadom da će i drugi(m) pomoći u kreiranju novih modula, alata i platformi za Nuclio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arhitektura</a:t>
            </a:r>
            <a:endParaRPr/>
          </a:p>
        </p:txBody>
      </p:sp>
      <p:pic>
        <p:nvPicPr>
          <p:cNvPr id="237" name="Google Shape;237;p30"/>
          <p:cNvPicPr preferRelativeResize="0"/>
          <p:nvPr/>
        </p:nvPicPr>
        <p:blipFill>
          <a:blip r:embed="rId3">
            <a:alphaModFix/>
          </a:blip>
          <a:stretch>
            <a:fillRect/>
          </a:stretch>
        </p:blipFill>
        <p:spPr>
          <a:xfrm>
            <a:off x="1409175" y="1166275"/>
            <a:ext cx="6695225" cy="350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arhitektura-Function processors</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Služe da obezbede okruženje za izvršavanje funkcija. Procesor dostavlja funkciji događaje, obezbeđuje kontekst i podatke, sakuplja logove i statistiku i nagleda životni ciklus same funckije</a:t>
            </a:r>
            <a:endParaRPr/>
          </a:p>
          <a:p>
            <a:pPr indent="0" lvl="0" marL="0" rtl="0" algn="l">
              <a:spcBef>
                <a:spcPts val="1200"/>
              </a:spcBef>
              <a:spcAft>
                <a:spcPts val="0"/>
              </a:spcAft>
              <a:buNone/>
            </a:pPr>
            <a:r>
              <a:rPr lang="sr"/>
              <a:t>Procesori mogu biti kompajlovani u jedan binarni fajl (Go ili C) ili mogu biti unutar kontejnera zajedno sa svim zavisnostima potrebnim za izvršavanje koda</a:t>
            </a:r>
            <a:endParaRPr/>
          </a:p>
          <a:p>
            <a:pPr indent="0" lvl="0" marL="0" rtl="0" algn="l">
              <a:spcBef>
                <a:spcPts val="1200"/>
              </a:spcBef>
              <a:spcAft>
                <a:spcPts val="0"/>
              </a:spcAft>
              <a:buNone/>
            </a:pPr>
            <a:r>
              <a:rPr lang="sr"/>
              <a:t>Kontejneri sa funkcijskim procesorima mogu biti samostalni kontejneri ili mogu biti deo Kubernetes klastera</a:t>
            </a:r>
            <a:endParaRPr/>
          </a:p>
          <a:p>
            <a:pPr indent="0" lvl="0" marL="0" rtl="0" algn="l">
              <a:spcBef>
                <a:spcPts val="1200"/>
              </a:spcBef>
              <a:spcAft>
                <a:spcPts val="0"/>
              </a:spcAft>
              <a:buNone/>
            </a:pPr>
            <a:r>
              <a:rPr lang="sr"/>
              <a:t>Svaka funkcija ima svoj procesor</a:t>
            </a:r>
            <a:endParaRPr/>
          </a:p>
          <a:p>
            <a:pPr indent="0" lvl="0" marL="0" rtl="0" algn="l">
              <a:spcBef>
                <a:spcPts val="1200"/>
              </a:spcBef>
              <a:spcAft>
                <a:spcPts val="1200"/>
              </a:spcAft>
              <a:buNone/>
            </a:pPr>
            <a:r>
              <a:rPr lang="sr"/>
              <a:t>Ako za tim ima potrebe, kontejneri sa procesorima datih funkcija se mogu scale-out-ovati tj. kreiraće se više instanci istog kontejnera kako bi se obradili svi zahtevi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Šta je zapravo Nuclio?</a:t>
            </a:r>
            <a:endParaRPr/>
          </a:p>
        </p:txBody>
      </p:sp>
      <p:sp>
        <p:nvSpPr>
          <p:cNvPr id="141" name="Google Shape;141;p14"/>
          <p:cNvSpPr txBox="1"/>
          <p:nvPr>
            <p:ph idx="1" type="body"/>
          </p:nvPr>
        </p:nvSpPr>
        <p:spPr>
          <a:xfrm>
            <a:off x="1297500" y="15452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je "serverless" framework visokih performansi fokusiran na obradu podataka, U/I operacije i izračunavanju intenzivnih matematičkih operacija integracije.</a:t>
            </a:r>
            <a:endParaRPr/>
          </a:p>
          <a:p>
            <a:pPr indent="0" lvl="0" marL="0" rtl="0" algn="l">
              <a:spcBef>
                <a:spcPts val="1200"/>
              </a:spcBef>
              <a:spcAft>
                <a:spcPts val="0"/>
              </a:spcAft>
              <a:buNone/>
            </a:pPr>
            <a:r>
              <a:rPr lang="sr"/>
              <a:t>Dobro je integrisan sa popularnim alatima za nauku o podacima, kao što su Jupyter i Kubeflow; </a:t>
            </a:r>
            <a:endParaRPr/>
          </a:p>
          <a:p>
            <a:pPr indent="0" lvl="0" marL="0" rtl="0" algn="l">
              <a:spcBef>
                <a:spcPts val="1200"/>
              </a:spcBef>
              <a:spcAft>
                <a:spcPts val="0"/>
              </a:spcAft>
              <a:buNone/>
            </a:pPr>
            <a:r>
              <a:rPr lang="sr"/>
              <a:t>Podržava mnoštvo izvora podataka i protoka podataka; i podržava izvršenje nad CPU i GPU-ovima</a:t>
            </a:r>
            <a:endParaRPr/>
          </a:p>
          <a:p>
            <a:pPr indent="0" lvl="0" marL="0" rtl="0" algn="l">
              <a:spcBef>
                <a:spcPts val="1200"/>
              </a:spcBef>
              <a:spcAft>
                <a:spcPts val="0"/>
              </a:spcAft>
              <a:buNone/>
            </a:pPr>
            <a:r>
              <a:rPr lang="sr"/>
              <a:t>Projekat Nuclio počeo je 2017. Mnogi startap-ovi i preduzeća sada koriste Nuclio u proizvodnji.</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Arhitektura procesora</a:t>
            </a:r>
            <a:endParaRPr/>
          </a:p>
        </p:txBody>
      </p:sp>
      <p:pic>
        <p:nvPicPr>
          <p:cNvPr id="249" name="Google Shape;249;p32"/>
          <p:cNvPicPr preferRelativeResize="0"/>
          <p:nvPr/>
        </p:nvPicPr>
        <p:blipFill>
          <a:blip r:embed="rId3">
            <a:alphaModFix/>
          </a:blip>
          <a:stretch>
            <a:fillRect/>
          </a:stretch>
        </p:blipFill>
        <p:spPr>
          <a:xfrm>
            <a:off x="663350" y="1002625"/>
            <a:ext cx="7673050" cy="3758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Arhitektura procesora</a:t>
            </a:r>
            <a:endParaRPr/>
          </a:p>
          <a:p>
            <a:pPr indent="0" lvl="0" marL="0" rtl="0" algn="l">
              <a:spcBef>
                <a:spcPts val="0"/>
              </a:spcBef>
              <a:spcAft>
                <a:spcPts val="0"/>
              </a:spcAft>
              <a:buNone/>
            </a:pPr>
            <a:r>
              <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Ideja kod Nuclio-vog procesora je maksimizacija performansi same funkcije i obezbeđivanje apstrakcije i portabilnosti kroz široki spektar platformi, izvora samih događaja i servisa vezanih za podatke</a:t>
            </a:r>
            <a:endParaRPr/>
          </a:p>
          <a:p>
            <a:pPr indent="0" lvl="0" marL="0" rtl="0" algn="l">
              <a:spcBef>
                <a:spcPts val="1200"/>
              </a:spcBef>
              <a:spcAft>
                <a:spcPts val="0"/>
              </a:spcAft>
              <a:buNone/>
            </a:pPr>
            <a:r>
              <a:rPr lang="sr"/>
              <a:t>Procesor ima četiri glavne komponente:</a:t>
            </a:r>
            <a:endParaRPr/>
          </a:p>
          <a:p>
            <a:pPr indent="0" lvl="0" marL="0" rtl="0" algn="l">
              <a:spcBef>
                <a:spcPts val="1200"/>
              </a:spcBef>
              <a:spcAft>
                <a:spcPts val="0"/>
              </a:spcAft>
              <a:buNone/>
            </a:pPr>
            <a:r>
              <a:rPr lang="sr"/>
              <a:t>1 - Event-source listener-e</a:t>
            </a:r>
            <a:endParaRPr/>
          </a:p>
          <a:p>
            <a:pPr indent="0" lvl="0" marL="0" rtl="0" algn="l">
              <a:spcBef>
                <a:spcPts val="1200"/>
              </a:spcBef>
              <a:spcAft>
                <a:spcPts val="0"/>
              </a:spcAft>
              <a:buNone/>
            </a:pPr>
            <a:r>
              <a:rPr lang="sr"/>
              <a:t>2- Runtime engine</a:t>
            </a:r>
            <a:endParaRPr/>
          </a:p>
          <a:p>
            <a:pPr indent="0" lvl="0" marL="0" rtl="0" algn="l">
              <a:spcBef>
                <a:spcPts val="1200"/>
              </a:spcBef>
              <a:spcAft>
                <a:spcPts val="0"/>
              </a:spcAft>
              <a:buNone/>
            </a:pPr>
            <a:r>
              <a:rPr lang="sr"/>
              <a:t>3- Data bindings</a:t>
            </a:r>
            <a:endParaRPr/>
          </a:p>
          <a:p>
            <a:pPr indent="0" lvl="0" marL="0" rtl="0" algn="l">
              <a:spcBef>
                <a:spcPts val="1200"/>
              </a:spcBef>
              <a:spcAft>
                <a:spcPts val="1200"/>
              </a:spcAft>
              <a:buNone/>
            </a:pPr>
            <a:r>
              <a:rPr lang="sr"/>
              <a:t>4- Control framework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Event-source listener</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Osluškuju sockete i message queues ili periodično fetch-uju evente od nekog eksternog eventa (event source-a) ili izvora podataka</a:t>
            </a:r>
            <a:endParaRPr/>
          </a:p>
          <a:p>
            <a:pPr indent="0" lvl="0" marL="0" rtl="0" algn="l">
              <a:spcBef>
                <a:spcPts val="1200"/>
              </a:spcBef>
              <a:spcAft>
                <a:spcPts val="0"/>
              </a:spcAft>
              <a:buNone/>
            </a:pPr>
            <a:r>
              <a:rPr lang="sr"/>
              <a:t>Primljeni eventi imaju zajedničku šemu, koja služi da odvoji logiku same funkcije od implementacije date funkcije &lt;na izvoru samog eventa ili neke specifične strukture&gt; i da je prosledi jednom ili više paralelnih runtime “radnika”</a:t>
            </a:r>
            <a:endParaRPr/>
          </a:p>
          <a:p>
            <a:pPr indent="0" lvl="0" marL="0" rtl="0" algn="l">
              <a:spcBef>
                <a:spcPts val="1200"/>
              </a:spcBef>
              <a:spcAft>
                <a:spcPts val="1200"/>
              </a:spcAft>
              <a:buNone/>
            </a:pPr>
            <a:r>
              <a:rPr lang="sr"/>
              <a:t>Evente listener-i takođe garantuju exactly-once ili at-least-once izvršavanje event-a i otporni su na otkaze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Runtime engine</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sr"/>
              <a:t>Odgovoran je da inicijalizuje funkcijsko okruženje tj. promenljive, kontekst, log, data bindings i sl</a:t>
            </a:r>
            <a:endParaRPr/>
          </a:p>
          <a:p>
            <a:pPr indent="0" lvl="0" marL="0" rtl="0" algn="l">
              <a:spcBef>
                <a:spcPts val="1200"/>
              </a:spcBef>
              <a:spcAft>
                <a:spcPts val="0"/>
              </a:spcAft>
              <a:buNone/>
            </a:pPr>
            <a:r>
              <a:rPr lang="sr"/>
              <a:t>Prosleđuje event objekte čvorovima radnicima koji izvršavaju funkcijski kod i vraća odgovor izvoru koji je generisao event</a:t>
            </a:r>
            <a:endParaRPr/>
          </a:p>
          <a:p>
            <a:pPr indent="0" lvl="0" marL="0" rtl="0" algn="l">
              <a:spcBef>
                <a:spcPts val="1200"/>
              </a:spcBef>
              <a:spcAft>
                <a:spcPts val="0"/>
              </a:spcAft>
              <a:buNone/>
            </a:pPr>
            <a:r>
              <a:rPr lang="sr"/>
              <a:t>Runtimes mogu imati više paralelnih radnika kako bi obezbedili ne-blokirajuće operacije i maksimalno iskoristili CPU</a:t>
            </a:r>
            <a:endParaRPr/>
          </a:p>
          <a:p>
            <a:pPr indent="0" lvl="0" marL="0" rtl="0" algn="l">
              <a:spcBef>
                <a:spcPts val="1200"/>
              </a:spcBef>
              <a:spcAft>
                <a:spcPts val="0"/>
              </a:spcAft>
              <a:buNone/>
            </a:pPr>
            <a:r>
              <a:rPr lang="sr"/>
              <a:t>Nuclio podržava tri tipa procesorskih runtime implementacija:</a:t>
            </a:r>
            <a:endParaRPr/>
          </a:p>
          <a:p>
            <a:pPr indent="0" lvl="0" marL="0" rtl="0" algn="l">
              <a:spcBef>
                <a:spcPts val="1200"/>
              </a:spcBef>
              <a:spcAft>
                <a:spcPts val="0"/>
              </a:spcAft>
              <a:buNone/>
            </a:pPr>
            <a:r>
              <a:rPr lang="sr"/>
              <a:t>1- Native, za inline Go ili C rutine</a:t>
            </a:r>
            <a:endParaRPr/>
          </a:p>
          <a:p>
            <a:pPr indent="0" lvl="0" marL="0" rtl="0" algn="l">
              <a:spcBef>
                <a:spcPts val="1200"/>
              </a:spcBef>
              <a:spcAft>
                <a:spcPts val="0"/>
              </a:spcAft>
              <a:buNone/>
            </a:pPr>
            <a:r>
              <a:rPr lang="sr"/>
              <a:t>2- SHMEM, za jezike sa deljenom memorijom kao npr Python, Java, Node.js. Procesor komunicira sa SHMEM runtime-mom funkcije kroz zero-copy kanale deljene memorije</a:t>
            </a:r>
            <a:endParaRPr/>
          </a:p>
          <a:p>
            <a:pPr indent="0" lvl="0" marL="0" rtl="0" algn="l">
              <a:spcBef>
                <a:spcPts val="1200"/>
              </a:spcBef>
              <a:spcAft>
                <a:spcPts val="1200"/>
              </a:spcAft>
              <a:buNone/>
            </a:pPr>
            <a:r>
              <a:rPr lang="sr"/>
              <a:t>3- Shell, za izvršavanje funckija ili binarnih fajlova preko komandne linije, Nakon što primi događaj, procesor pozove na izvršavanje datu funkciju preko komandne linije i mapira funkcijski stdout ili stderr na izlaz same funkcije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Data bindings</a:t>
            </a:r>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Funkcije mogu dobijati dodatne podatke od raznih izvora, kao što su eksterni fajlovi, objekti, baze podataka ili messaging sistemi. Runtime će inicijalizovati data-servis konekciju na osnovu tipa, URL-a, svojstava i credentials koji su navedeni u specifikaciji funkcije i prosleđuje sve podatke funkciji kroz kontekstni objekat</a:t>
            </a:r>
            <a:endParaRPr/>
          </a:p>
          <a:p>
            <a:pPr indent="0" lvl="0" marL="0" rtl="0" algn="l">
              <a:spcBef>
                <a:spcPts val="1200"/>
              </a:spcBef>
              <a:spcAft>
                <a:spcPts val="0"/>
              </a:spcAft>
              <a:buNone/>
            </a:pPr>
            <a:r>
              <a:rPr lang="sr"/>
              <a:t>Data bindings olakšavaju development jer ne postoji potreba za integracijom sa raznim SDK-ovima ili potreba za održavanje konekcije. Omogućavaju takođe da funkcije budu portabilne i lako prenosive jer se različiti data servisi iste klase mapiraju ka funkciji preko istih API-ja</a:t>
            </a:r>
            <a:endParaRPr/>
          </a:p>
          <a:p>
            <a:pPr indent="0" lvl="0" marL="0" rtl="0" algn="l">
              <a:spcBef>
                <a:spcPts val="1200"/>
              </a:spcBef>
              <a:spcAft>
                <a:spcPts val="0"/>
              </a:spcAft>
              <a:buNone/>
            </a:pPr>
            <a:r>
              <a:rPr lang="sr"/>
              <a:t>Mogu podržati keširanje, micro-batching, smanjuju latenciju kod I/O operacija</a:t>
            </a:r>
            <a:endParaRPr/>
          </a:p>
          <a:p>
            <a:pPr indent="0" lvl="0" marL="0" rtl="0" algn="l">
              <a:spcBef>
                <a:spcPts val="1200"/>
              </a:spcBef>
              <a:spcAft>
                <a:spcPts val="1200"/>
              </a:spcAft>
              <a:buNone/>
            </a:pPr>
            <a:r>
              <a:rPr lang="sr"/>
              <a:t>Ne rade serijalizaciju i ne blokirajući su</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Control framework</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Inicijalizuje i kontroliše sve delove procesora,  služi kao logger za funkcije i procesor, u odvojenim stream-ovima, nadgleda statistiku samog izvršavanja i služi kao mini portal za remote nadgledanje i upravljanje</a:t>
            </a:r>
            <a:endParaRPr/>
          </a:p>
          <a:p>
            <a:pPr indent="0" lvl="0" marL="0" rtl="0" algn="l">
              <a:spcBef>
                <a:spcPts val="1200"/>
              </a:spcBef>
              <a:spcAft>
                <a:spcPts val="0"/>
              </a:spcAft>
              <a:buNone/>
            </a:pPr>
            <a:r>
              <a:rPr lang="sr"/>
              <a:t>Koristi apstraktne interfejse za interakciju sa ostatkom platforme, što omogućava portabilnost na mnogo različitih IoT uređaja, klastera kontejnera i cloud platformi</a:t>
            </a:r>
            <a:endParaRPr/>
          </a:p>
          <a:p>
            <a:pPr indent="0" lvl="0" marL="0" rtl="0" algn="l">
              <a:spcBef>
                <a:spcPts val="1200"/>
              </a:spcBef>
              <a:spcAft>
                <a:spcPts val="0"/>
              </a:spcAft>
              <a:buNone/>
            </a:pPr>
            <a:r>
              <a:rPr lang="sr"/>
              <a:t>Fajl “processor.yaml” služi za platform specific konfiguraciju samog procesora</a:t>
            </a:r>
            <a:endParaRPr/>
          </a:p>
          <a:p>
            <a:pPr indent="0" lvl="0" marL="0" rtl="0" algn="l">
              <a:spcBef>
                <a:spcPts val="1200"/>
              </a:spcBef>
              <a:spcAft>
                <a:spcPts val="1200"/>
              </a:spcAft>
              <a:buNone/>
            </a:pPr>
            <a:r>
              <a:rPr lang="sr"/>
              <a:t>Interfejs samog procesora date funkcije ka ostatku platforme je apstrahovan na način koji omogućava portabilnost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sources i mapping</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sr"/>
              <a:t>Funckije su event-driven što znači da se “okidaju” na event triggere, data message ili rekorde odnosno podatke koji se prihvataju od event source-a i prosleđuju runtime engine same funkcije</a:t>
            </a:r>
            <a:endParaRPr/>
          </a:p>
          <a:p>
            <a:pPr indent="0" lvl="0" marL="0" rtl="0" algn="l">
              <a:spcBef>
                <a:spcPts val="1200"/>
              </a:spcBef>
              <a:spcAft>
                <a:spcPts val="0"/>
              </a:spcAft>
              <a:buNone/>
            </a:pPr>
            <a:r>
              <a:rPr lang="sr"/>
              <a:t>Event sources tj. izvori samih eventa mogu se kategorisati na osnovu njihovog ponašanja i način na koji podaci teku od samog izvora</a:t>
            </a:r>
            <a:endParaRPr/>
          </a:p>
          <a:p>
            <a:pPr indent="0" lvl="0" marL="0" rtl="0" algn="l">
              <a:spcBef>
                <a:spcPts val="1200"/>
              </a:spcBef>
              <a:spcAft>
                <a:spcPts val="0"/>
              </a:spcAft>
              <a:buNone/>
            </a:pPr>
            <a:r>
              <a:rPr lang="sr"/>
              <a:t>1- Sinhroni Req/Res: klijent pošalje zahtev i čeka na odgovor; recimo HTTP zahtevi ili RPC</a:t>
            </a:r>
            <a:endParaRPr/>
          </a:p>
          <a:p>
            <a:pPr indent="0" lvl="0" marL="0" rtl="0" algn="l">
              <a:spcBef>
                <a:spcPts val="1200"/>
              </a:spcBef>
              <a:spcAft>
                <a:spcPts val="0"/>
              </a:spcAft>
              <a:buNone/>
            </a:pPr>
            <a:r>
              <a:rPr lang="sr"/>
              <a:t>2- Asinhroni message-queue zahtev: poruke se “publish”-uju u red i distribuirane su tako do “subscriber”-a. RabbitMQ, emails, cron jobs</a:t>
            </a:r>
            <a:endParaRPr/>
          </a:p>
          <a:p>
            <a:pPr indent="0" lvl="0" marL="0" rtl="0" algn="l">
              <a:spcBef>
                <a:spcPts val="1200"/>
              </a:spcBef>
              <a:spcAft>
                <a:spcPts val="0"/>
              </a:spcAft>
              <a:buNone/>
            </a:pPr>
            <a:r>
              <a:rPr lang="sr"/>
              <a:t>3- Message ili Record stream-ovi: uređeni skup poruka ili rekorda koji se sekvencijalno obrađuje. Kafka, AWS Kinesis</a:t>
            </a:r>
            <a:endParaRPr/>
          </a:p>
          <a:p>
            <a:pPr indent="0" lvl="0" marL="0" rtl="0" algn="l">
              <a:spcBef>
                <a:spcPts val="1200"/>
              </a:spcBef>
              <a:spcAft>
                <a:spcPts val="1200"/>
              </a:spcAft>
              <a:buNone/>
            </a:pPr>
            <a:r>
              <a:rPr lang="sr"/>
              <a:t>4- Record ili Data Polling: skup rekorda ili podataka koji je filterovan na neki način prilikom pribavljanja iz nekog eksternog izvora podataka ili baze podataka. Pribavljanje može biti periodično ili na osnovu nekih triggera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sources i mapping</a:t>
            </a:r>
            <a:endParaRPr/>
          </a:p>
        </p:txBody>
      </p:sp>
      <p:pic>
        <p:nvPicPr>
          <p:cNvPr id="291" name="Google Shape;291;p39"/>
          <p:cNvPicPr preferRelativeResize="0"/>
          <p:nvPr/>
        </p:nvPicPr>
        <p:blipFill>
          <a:blip r:embed="rId3">
            <a:alphaModFix/>
          </a:blip>
          <a:stretch>
            <a:fillRect/>
          </a:stretch>
        </p:blipFill>
        <p:spPr>
          <a:xfrm>
            <a:off x="1327450" y="1547350"/>
            <a:ext cx="6436324" cy="3073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Event-source mapping</a:t>
            </a:r>
            <a:endParaRPr/>
          </a:p>
        </p:txBody>
      </p:sp>
      <p:sp>
        <p:nvSpPr>
          <p:cNvPr id="297" name="Google Shape;297;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Event-sources su mapirane na jedinstvenu  verziju funkcije. Npr. API gateway web URL “/” može biti mapiran na production verziju, dok je “/beta” mapiran na test verziju iste funkcije</a:t>
            </a:r>
            <a:endParaRPr/>
          </a:p>
          <a:p>
            <a:pPr indent="0" lvl="0" marL="0" rtl="0" algn="l">
              <a:spcBef>
                <a:spcPts val="1200"/>
              </a:spcBef>
              <a:spcAft>
                <a:spcPts val="0"/>
              </a:spcAft>
              <a:buNone/>
            </a:pPr>
            <a:r>
              <a:rPr lang="sr"/>
              <a:t>Event se može odrediti kroz specifikaciju same funkcije ili kroz CRUP API-ja za mapiranje ili kroz CLI komande</a:t>
            </a:r>
            <a:endParaRPr/>
          </a:p>
          <a:p>
            <a:pPr indent="0" lvl="0" marL="0" rtl="0" algn="l">
              <a:spcBef>
                <a:spcPts val="1200"/>
              </a:spcBef>
              <a:spcAft>
                <a:spcPts val="1200"/>
              </a:spcAft>
              <a:buNone/>
            </a:pPr>
            <a:r>
              <a:rPr lang="sr"/>
              <a:t>Više event izvora mogu biti mapirani na istu funkciju i isti event može okinuti više različitih funkcija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load balancing, sharding, dealers</a:t>
            </a:r>
            <a:endParaRPr/>
          </a:p>
        </p:txBody>
      </p:sp>
      <p:sp>
        <p:nvSpPr>
          <p:cNvPr id="303" name="Google Shape;303;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Za izvršenje određenog “posla”, možda je potrebno koristiti više instanci procesora iste funkcije</a:t>
            </a:r>
            <a:endParaRPr/>
          </a:p>
          <a:p>
            <a:pPr indent="0" lvl="0" marL="0" rtl="0" algn="l">
              <a:spcBef>
                <a:spcPts val="1200"/>
              </a:spcBef>
              <a:spcAft>
                <a:spcPts val="0"/>
              </a:spcAft>
              <a:buNone/>
            </a:pPr>
            <a:r>
              <a:rPr lang="sr"/>
              <a:t>Recimo distribuirana baza podataka ili Kafka stream može biti podeljen na više instanci funkcije, što zahteva entite zadužene za upravljanje i distribuciju resursa koji će biti korišćeni u svakoj instanci, kao i praćenje toka izvršavanje tih funkcija</a:t>
            </a:r>
            <a:endParaRPr/>
          </a:p>
          <a:p>
            <a:pPr indent="0" lvl="0" marL="0" rtl="0" algn="l">
              <a:spcBef>
                <a:spcPts val="1200"/>
              </a:spcBef>
              <a:spcAft>
                <a:spcPts val="1200"/>
              </a:spcAft>
              <a:buNone/>
            </a:pPr>
            <a:r>
              <a:rPr lang="sr"/>
              <a:t>Nuclio sadrži tzv. “dealer” entitet koji može dinamički distribuirati N resursa (shard-ova, particija, taskova i sl.) među M procesora i može obraditi greške i skaliranje resursa i procesora u ovom kontekstu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Šta znači “serverless”?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sr"/>
              <a:t>Serverless computing se odnosi na način kreiranja i pokretanja aplikacija koji ne zahteva upravljanje serverom.</a:t>
            </a:r>
            <a:endParaRPr/>
          </a:p>
          <a:p>
            <a:pPr indent="0" lvl="0" marL="0" rtl="0" algn="l">
              <a:spcBef>
                <a:spcPts val="1200"/>
              </a:spcBef>
              <a:spcAft>
                <a:spcPts val="0"/>
              </a:spcAft>
              <a:buNone/>
            </a:pPr>
            <a:r>
              <a:rPr lang="sr"/>
              <a:t>Ovaj pojam označava model po kome se aplikacija, upakovana u jednu ili više funkcija, otpremi na platformu, a zatim se izvršava, skalira i naplaćuje srazmerno potrebama u tom trenutku.</a:t>
            </a:r>
            <a:endParaRPr/>
          </a:p>
          <a:p>
            <a:pPr indent="0" lvl="0" marL="0" rtl="0" algn="l">
              <a:spcBef>
                <a:spcPts val="1200"/>
              </a:spcBef>
              <a:spcAft>
                <a:spcPts val="0"/>
              </a:spcAft>
              <a:buNone/>
            </a:pPr>
            <a:r>
              <a:rPr lang="sr"/>
              <a:t>Sam naziv “serverless” je pomalo nesrećan jer implicira da se serveri ne koriste u izvršavanju aplikacija, što naravno nije tačno.</a:t>
            </a:r>
            <a:endParaRPr/>
          </a:p>
          <a:p>
            <a:pPr indent="0" lvl="0" marL="0" rtl="0" algn="l">
              <a:spcBef>
                <a:spcPts val="1200"/>
              </a:spcBef>
              <a:spcAft>
                <a:spcPts val="0"/>
              </a:spcAft>
              <a:buNone/>
            </a:pPr>
            <a:r>
              <a:rPr lang="sr"/>
              <a:t>Termin ima smisla iz ugla korisnika koji postaju oslobođeni obezbeđivanja servera, održavanja, ažuriranja, skaliranja i planiranja kapaciteta. Svi ovi zadaci su obrađeni od strane serverless platforme i kompletno apstrahovani od developera i operations inženjera.</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objekti</a:t>
            </a:r>
            <a:endParaRPr/>
          </a:p>
        </p:txBody>
      </p:sp>
      <p:sp>
        <p:nvSpPr>
          <p:cNvPr id="309" name="Google Shape;309;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Ovo su objekti koje funkcija koristi</a:t>
            </a:r>
            <a:endParaRPr/>
          </a:p>
          <a:p>
            <a:pPr indent="0" lvl="0" marL="0" rtl="0" algn="l">
              <a:spcBef>
                <a:spcPts val="1200"/>
              </a:spcBef>
              <a:spcAft>
                <a:spcPts val="0"/>
              </a:spcAft>
              <a:buNone/>
            </a:pPr>
            <a:r>
              <a:rPr lang="sr"/>
              <a:t>Funckije bivaju pozvane na izvršenje sa dva parametra, kontekst objektom i event objektom</a:t>
            </a:r>
            <a:endParaRPr/>
          </a:p>
          <a:p>
            <a:pPr indent="0" lvl="0" marL="0" rtl="0" algn="l">
              <a:spcBef>
                <a:spcPts val="1200"/>
              </a:spcBef>
              <a:spcAft>
                <a:spcPts val="0"/>
              </a:spcAft>
              <a:buNone/>
            </a:pPr>
            <a:r>
              <a:rPr lang="sr"/>
              <a:t>Event objekat opisuje podatke i metapodatke koji su vezani za sam događaj koji je okinuo izvršenje funkcije</a:t>
            </a:r>
            <a:endParaRPr/>
          </a:p>
          <a:p>
            <a:pPr indent="0" lvl="0" marL="0" rtl="0" algn="l">
              <a:spcBef>
                <a:spcPts val="1200"/>
              </a:spcBef>
              <a:spcAft>
                <a:spcPts val="0"/>
              </a:spcAft>
              <a:buNone/>
            </a:pPr>
            <a:r>
              <a:rPr lang="sr"/>
              <a:t>Ovi objekti su generalizovani na takav način da odvajaju sam izvor događaja i njegov izgled od izgleda funkcije koja obrađuje taj d</a:t>
            </a:r>
            <a:r>
              <a:rPr lang="sr"/>
              <a:t>ogađaj</a:t>
            </a:r>
            <a:endParaRPr/>
          </a:p>
          <a:p>
            <a:pPr indent="0" lvl="0" marL="0" rtl="0" algn="l">
              <a:spcBef>
                <a:spcPts val="1200"/>
              </a:spcBef>
              <a:spcAft>
                <a:spcPts val="0"/>
              </a:spcAft>
              <a:buNone/>
            </a:pPr>
            <a:r>
              <a:rPr lang="sr"/>
              <a:t>Više različitih izvora eventa može okinuti istu funkciju</a:t>
            </a:r>
            <a:endParaRPr/>
          </a:p>
          <a:p>
            <a:pPr indent="0" lvl="0" marL="0" rtl="0" algn="l">
              <a:spcBef>
                <a:spcPts val="1200"/>
              </a:spcBef>
              <a:spcAft>
                <a:spcPts val="1200"/>
              </a:spcAft>
              <a:buNone/>
            </a:pPr>
            <a:r>
              <a:rPr lang="sr"/>
              <a:t>Po potrebi, funkcije su u stanju da prime jedan event objekat ili niz event objekata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objekti</a:t>
            </a:r>
            <a:endParaRPr/>
          </a:p>
        </p:txBody>
      </p:sp>
      <p:sp>
        <p:nvSpPr>
          <p:cNvPr id="315" name="Google Shape;315;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Event objektima se pristupa preko interfejsa tj. metoda samog interfejsa</a:t>
            </a:r>
            <a:endParaRPr/>
          </a:p>
          <a:p>
            <a:pPr indent="0" lvl="0" marL="0" rtl="0" algn="l">
              <a:spcBef>
                <a:spcPts val="1200"/>
              </a:spcBef>
              <a:spcAft>
                <a:spcPts val="0"/>
              </a:spcAft>
              <a:buNone/>
            </a:pPr>
            <a:r>
              <a:rPr lang="sr"/>
              <a:t>Event objekti se mogu serijalizoati u JSON objekte što može prouzrokovati dodatni overhead</a:t>
            </a:r>
            <a:endParaRPr/>
          </a:p>
          <a:p>
            <a:pPr indent="0" lvl="0" marL="0" rtl="0" algn="l">
              <a:spcBef>
                <a:spcPts val="1200"/>
              </a:spcBef>
              <a:spcAft>
                <a:spcPts val="0"/>
              </a:spcAft>
              <a:buNone/>
            </a:pPr>
            <a:r>
              <a:rPr lang="sr"/>
              <a:t>Neke od tipičnih polja event objekta su EventID, Body, Content-Type, Headers, Fields i AsJson</a:t>
            </a:r>
            <a:endParaRPr/>
          </a:p>
          <a:p>
            <a:pPr indent="0" lvl="0" marL="0" rtl="0" algn="l">
              <a:spcBef>
                <a:spcPts val="1200"/>
              </a:spcBef>
              <a:spcAft>
                <a:spcPts val="1200"/>
              </a:spcAft>
              <a:buNone/>
            </a:pPr>
            <a:r>
              <a:rPr lang="sr"/>
              <a:t>Za svaku od klasa sami event-a mogu postojati specifčna polja vezane za konkretnu klasu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Kako napraviti funkciju?</a:t>
            </a:r>
            <a:endParaRPr/>
          </a:p>
        </p:txBody>
      </p:sp>
      <p:sp>
        <p:nvSpPr>
          <p:cNvPr id="321" name="Google Shape;321;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Funkcija se može implementirati u jednom od podržanih jezika</a:t>
            </a:r>
            <a:endParaRPr/>
          </a:p>
          <a:p>
            <a:pPr indent="0" lvl="0" marL="0" rtl="0" algn="l">
              <a:spcBef>
                <a:spcPts val="1200"/>
              </a:spcBef>
              <a:spcAft>
                <a:spcPts val="0"/>
              </a:spcAft>
              <a:buNone/>
            </a:pPr>
            <a:r>
              <a:rPr lang="sr"/>
              <a:t>Zatim, potrebno je build-ovati tj. kompajlirati datu funkciju tj. parče koda kao binarni fajl, package ili container image, i dobijenu funkciju deploy-ovati na željeni klaster</a:t>
            </a:r>
            <a:endParaRPr/>
          </a:p>
          <a:p>
            <a:pPr indent="0" lvl="0" marL="0" rtl="0" algn="l">
              <a:spcBef>
                <a:spcPts val="1200"/>
              </a:spcBef>
              <a:spcAft>
                <a:spcPts val="0"/>
              </a:spcAft>
              <a:buNone/>
            </a:pPr>
            <a:r>
              <a:rPr lang="sr"/>
              <a:t>Tako deploy-ovanoj funkciji se sada mogu poslati eventi i podaci za dalju obradu</a:t>
            </a:r>
            <a:endParaRPr/>
          </a:p>
          <a:p>
            <a:pPr indent="0" lvl="0" marL="0" rtl="0" algn="l">
              <a:spcBef>
                <a:spcPts val="1200"/>
              </a:spcBef>
              <a:spcAft>
                <a:spcPts val="1200"/>
              </a:spcAft>
              <a:buNone/>
            </a:pPr>
            <a:r>
              <a:rPr lang="sr"/>
              <a:t>Na sledećem slajdu je prikazan proces kreiranja i deploy-ovanja funkcije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Kako napraviti funckiju?</a:t>
            </a:r>
            <a:endParaRPr/>
          </a:p>
        </p:txBody>
      </p:sp>
      <p:pic>
        <p:nvPicPr>
          <p:cNvPr id="327" name="Google Shape;327;p45"/>
          <p:cNvPicPr preferRelativeResize="0"/>
          <p:nvPr/>
        </p:nvPicPr>
        <p:blipFill>
          <a:blip r:embed="rId3">
            <a:alphaModFix/>
          </a:blip>
          <a:stretch>
            <a:fillRect/>
          </a:stretch>
        </p:blipFill>
        <p:spPr>
          <a:xfrm>
            <a:off x="1017350" y="1772527"/>
            <a:ext cx="7371251" cy="2040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Kako napraviti funckiju?</a:t>
            </a:r>
            <a:endParaRPr/>
          </a:p>
        </p:txBody>
      </p:sp>
      <p:sp>
        <p:nvSpPr>
          <p:cNvPr id="333" name="Google Shape;333;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Svaka funkcija tj. svaka vezija funckije ima poseban fajl pod nazivom “spec”</a:t>
            </a:r>
            <a:endParaRPr/>
          </a:p>
          <a:p>
            <a:pPr indent="0" lvl="0" marL="0" rtl="0" algn="l">
              <a:spcBef>
                <a:spcPts val="1200"/>
              </a:spcBef>
              <a:spcAft>
                <a:spcPts val="0"/>
              </a:spcAft>
              <a:buNone/>
            </a:pPr>
            <a:r>
              <a:rPr lang="sr"/>
              <a:t>On definiše različita svojstva funkcije, kao sam kod funkcije, data bindings, environment resurse i event source-ove</a:t>
            </a:r>
            <a:endParaRPr/>
          </a:p>
          <a:p>
            <a:pPr indent="0" lvl="0" marL="0" rtl="0" algn="l">
              <a:spcBef>
                <a:spcPts val="1200"/>
              </a:spcBef>
              <a:spcAft>
                <a:spcPts val="0"/>
              </a:spcAft>
              <a:buNone/>
            </a:pPr>
            <a:r>
              <a:rPr lang="sr"/>
              <a:t>Ovaj fajl može biti napisan u YAML ili JSON formatu i može se editovati kroz CLI opcije</a:t>
            </a:r>
            <a:endParaRPr/>
          </a:p>
          <a:p>
            <a:pPr indent="0" lvl="0" marL="0" rtl="0" algn="l">
              <a:spcBef>
                <a:spcPts val="1200"/>
              </a:spcBef>
              <a:spcAft>
                <a:spcPts val="1200"/>
              </a:spcAft>
              <a:buNone/>
            </a:pPr>
            <a:r>
              <a:rPr lang="sr"/>
              <a:t>Builder će iskoristiti ovaj fajl u fazi kompajliranja same funkcije, a kontroler će se pozvati na ovaj fajl kako bi identifikovao operacione zahteve koji su potrebni samoj funkciji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Pokretanje i build funkcije</a:t>
            </a:r>
            <a:endParaRPr/>
          </a:p>
        </p:txBody>
      </p:sp>
      <p:sp>
        <p:nvSpPr>
          <p:cNvPr id="339" name="Google Shape;339;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Korisnik je u mogućnosti da izabere da li će se ceo proces koji je pomenut na prethodna par slajda izvršiti odjednom ili u koracima</a:t>
            </a:r>
            <a:endParaRPr/>
          </a:p>
          <a:p>
            <a:pPr indent="0" lvl="0" marL="0" rtl="0" algn="l">
              <a:spcBef>
                <a:spcPts val="1200"/>
              </a:spcBef>
              <a:spcAft>
                <a:spcPts val="0"/>
              </a:spcAft>
              <a:buNone/>
            </a:pPr>
            <a:r>
              <a:rPr lang="sr"/>
              <a:t>Komandom “build” funckija će biti kompajlirana, kako bi se kasnije moga iskoristitit u raznim deploymentima</a:t>
            </a:r>
            <a:endParaRPr/>
          </a:p>
          <a:p>
            <a:pPr indent="0" lvl="0" marL="0" rtl="0" algn="l">
              <a:spcBef>
                <a:spcPts val="1200"/>
              </a:spcBef>
              <a:spcAft>
                <a:spcPts val="1200"/>
              </a:spcAft>
              <a:buNone/>
            </a:pPr>
            <a:r>
              <a:rPr lang="sr"/>
              <a:t>Komanda “run” može prihvatiti event source i može odmah </a:t>
            </a:r>
            <a:r>
              <a:rPr lang="sr"/>
              <a:t>deploy-ovati </a:t>
            </a:r>
            <a:r>
              <a:rPr lang="sr"/>
              <a:t>postojeću kompajliranu funkciju ili može build-ovati i deploy-ovati novu funkciju</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Da rezimiramo…</a:t>
            </a:r>
            <a:endParaRPr/>
          </a:p>
        </p:txBody>
      </p:sp>
      <p:sp>
        <p:nvSpPr>
          <p:cNvPr id="345" name="Google Shape;345;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pokušava da apstrahuje što je više moguće podatak vezane za neki event npr. desio se upis u Kafku, poslat je HTTP zahtev, tajmer je istekao i sl. i ove informacije prosledi do konkretne funkcije kako bi ih ona na neki način obradila</a:t>
            </a:r>
            <a:endParaRPr/>
          </a:p>
          <a:p>
            <a:pPr indent="0" lvl="0" marL="0" rtl="0" algn="l">
              <a:spcBef>
                <a:spcPts val="1200"/>
              </a:spcBef>
              <a:spcAft>
                <a:spcPts val="0"/>
              </a:spcAft>
              <a:buNone/>
            </a:pPr>
            <a:r>
              <a:rPr lang="sr"/>
              <a:t>Od korisnika je zahtevano da definiše koji tačno event okida koju funkciju, što se može uraditi kroz CLI, REST API ili web aplikaciju</a:t>
            </a:r>
            <a:endParaRPr/>
          </a:p>
          <a:p>
            <a:pPr indent="0" lvl="0" marL="0" rtl="0" algn="l">
              <a:spcBef>
                <a:spcPts val="1200"/>
              </a:spcBef>
              <a:spcAft>
                <a:spcPts val="1200"/>
              </a:spcAft>
              <a:buNone/>
            </a:pPr>
            <a:r>
              <a:rPr lang="sr"/>
              <a:t>Ovo je prikazano na sledećem slajdu…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Da rezimiramo…</a:t>
            </a:r>
            <a:endParaRPr/>
          </a:p>
        </p:txBody>
      </p:sp>
      <p:pic>
        <p:nvPicPr>
          <p:cNvPr id="351" name="Google Shape;351;p49"/>
          <p:cNvPicPr preferRelativeResize="0"/>
          <p:nvPr/>
        </p:nvPicPr>
        <p:blipFill>
          <a:blip r:embed="rId3">
            <a:alphaModFix/>
          </a:blip>
          <a:stretch>
            <a:fillRect/>
          </a:stretch>
        </p:blipFill>
        <p:spPr>
          <a:xfrm>
            <a:off x="1404125" y="1187950"/>
            <a:ext cx="6335751" cy="37160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Da rezimiramo…</a:t>
            </a:r>
            <a:endParaRPr/>
          </a:p>
        </p:txBody>
      </p:sp>
      <p:sp>
        <p:nvSpPr>
          <p:cNvPr id="357" name="Google Shape;357;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Nuclio će uzeti ove informacije tj. handler i configuration i proslediće ih function builder-u koji će kreirati container image ove funkcije</a:t>
            </a:r>
            <a:endParaRPr/>
          </a:p>
          <a:p>
            <a:pPr indent="0" lvl="0" marL="0" rtl="0" algn="l">
              <a:spcBef>
                <a:spcPts val="1200"/>
              </a:spcBef>
              <a:spcAft>
                <a:spcPts val="0"/>
              </a:spcAft>
              <a:buNone/>
            </a:pPr>
            <a:r>
              <a:rPr lang="sr"/>
              <a:t>Taj image će sadržati kod handlera kao i parče koda koje će izvršiti ovaj handler svaki put kada se naznačeni event dogodi</a:t>
            </a:r>
            <a:endParaRPr/>
          </a:p>
          <a:p>
            <a:pPr indent="0" lvl="0" marL="0" rtl="0" algn="l">
              <a:spcBef>
                <a:spcPts val="1200"/>
              </a:spcBef>
              <a:spcAft>
                <a:spcPts val="0"/>
              </a:spcAft>
              <a:buNone/>
            </a:pPr>
            <a:r>
              <a:rPr lang="sr"/>
              <a:t>Builder će zatim “publish”-ovati ovaj image u container registry</a:t>
            </a:r>
            <a:endParaRPr/>
          </a:p>
          <a:p>
            <a:pPr indent="0" lvl="0" marL="0" rtl="0" algn="l">
              <a:spcBef>
                <a:spcPts val="1200"/>
              </a:spcBef>
              <a:spcAft>
                <a:spcPts val="1200"/>
              </a:spcAft>
              <a:buNone/>
            </a:pPr>
            <a:r>
              <a:rPr lang="sr"/>
              <a:t>Kada je publish-ovan, ovaj image se može deploy-ovati, gde će se u zavisnosti od alata koji se koristi se upravljanje kontejnerima kreirati specifična konfiguracija same funkcije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Da rezimiramo…</a:t>
            </a:r>
            <a:endParaRPr/>
          </a:p>
        </p:txBody>
      </p:sp>
      <p:sp>
        <p:nvSpPr>
          <p:cNvPr id="363" name="Google Shape;363;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Kada je ovaj kontejner sa slikom funkcije ubačen u neki klaster kontejnera, ulazna tačka tj. tačka komunikacije ovakvog kontejnera sa ostatkom sveta je procesor funkcije koji je zadužen za čitanje konfiguracije funkcije, osluškivanje za evente, čitanje eventa kada se oni dogode i pozivanje handlera za dati event</a:t>
            </a:r>
            <a:endParaRPr/>
          </a:p>
          <a:p>
            <a:pPr indent="0" lvl="0" marL="0" rtl="0" algn="l">
              <a:spcBef>
                <a:spcPts val="1200"/>
              </a:spcBef>
              <a:spcAft>
                <a:spcPts val="1200"/>
              </a:spcAft>
              <a:buNone/>
            </a:pPr>
            <a:r>
              <a:rPr lang="sr"/>
              <a:t>Pored ovog, procesor je zadužen i za još dosta toga, kao što su logovanje, obrade metrika i statistike, otpakivane i zapakivanje req/res, handle-ovanje grešaka i sl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Šta znači “serverless”?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Postoje dve glavne uloge:</a:t>
            </a:r>
            <a:endParaRPr/>
          </a:p>
          <a:p>
            <a:pPr indent="-311150" lvl="0" marL="457200" rtl="0" algn="l">
              <a:spcBef>
                <a:spcPts val="1200"/>
              </a:spcBef>
              <a:spcAft>
                <a:spcPts val="0"/>
              </a:spcAft>
              <a:buSzPts val="1300"/>
              <a:buChar char="●"/>
            </a:pPr>
            <a:r>
              <a:rPr lang="sr"/>
              <a:t>Developer - piše kod i koristi usluge serverless platforme koja mu pruža tačku gledišta iz  koje nema servera i iz koje se njegov kod ne izvršava stalno.</a:t>
            </a:r>
            <a:endParaRPr/>
          </a:p>
          <a:p>
            <a:pPr indent="-311150" lvl="0" marL="457200" rtl="0" algn="l">
              <a:spcBef>
                <a:spcPts val="0"/>
              </a:spcBef>
              <a:spcAft>
                <a:spcPts val="0"/>
              </a:spcAft>
              <a:buSzPts val="1300"/>
              <a:buChar char="●"/>
            </a:pPr>
            <a:r>
              <a:rPr lang="sr"/>
              <a:t>Provajder - obezbeđuje serverless platformu korisnicima</a:t>
            </a:r>
            <a:endParaRPr/>
          </a:p>
          <a:p>
            <a:pPr indent="0" lvl="0" marL="0" rtl="0" algn="l">
              <a:spcBef>
                <a:spcPts val="1200"/>
              </a:spcBef>
              <a:spcAft>
                <a:spcPts val="1200"/>
              </a:spcAft>
              <a:buNone/>
            </a:pPr>
            <a:r>
              <a:rPr lang="sr"/>
              <a:t>Kao što je već napomenuto, serveri su neophodni za izvršavanje serverless platforme - provajder je taj koji upravlja njima (serverima, virtuelnim mašinama ili kontejnerima). Takođe, izvršavanje platforme će nositi određene troškove za provajdera, čak i kada je platforma besposlena.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Hvala vam na pažnji!</a:t>
            </a:r>
            <a:endParaRPr/>
          </a:p>
        </p:txBody>
      </p:sp>
      <p:sp>
        <p:nvSpPr>
          <p:cNvPr id="369" name="Google Shape;369;p5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Šta znači “serverless”?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Preovladavajuća ideja prilikom dizajniranja web aplikacija bila je da mi, kao programeri, imamo neki određeni nivo  kontrole nad HTTP zahtevima koji dolaze do našeg servera.</a:t>
            </a:r>
            <a:endParaRPr/>
          </a:p>
          <a:p>
            <a:pPr indent="0" lvl="0" marL="0" rtl="0" algn="l">
              <a:spcBef>
                <a:spcPts val="1200"/>
              </a:spcBef>
              <a:spcAft>
                <a:spcPts val="0"/>
              </a:spcAft>
              <a:buNone/>
            </a:pPr>
            <a:r>
              <a:rPr lang="sr"/>
              <a:t>Naša aplikacija je pokrenuta na datom serveru i mi smo odgovorni za pribavljanje i nagledanje svih resursa koji mogu biti u upotrebi tokom izvršavanja</a:t>
            </a:r>
            <a:endParaRPr/>
          </a:p>
          <a:p>
            <a:pPr indent="0" lvl="0" marL="0" rtl="0" algn="l">
              <a:spcBef>
                <a:spcPts val="1200"/>
              </a:spcBef>
              <a:spcAft>
                <a:spcPts val="0"/>
              </a:spcAft>
              <a:buNone/>
            </a:pPr>
            <a:r>
              <a:rPr lang="sr"/>
              <a:t>Ovo bi bila “server-full” arhitektura takoreći</a:t>
            </a:r>
            <a:endParaRPr/>
          </a:p>
          <a:p>
            <a:pPr indent="0" lvl="0" marL="0" rtl="0" algn="l">
              <a:spcBef>
                <a:spcPts val="1200"/>
              </a:spcBef>
              <a:spcAft>
                <a:spcPts val="0"/>
              </a:spcAft>
              <a:buNone/>
            </a:pPr>
            <a:r>
              <a:rPr lang="sr"/>
              <a:t>Međutim, ovde postoje određeni problemi, naime:</a:t>
            </a:r>
            <a:endParaRPr/>
          </a:p>
          <a:p>
            <a:pPr indent="0" lvl="0" marL="0" rtl="0" algn="l">
              <a:spcBef>
                <a:spcPts val="1200"/>
              </a:spcBef>
              <a:spcAft>
                <a:spcPts val="0"/>
              </a:spcAft>
              <a:buNone/>
            </a:pPr>
            <a:r>
              <a:rPr lang="sr"/>
              <a:t>	Server mora biti pokrenut, čak i kada nema nadoilazećih zahteva</a:t>
            </a:r>
            <a:endParaRPr/>
          </a:p>
          <a:p>
            <a:pPr indent="0" lvl="0" marL="0" rtl="0" algn="l">
              <a:spcBef>
                <a:spcPts val="1200"/>
              </a:spcBef>
              <a:spcAft>
                <a:spcPts val="1200"/>
              </a:spcAft>
              <a:buNone/>
            </a:pPr>
            <a:r>
              <a:rPr lang="sr"/>
              <a:t>	Problemi vezani za skaliranje, održavanje i bezbednost datog servera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416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“Serverless” vs. “Serverfull” arhitekture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Ovaj model arhitekture tj. tačnije izvršavanja same aplikacije, odgleda se u upotrebi cloud provajdera, naime AWS, Azure, Google Cloud-a za izvršavanje nekog dela našeg koda, tako što bi se potrebni resursi obezbedili dinamički, u trenutku upotrebe</a:t>
            </a:r>
            <a:endParaRPr/>
          </a:p>
          <a:p>
            <a:pPr indent="0" lvl="0" marL="0" rtl="0" algn="l">
              <a:spcBef>
                <a:spcPts val="1200"/>
              </a:spcBef>
              <a:spcAft>
                <a:spcPts val="0"/>
              </a:spcAft>
              <a:buNone/>
            </a:pPr>
            <a:r>
              <a:rPr lang="sr"/>
              <a:t>Naplaćivanje ove usluge bi bilo srazmerno količini resursa koji su upotrebljeni</a:t>
            </a:r>
            <a:endParaRPr/>
          </a:p>
          <a:p>
            <a:pPr indent="0" lvl="0" marL="0" rtl="0" algn="l">
              <a:spcBef>
                <a:spcPts val="1200"/>
              </a:spcBef>
              <a:spcAft>
                <a:spcPts val="0"/>
              </a:spcAft>
              <a:buNone/>
            </a:pPr>
            <a:r>
              <a:rPr lang="sr"/>
              <a:t>Kod se izvršava u “stateless” kontejnerima i njihovo izvršavanje mogu “okinuti” različiti događaji: </a:t>
            </a:r>
            <a:endParaRPr/>
          </a:p>
          <a:p>
            <a:pPr indent="0" lvl="0" marL="0" rtl="0" algn="l">
              <a:spcBef>
                <a:spcPts val="1200"/>
              </a:spcBef>
              <a:spcAft>
                <a:spcPts val="0"/>
              </a:spcAft>
              <a:buNone/>
            </a:pPr>
            <a:r>
              <a:rPr lang="sr"/>
              <a:t>http zahtevi, događaji vezani za baze podataka, servisi za message queues, alerti kod monitora podataka, upload fajlova, cron job događaji i sl.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Serverless servisi</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Serverless racunarska platforma obično nudi jednu ili obe navedene usluge:</a:t>
            </a:r>
            <a:endParaRPr/>
          </a:p>
          <a:p>
            <a:pPr indent="-311150" lvl="0" marL="457200" rtl="0" algn="l">
              <a:spcBef>
                <a:spcPts val="1200"/>
              </a:spcBef>
              <a:spcAft>
                <a:spcPts val="0"/>
              </a:spcAft>
              <a:buSzPts val="1300"/>
              <a:buChar char="●"/>
            </a:pPr>
            <a:r>
              <a:rPr lang="sr"/>
              <a:t>FaaS (Function-As-A-Service) - tipično omogućava računarstvo vođeno događajima. Developeri pišu delove koda koji se okidaju događajima ili HTTP zahtevima.</a:t>
            </a:r>
            <a:endParaRPr/>
          </a:p>
          <a:p>
            <a:pPr indent="-311150" lvl="0" marL="457200" rtl="0" algn="l">
              <a:spcBef>
                <a:spcPts val="0"/>
              </a:spcBef>
              <a:spcAft>
                <a:spcPts val="0"/>
              </a:spcAft>
              <a:buSzPts val="1300"/>
              <a:buChar char="●"/>
            </a:pPr>
            <a:r>
              <a:rPr lang="sr"/>
              <a:t>BaaS (Backend-As-A-Service) - API-bazirani servisi trećih strana koje nude implementaciju nekog podskupa funkcionalnosti u aplikaciji. Pošto se API nudi kao servis koji se automatski skalira, korisniku se čini kao serverless. Dobar primer ovakvog tipa servisa je Firebase.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Nedostaci serverless platformi cloud provajdera</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r"/>
              <a:t>Slabe performanse, </a:t>
            </a:r>
            <a:r>
              <a:rPr lang="sr"/>
              <a:t>problem tzv. hladnog starta</a:t>
            </a:r>
            <a:r>
              <a:rPr lang="sr"/>
              <a:t> i izostanak konkurentnog izvršavanja ne odgovaraju potrebama aplikacija koja rade u realnom vremenu</a:t>
            </a:r>
            <a:endParaRPr/>
          </a:p>
          <a:p>
            <a:pPr indent="-311150" lvl="0" marL="457200" rtl="0" algn="l">
              <a:spcBef>
                <a:spcPts val="0"/>
              </a:spcBef>
              <a:spcAft>
                <a:spcPts val="0"/>
              </a:spcAft>
              <a:buSzPts val="1300"/>
              <a:buChar char="●"/>
            </a:pPr>
            <a:r>
              <a:rPr lang="sr"/>
              <a:t>Prevelika vezanost za izvore događaja i servise specifične za konkretnu platformu - ograničeni smo na specifična skladišta podataka (baze), alate za logiranje i nadgledanje</a:t>
            </a:r>
            <a:endParaRPr/>
          </a:p>
          <a:p>
            <a:pPr indent="-311150" lvl="0" marL="457200" rtl="0" algn="l">
              <a:spcBef>
                <a:spcPts val="0"/>
              </a:spcBef>
              <a:spcAft>
                <a:spcPts val="0"/>
              </a:spcAft>
              <a:buSzPts val="1300"/>
              <a:buChar char="●"/>
            </a:pPr>
            <a:r>
              <a:rPr lang="sr"/>
              <a:t>Kompleksnost održavanja stanja</a:t>
            </a:r>
            <a:endParaRPr/>
          </a:p>
          <a:p>
            <a:pPr indent="-311150" lvl="0" marL="457200" rtl="0" algn="l">
              <a:spcBef>
                <a:spcPts val="0"/>
              </a:spcBef>
              <a:spcAft>
                <a:spcPts val="0"/>
              </a:spcAft>
              <a:buSzPts val="1300"/>
              <a:buChar char="●"/>
            </a:pPr>
            <a:r>
              <a:rPr lang="sr"/>
              <a:t>Nemoguć razvoj, dibagiranje, test, kao i deployment u multi-cloud ili hibridnom okruženju</a:t>
            </a:r>
            <a:endParaRPr/>
          </a:p>
          <a:p>
            <a:pPr indent="0" lvl="0" marL="0" rtl="0" algn="l">
              <a:spcBef>
                <a:spcPts val="1200"/>
              </a:spcBef>
              <a:spcAft>
                <a:spcPts val="1200"/>
              </a:spcAft>
              <a:buNone/>
            </a:pPr>
            <a:r>
              <a:rPr lang="s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Šta bismo želeli?</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r"/>
              <a:t>Napraviti serverless arhitekturu fokusiranu od početka na paralelizam, iskorišćenost CPU i memorije, kao i IO operacije.</a:t>
            </a:r>
            <a:endParaRPr/>
          </a:p>
          <a:p>
            <a:pPr indent="-311150" lvl="0" marL="457200" rtl="0" algn="l">
              <a:spcBef>
                <a:spcPts val="0"/>
              </a:spcBef>
              <a:spcAft>
                <a:spcPts val="0"/>
              </a:spcAft>
              <a:buSzPts val="1300"/>
              <a:buChar char="●"/>
            </a:pPr>
            <a:r>
              <a:rPr lang="sr"/>
              <a:t>Definisati zajednički format događaja nezavisan od tipa događaja (HTTP, Kafka, RabbitMQ, ili bilo koji drugi tip)</a:t>
            </a:r>
            <a:endParaRPr/>
          </a:p>
          <a:p>
            <a:pPr indent="-311150" lvl="0" marL="457200" rtl="0" algn="l">
              <a:spcBef>
                <a:spcPts val="0"/>
              </a:spcBef>
              <a:spcAft>
                <a:spcPts val="0"/>
              </a:spcAft>
              <a:buSzPts val="1300"/>
              <a:buChar char="●"/>
            </a:pPr>
            <a:r>
              <a:rPr lang="sr"/>
              <a:t>Razdvojiti izvore događaja i podataka od koda funkcija</a:t>
            </a:r>
            <a:endParaRPr/>
          </a:p>
          <a:p>
            <a:pPr indent="-311150" lvl="0" marL="457200" rtl="0" algn="l">
              <a:spcBef>
                <a:spcPts val="0"/>
              </a:spcBef>
              <a:spcAft>
                <a:spcPts val="0"/>
              </a:spcAft>
              <a:buSzPts val="1300"/>
              <a:buChar char="●"/>
            </a:pPr>
            <a:r>
              <a:rPr lang="sr"/>
              <a:t>Obezbediti veću sigurnost podataka i kontrolu pristupa</a:t>
            </a:r>
            <a:endParaRPr/>
          </a:p>
          <a:p>
            <a:pPr indent="-311150" lvl="0" marL="457200" rtl="0" algn="l">
              <a:spcBef>
                <a:spcPts val="0"/>
              </a:spcBef>
              <a:spcAft>
                <a:spcPts val="0"/>
              </a:spcAft>
              <a:buSzPts val="1300"/>
              <a:buChar char="●"/>
            </a:pPr>
            <a:r>
              <a:rPr lang="sr"/>
              <a:t>Posvetiti pažnju dibagiranju i logiranju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