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0"/>
  </p:notesMasterIdLst>
  <p:sldIdLst>
    <p:sldId id="2147374033" r:id="rId5"/>
    <p:sldId id="2147374034" r:id="rId6"/>
    <p:sldId id="2147374037" r:id="rId7"/>
    <p:sldId id="2147374035" r:id="rId8"/>
    <p:sldId id="21473740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33A645-A73B-7F18-DA30-9902934D32E3}" name="Sophie McLachlan" initials="SM" userId="S::sophie.mclachlan@genomicsengland.co.uk::be02926f-a4fb-4c64-99e1-8f84895d3966" providerId="AD"/>
  <p188:author id="{B95C076F-7808-16CF-9E50-FC2249B7D564}" name="Helen Webb" initials="HW" userId="S::helen.webb@genomicsengland.co.uk::0190de26-6a8c-4e55-8449-f740f98b6729" providerId="AD"/>
  <p188:author id="{379B448B-2D86-084E-1D1B-80A80A86A59A}" name="Emma McCargow" initials="EM" userId="S::Emma.McCargow@genomicsengland.co.uk::fbd3147e-7658-4646-82e3-3424e7391dda" providerId="AD"/>
  <p188:author id="{B80126F3-2578-1E23-457E-235AE9934008}" name="Emma McCargow" initials="EM" userId="S::emma.mccargow@genomicsengland.co.uk::fbd3147e-7658-4646-82e3-3424e7391d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otskin" initials="MM" lastIdx="30" clrIdx="0">
    <p:extLst>
      <p:ext uri="{19B8F6BF-5375-455C-9EA6-DF929625EA0E}">
        <p15:presenceInfo xmlns:p15="http://schemas.microsoft.com/office/powerpoint/2012/main" userId="S::michael.motskin@genomicsengland.co.uk::1f5ec8ef-a766-43f5-b24c-a5b14a54d92d" providerId="AD"/>
      </p:ext>
    </p:extLst>
  </p:cmAuthor>
  <p:cmAuthor id="2" name="Parker Moss" initials="PM" lastIdx="5" clrIdx="1">
    <p:extLst>
      <p:ext uri="{19B8F6BF-5375-455C-9EA6-DF929625EA0E}">
        <p15:presenceInfo xmlns:p15="http://schemas.microsoft.com/office/powerpoint/2012/main" userId="S::parker.moss@genomicsengland.co.uk::adb65431-71b9-4738-b6a6-1263c7fe92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F2"/>
    <a:srgbClr val="E6EFF8"/>
    <a:srgbClr val="C1ECEE"/>
    <a:srgbClr val="FA9900"/>
    <a:srgbClr val="C3C4BF"/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LT Pro 45 Book" panose="020B05020202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LT Pro 45 Book" panose="020B0502020203020204" pitchFamily="34" charset="77"/>
              </a:defRPr>
            </a:lvl1pPr>
          </a:lstStyle>
          <a:p>
            <a:fld id="{7E7B180B-003C-6040-8145-ED81825CBD83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LT Pro 45 Book" panose="020B05020202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LT Pro 45 Book" panose="020B0502020203020204" pitchFamily="34" charset="77"/>
              </a:defRPr>
            </a:lvl1pPr>
          </a:lstStyle>
          <a:p>
            <a:fld id="{70EC0D86-8A52-B64B-A4A4-0F12694DA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LT Pro 45 Book" panose="020B0502020203020204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LT Pro 45 Book" panose="020B0502020203020204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LT Pro 45 Book" panose="020B0502020203020204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LT Pro 45 Book" panose="020B0502020203020204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LT Pro 45 Book" panose="020B0502020203020204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 Programme Gen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7C41E5B-A24E-E4E1-EA01-629A13040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153" y="621817"/>
            <a:ext cx="3664753" cy="798421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BD9540-AAC0-8F82-5481-A1E704B909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12EBD48-76CA-FDCB-0FB5-2D647EE5E8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BF94846-366C-07E2-AADF-83D0569D1E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1E7FDB4-E555-FE8A-4DA1-30A6576A9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</p:spTree>
    <p:extLst>
      <p:ext uri="{BB962C8B-B14F-4D97-AF65-F5344CB8AC3E}">
        <p14:creationId xmlns:p14="http://schemas.microsoft.com/office/powerpoint/2010/main" val="28511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9FB93643-7E2B-9C44-9E03-ADF0D55D2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14" t="11797" r="7491" b="10899"/>
          <a:stretch/>
        </p:blipFill>
        <p:spPr>
          <a:xfrm>
            <a:off x="699318" y="608577"/>
            <a:ext cx="1607698" cy="832904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412D7D1-6119-9D69-5DE8-CAA56873C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99C7E8D-D59E-2D82-CE18-E454E6DCA0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2446547-7C5F-FF75-CCDC-6D4E945EF1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7BA04FD-BACA-C934-7172-FEDD1C1B2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</p:spTree>
    <p:extLst>
      <p:ext uri="{BB962C8B-B14F-4D97-AF65-F5344CB8AC3E}">
        <p14:creationId xmlns:p14="http://schemas.microsoft.com/office/powerpoint/2010/main" val="34797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9FB93643-7E2B-9C44-9E03-ADF0D55D2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14" t="11797" r="7491" b="10899"/>
          <a:stretch/>
        </p:blipFill>
        <p:spPr>
          <a:xfrm>
            <a:off x="699318" y="608577"/>
            <a:ext cx="1607698" cy="832904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9DEB7F96-A003-F1F1-544C-F5C1EAFAE2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65D491B-3E68-4539-A8A5-CDF21921A2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F3383B8-9C0B-F847-AEEA-62BAC2FE83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29BFB1F-14B8-E5B9-5BBE-5E0954D480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</p:spTree>
    <p:extLst>
      <p:ext uri="{BB962C8B-B14F-4D97-AF65-F5344CB8AC3E}">
        <p14:creationId xmlns:p14="http://schemas.microsoft.com/office/powerpoint/2010/main" val="231530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nk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9FB93643-7E2B-9C44-9E03-ADF0D55D2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14" t="11797" r="7491" b="10899"/>
          <a:stretch/>
        </p:blipFill>
        <p:spPr>
          <a:xfrm>
            <a:off x="699318" y="608577"/>
            <a:ext cx="1607698" cy="832904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7090008-3C8A-DFC5-9D6A-37852E8D35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E9C63B6-B622-4F1A-D470-D170D17C08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DCF9871-7CD9-7118-742B-763EB27F38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0D4F37D-1EA3-206F-EC41-A0546F1190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</p:spTree>
    <p:extLst>
      <p:ext uri="{BB962C8B-B14F-4D97-AF65-F5344CB8AC3E}">
        <p14:creationId xmlns:p14="http://schemas.microsoft.com/office/powerpoint/2010/main" val="313064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9FB93643-7E2B-9C44-9E03-ADF0D55D2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14" t="11797" r="7491" b="10899"/>
          <a:stretch/>
        </p:blipFill>
        <p:spPr>
          <a:xfrm>
            <a:off x="699318" y="608577"/>
            <a:ext cx="1607698" cy="832904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C442437-2EC7-E18F-D869-2BC752DCA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A11FE51-1E35-D9DF-4EE0-D47074926A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93B02FB-B337-FB5C-779D-F37644F348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20832D8-E09F-3C3B-DDCD-0D240BBDAA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</p:spTree>
    <p:extLst>
      <p:ext uri="{BB962C8B-B14F-4D97-AF65-F5344CB8AC3E}">
        <p14:creationId xmlns:p14="http://schemas.microsoft.com/office/powerpoint/2010/main" val="87841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4B5970F2-7E05-777B-35F5-29C007EDB83B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9285" y="365381"/>
            <a:ext cx="11280874" cy="715452"/>
          </a:xfrm>
        </p:spPr>
        <p:txBody>
          <a:bodyPr wrap="square" anchor="t" anchorCtr="0">
            <a:spAutoFit/>
          </a:bodyPr>
          <a:lstStyle/>
          <a:p>
            <a:r>
              <a:rPr lang="en-US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372655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grey larg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F1A31-2A39-D119-4BCB-9531157371E7}"/>
              </a:ext>
            </a:extLst>
          </p:cNvPr>
          <p:cNvSpPr/>
          <p:nvPr userDrawn="1"/>
        </p:nvSpPr>
        <p:spPr>
          <a:xfrm>
            <a:off x="4986338" y="0"/>
            <a:ext cx="7205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3608A2D-9B24-942D-D828-6076987583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96" y="479552"/>
            <a:ext cx="4156717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97330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grey slim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F1A31-2A39-D119-4BCB-9531157371E7}"/>
              </a:ext>
            </a:extLst>
          </p:cNvPr>
          <p:cNvSpPr/>
          <p:nvPr userDrawn="1"/>
        </p:nvSpPr>
        <p:spPr>
          <a:xfrm>
            <a:off x="6929120" y="0"/>
            <a:ext cx="526287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234D2CE-ED7C-CF60-B7C2-E1BB422CF3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96" y="479552"/>
            <a:ext cx="6114104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2012828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ight blue larg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F1A31-2A39-D119-4BCB-9531157371E7}"/>
              </a:ext>
            </a:extLst>
          </p:cNvPr>
          <p:cNvSpPr/>
          <p:nvPr userDrawn="1"/>
        </p:nvSpPr>
        <p:spPr>
          <a:xfrm>
            <a:off x="4986338" y="0"/>
            <a:ext cx="7205661" cy="6858000"/>
          </a:xfrm>
          <a:prstGeom prst="rect">
            <a:avLst/>
          </a:prstGeom>
          <a:solidFill>
            <a:srgbClr val="E6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3608A2D-9B24-942D-D828-6076987583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96" y="479552"/>
            <a:ext cx="4156717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3609984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ight blue slim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F1A31-2A39-D119-4BCB-9531157371E7}"/>
              </a:ext>
            </a:extLst>
          </p:cNvPr>
          <p:cNvSpPr/>
          <p:nvPr userDrawn="1"/>
        </p:nvSpPr>
        <p:spPr>
          <a:xfrm>
            <a:off x="6929120" y="0"/>
            <a:ext cx="5262879" cy="6858000"/>
          </a:xfrm>
          <a:prstGeom prst="rect">
            <a:avLst/>
          </a:prstGeom>
          <a:solidFill>
            <a:srgbClr val="E6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234D2CE-ED7C-CF60-B7C2-E1BB422CF3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96" y="479552"/>
            <a:ext cx="6253804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188913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ight pink larg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F1A31-2A39-D119-4BCB-9531157371E7}"/>
              </a:ext>
            </a:extLst>
          </p:cNvPr>
          <p:cNvSpPr/>
          <p:nvPr userDrawn="1"/>
        </p:nvSpPr>
        <p:spPr>
          <a:xfrm>
            <a:off x="4986338" y="0"/>
            <a:ext cx="7205661" cy="6858000"/>
          </a:xfrm>
          <a:prstGeom prst="rect">
            <a:avLst/>
          </a:prstGeom>
          <a:solidFill>
            <a:srgbClr val="F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0E43EE8-0A5B-8038-1AA4-00853677E4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96" y="479552"/>
            <a:ext cx="4156717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233563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ink Programme Gen S">
    <p:bg>
      <p:bgPr>
        <a:solidFill>
          <a:srgbClr val="FD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7C41E5B-A24E-E4E1-EA01-629A13040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153" y="621817"/>
            <a:ext cx="3664753" cy="798421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BD9540-AAC0-8F82-5481-A1E704B909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12EBD48-76CA-FDCB-0FB5-2D647EE5E8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BF94846-366C-07E2-AADF-83D0569D1E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1E7FDB4-E555-FE8A-4DA1-30A6576A9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</p:spTree>
    <p:extLst>
      <p:ext uri="{BB962C8B-B14F-4D97-AF65-F5344CB8AC3E}">
        <p14:creationId xmlns:p14="http://schemas.microsoft.com/office/powerpoint/2010/main" val="1480647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ight pnik slim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F1A31-2A39-D119-4BCB-9531157371E7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D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00DD0DBF-5E28-410D-D2EB-3AB0B716C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996" y="479552"/>
            <a:ext cx="5352104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4112660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ight green larg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F1A31-2A39-D119-4BCB-9531157371E7}"/>
              </a:ext>
            </a:extLst>
          </p:cNvPr>
          <p:cNvSpPr/>
          <p:nvPr userDrawn="1"/>
        </p:nvSpPr>
        <p:spPr>
          <a:xfrm>
            <a:off x="4986338" y="0"/>
            <a:ext cx="720566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6531501-B38D-C3B2-AF38-94A1C7D5EC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96" y="479552"/>
            <a:ext cx="4156717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1126056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ight green slim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2F1A31-2A39-D119-4BCB-9531157371E7}"/>
              </a:ext>
            </a:extLst>
          </p:cNvPr>
          <p:cNvSpPr/>
          <p:nvPr userDrawn="1"/>
        </p:nvSpPr>
        <p:spPr>
          <a:xfrm>
            <a:off x="6095999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B2575EB-4997-8B08-B414-ABA9B3FD8D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96" y="479552"/>
            <a:ext cx="5377504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3367463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ight blue curv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EF839379-561B-9709-D409-0D8AC9961C31}"/>
              </a:ext>
            </a:extLst>
          </p:cNvPr>
          <p:cNvSpPr/>
          <p:nvPr userDrawn="1"/>
        </p:nvSpPr>
        <p:spPr>
          <a:xfrm rot="10800000">
            <a:off x="4843851" y="-9604"/>
            <a:ext cx="7362216" cy="6877204"/>
          </a:xfrm>
          <a:custGeom>
            <a:avLst/>
            <a:gdLst>
              <a:gd name="connsiteX0" fmla="*/ 3923614 w 7362216"/>
              <a:gd name="connsiteY0" fmla="*/ 6877204 h 6877204"/>
              <a:gd name="connsiteX1" fmla="*/ 0 w 7362216"/>
              <a:gd name="connsiteY1" fmla="*/ 6877204 h 6877204"/>
              <a:gd name="connsiteX2" fmla="*/ 0 w 7362216"/>
              <a:gd name="connsiteY2" fmla="*/ 0 h 6877204"/>
              <a:gd name="connsiteX3" fmla="*/ 3923614 w 7362216"/>
              <a:gd name="connsiteY3" fmla="*/ 0 h 6877204"/>
              <a:gd name="connsiteX4" fmla="*/ 7362216 w 7362216"/>
              <a:gd name="connsiteY4" fmla="*/ 3438602 h 6877204"/>
              <a:gd name="connsiteX5" fmla="*/ 3923614 w 7362216"/>
              <a:gd name="connsiteY5" fmla="*/ 6877204 h 687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2216" h="6877204">
                <a:moveTo>
                  <a:pt x="3923614" y="6877204"/>
                </a:moveTo>
                <a:lnTo>
                  <a:pt x="0" y="6877204"/>
                </a:lnTo>
                <a:lnTo>
                  <a:pt x="0" y="0"/>
                </a:lnTo>
                <a:lnTo>
                  <a:pt x="3923614" y="0"/>
                </a:lnTo>
                <a:cubicBezTo>
                  <a:pt x="5822702" y="0"/>
                  <a:pt x="7362216" y="1539514"/>
                  <a:pt x="7362216" y="3438602"/>
                </a:cubicBezTo>
                <a:cubicBezTo>
                  <a:pt x="7362216" y="5337689"/>
                  <a:pt x="5822702" y="6877204"/>
                  <a:pt x="3923614" y="687720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C6EB1031-6172-5B48-5B5A-ECA1A02CC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96" y="479552"/>
            <a:ext cx="4156717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992985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ight green curv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EF839379-561B-9709-D409-0D8AC9961C31}"/>
              </a:ext>
            </a:extLst>
          </p:cNvPr>
          <p:cNvSpPr/>
          <p:nvPr userDrawn="1"/>
        </p:nvSpPr>
        <p:spPr>
          <a:xfrm rot="10800000">
            <a:off x="6095999" y="-9604"/>
            <a:ext cx="6110067" cy="6877204"/>
          </a:xfrm>
          <a:custGeom>
            <a:avLst/>
            <a:gdLst>
              <a:gd name="connsiteX0" fmla="*/ 3923614 w 7362216"/>
              <a:gd name="connsiteY0" fmla="*/ 6877204 h 6877204"/>
              <a:gd name="connsiteX1" fmla="*/ 0 w 7362216"/>
              <a:gd name="connsiteY1" fmla="*/ 6877204 h 6877204"/>
              <a:gd name="connsiteX2" fmla="*/ 0 w 7362216"/>
              <a:gd name="connsiteY2" fmla="*/ 0 h 6877204"/>
              <a:gd name="connsiteX3" fmla="*/ 3923614 w 7362216"/>
              <a:gd name="connsiteY3" fmla="*/ 0 h 6877204"/>
              <a:gd name="connsiteX4" fmla="*/ 7362216 w 7362216"/>
              <a:gd name="connsiteY4" fmla="*/ 3438602 h 6877204"/>
              <a:gd name="connsiteX5" fmla="*/ 3923614 w 7362216"/>
              <a:gd name="connsiteY5" fmla="*/ 6877204 h 687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2216" h="6877204">
                <a:moveTo>
                  <a:pt x="3923614" y="6877204"/>
                </a:moveTo>
                <a:lnTo>
                  <a:pt x="0" y="6877204"/>
                </a:lnTo>
                <a:lnTo>
                  <a:pt x="0" y="0"/>
                </a:lnTo>
                <a:lnTo>
                  <a:pt x="3923614" y="0"/>
                </a:lnTo>
                <a:cubicBezTo>
                  <a:pt x="5822702" y="0"/>
                  <a:pt x="7362216" y="1539514"/>
                  <a:pt x="7362216" y="3438602"/>
                </a:cubicBezTo>
                <a:cubicBezTo>
                  <a:pt x="7362216" y="5337689"/>
                  <a:pt x="5822702" y="6877204"/>
                  <a:pt x="3923614" y="6877204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68ED70E-FB58-9FBF-DE81-69BB596025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96" y="479552"/>
            <a:ext cx="4156717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850875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ight pink curv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EF839379-561B-9709-D409-0D8AC9961C31}"/>
              </a:ext>
            </a:extLst>
          </p:cNvPr>
          <p:cNvSpPr/>
          <p:nvPr userDrawn="1"/>
        </p:nvSpPr>
        <p:spPr>
          <a:xfrm rot="10800000">
            <a:off x="6095999" y="-9604"/>
            <a:ext cx="6110068" cy="6877204"/>
          </a:xfrm>
          <a:custGeom>
            <a:avLst/>
            <a:gdLst>
              <a:gd name="connsiteX0" fmla="*/ 3923614 w 7362216"/>
              <a:gd name="connsiteY0" fmla="*/ 6877204 h 6877204"/>
              <a:gd name="connsiteX1" fmla="*/ 0 w 7362216"/>
              <a:gd name="connsiteY1" fmla="*/ 6877204 h 6877204"/>
              <a:gd name="connsiteX2" fmla="*/ 0 w 7362216"/>
              <a:gd name="connsiteY2" fmla="*/ 0 h 6877204"/>
              <a:gd name="connsiteX3" fmla="*/ 3923614 w 7362216"/>
              <a:gd name="connsiteY3" fmla="*/ 0 h 6877204"/>
              <a:gd name="connsiteX4" fmla="*/ 7362216 w 7362216"/>
              <a:gd name="connsiteY4" fmla="*/ 3438602 h 6877204"/>
              <a:gd name="connsiteX5" fmla="*/ 3923614 w 7362216"/>
              <a:gd name="connsiteY5" fmla="*/ 6877204 h 687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2216" h="6877204">
                <a:moveTo>
                  <a:pt x="3923614" y="6877204"/>
                </a:moveTo>
                <a:lnTo>
                  <a:pt x="0" y="6877204"/>
                </a:lnTo>
                <a:lnTo>
                  <a:pt x="0" y="0"/>
                </a:lnTo>
                <a:lnTo>
                  <a:pt x="3923614" y="0"/>
                </a:lnTo>
                <a:cubicBezTo>
                  <a:pt x="5822702" y="0"/>
                  <a:pt x="7362216" y="1539514"/>
                  <a:pt x="7362216" y="3438602"/>
                </a:cubicBezTo>
                <a:cubicBezTo>
                  <a:pt x="7362216" y="5337689"/>
                  <a:pt x="5822702" y="6877204"/>
                  <a:pt x="3923614" y="6877204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DD189A6-5EED-6F13-8092-B73C15EB9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96" y="479552"/>
            <a:ext cx="4156717" cy="706782"/>
          </a:xfrm>
        </p:spPr>
        <p:txBody>
          <a:bodyPr wrap="square" lIns="0" tIns="108000" rIns="0" bIns="0" anchor="ctr" anchorCtr="0">
            <a:no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2715722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1 blu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EF839379-561B-9709-D409-0D8AC9961C31}"/>
              </a:ext>
            </a:extLst>
          </p:cNvPr>
          <p:cNvSpPr/>
          <p:nvPr userDrawn="1"/>
        </p:nvSpPr>
        <p:spPr>
          <a:xfrm rot="10800000">
            <a:off x="4843851" y="-9604"/>
            <a:ext cx="7362216" cy="6877204"/>
          </a:xfrm>
          <a:custGeom>
            <a:avLst/>
            <a:gdLst>
              <a:gd name="connsiteX0" fmla="*/ 3923614 w 7362216"/>
              <a:gd name="connsiteY0" fmla="*/ 6877204 h 6877204"/>
              <a:gd name="connsiteX1" fmla="*/ 0 w 7362216"/>
              <a:gd name="connsiteY1" fmla="*/ 6877204 h 6877204"/>
              <a:gd name="connsiteX2" fmla="*/ 0 w 7362216"/>
              <a:gd name="connsiteY2" fmla="*/ 0 h 6877204"/>
              <a:gd name="connsiteX3" fmla="*/ 3923614 w 7362216"/>
              <a:gd name="connsiteY3" fmla="*/ 0 h 6877204"/>
              <a:gd name="connsiteX4" fmla="*/ 7362216 w 7362216"/>
              <a:gd name="connsiteY4" fmla="*/ 3438602 h 6877204"/>
              <a:gd name="connsiteX5" fmla="*/ 3923614 w 7362216"/>
              <a:gd name="connsiteY5" fmla="*/ 6877204 h 687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2216" h="6877204">
                <a:moveTo>
                  <a:pt x="3923614" y="6877204"/>
                </a:moveTo>
                <a:lnTo>
                  <a:pt x="0" y="6877204"/>
                </a:lnTo>
                <a:lnTo>
                  <a:pt x="0" y="0"/>
                </a:lnTo>
                <a:lnTo>
                  <a:pt x="3923614" y="0"/>
                </a:lnTo>
                <a:cubicBezTo>
                  <a:pt x="5822702" y="0"/>
                  <a:pt x="7362216" y="1539514"/>
                  <a:pt x="7362216" y="3438602"/>
                </a:cubicBezTo>
                <a:cubicBezTo>
                  <a:pt x="7362216" y="5337689"/>
                  <a:pt x="5822702" y="6877204"/>
                  <a:pt x="3923614" y="687720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9FA0184-ED61-39BA-2AE3-5B8A6D559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067" y="3075607"/>
            <a:ext cx="3547242" cy="706782"/>
          </a:xfrm>
        </p:spPr>
        <p:txBody>
          <a:bodyPr wrap="square" lIns="0" tIns="108000" rIns="0" bIns="0" anchor="ctr" anchorCtr="0">
            <a:sp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125246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1 green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EF839379-561B-9709-D409-0D8AC9961C31}"/>
              </a:ext>
            </a:extLst>
          </p:cNvPr>
          <p:cNvSpPr/>
          <p:nvPr userDrawn="1"/>
        </p:nvSpPr>
        <p:spPr>
          <a:xfrm rot="10800000">
            <a:off x="4843851" y="-9604"/>
            <a:ext cx="7362216" cy="6877204"/>
          </a:xfrm>
          <a:custGeom>
            <a:avLst/>
            <a:gdLst>
              <a:gd name="connsiteX0" fmla="*/ 3923614 w 7362216"/>
              <a:gd name="connsiteY0" fmla="*/ 6877204 h 6877204"/>
              <a:gd name="connsiteX1" fmla="*/ 0 w 7362216"/>
              <a:gd name="connsiteY1" fmla="*/ 6877204 h 6877204"/>
              <a:gd name="connsiteX2" fmla="*/ 0 w 7362216"/>
              <a:gd name="connsiteY2" fmla="*/ 0 h 6877204"/>
              <a:gd name="connsiteX3" fmla="*/ 3923614 w 7362216"/>
              <a:gd name="connsiteY3" fmla="*/ 0 h 6877204"/>
              <a:gd name="connsiteX4" fmla="*/ 7362216 w 7362216"/>
              <a:gd name="connsiteY4" fmla="*/ 3438602 h 6877204"/>
              <a:gd name="connsiteX5" fmla="*/ 3923614 w 7362216"/>
              <a:gd name="connsiteY5" fmla="*/ 6877204 h 687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2216" h="6877204">
                <a:moveTo>
                  <a:pt x="3923614" y="6877204"/>
                </a:moveTo>
                <a:lnTo>
                  <a:pt x="0" y="6877204"/>
                </a:lnTo>
                <a:lnTo>
                  <a:pt x="0" y="0"/>
                </a:lnTo>
                <a:lnTo>
                  <a:pt x="3923614" y="0"/>
                </a:lnTo>
                <a:cubicBezTo>
                  <a:pt x="5822702" y="0"/>
                  <a:pt x="7362216" y="1539514"/>
                  <a:pt x="7362216" y="3438602"/>
                </a:cubicBezTo>
                <a:cubicBezTo>
                  <a:pt x="7362216" y="5337689"/>
                  <a:pt x="5822702" y="6877204"/>
                  <a:pt x="3923614" y="687720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9FA0184-ED61-39BA-2AE3-5B8A6D559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067" y="3075607"/>
            <a:ext cx="3547242" cy="706782"/>
          </a:xfrm>
        </p:spPr>
        <p:txBody>
          <a:bodyPr wrap="square" lIns="0" tIns="108000" rIns="0" bIns="0" anchor="ctr" anchorCtr="0">
            <a:sp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2805185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1 pink">
    <p:bg>
      <p:bgPr>
        <a:solidFill>
          <a:srgbClr val="F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EF839379-561B-9709-D409-0D8AC9961C31}"/>
              </a:ext>
            </a:extLst>
          </p:cNvPr>
          <p:cNvSpPr/>
          <p:nvPr userDrawn="1"/>
        </p:nvSpPr>
        <p:spPr>
          <a:xfrm rot="10800000">
            <a:off x="4843851" y="-9604"/>
            <a:ext cx="7362216" cy="6877204"/>
          </a:xfrm>
          <a:custGeom>
            <a:avLst/>
            <a:gdLst>
              <a:gd name="connsiteX0" fmla="*/ 3923614 w 7362216"/>
              <a:gd name="connsiteY0" fmla="*/ 6877204 h 6877204"/>
              <a:gd name="connsiteX1" fmla="*/ 0 w 7362216"/>
              <a:gd name="connsiteY1" fmla="*/ 6877204 h 6877204"/>
              <a:gd name="connsiteX2" fmla="*/ 0 w 7362216"/>
              <a:gd name="connsiteY2" fmla="*/ 0 h 6877204"/>
              <a:gd name="connsiteX3" fmla="*/ 3923614 w 7362216"/>
              <a:gd name="connsiteY3" fmla="*/ 0 h 6877204"/>
              <a:gd name="connsiteX4" fmla="*/ 7362216 w 7362216"/>
              <a:gd name="connsiteY4" fmla="*/ 3438602 h 6877204"/>
              <a:gd name="connsiteX5" fmla="*/ 3923614 w 7362216"/>
              <a:gd name="connsiteY5" fmla="*/ 6877204 h 687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2216" h="6877204">
                <a:moveTo>
                  <a:pt x="3923614" y="6877204"/>
                </a:moveTo>
                <a:lnTo>
                  <a:pt x="0" y="6877204"/>
                </a:lnTo>
                <a:lnTo>
                  <a:pt x="0" y="0"/>
                </a:lnTo>
                <a:lnTo>
                  <a:pt x="3923614" y="0"/>
                </a:lnTo>
                <a:cubicBezTo>
                  <a:pt x="5822702" y="0"/>
                  <a:pt x="7362216" y="1539514"/>
                  <a:pt x="7362216" y="3438602"/>
                </a:cubicBezTo>
                <a:cubicBezTo>
                  <a:pt x="7362216" y="5337689"/>
                  <a:pt x="5822702" y="6877204"/>
                  <a:pt x="3923614" y="6877204"/>
                </a:cubicBezTo>
                <a:close/>
              </a:path>
            </a:pathLst>
          </a:custGeom>
          <a:solidFill>
            <a:srgbClr val="F5B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>
              <a:latin typeface="Avenir LT Pro 45 Book" panose="020B0502020203020204" pitchFamily="34" charset="77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A77EB6-A37E-AD43-988C-E75CC48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5D38C-1E15-804B-BBD1-D0890BB98728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2CDEB08-F1B3-2949-BB7D-9896AEDAF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9FA0184-ED61-39BA-2AE3-5B8A6D559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067" y="3075607"/>
            <a:ext cx="3547242" cy="706782"/>
          </a:xfrm>
        </p:spPr>
        <p:txBody>
          <a:bodyPr wrap="square" lIns="0" tIns="108000" rIns="0" bIns="0" anchor="ctr" anchorCtr="0">
            <a:spAutoFit/>
          </a:bodyPr>
          <a:lstStyle>
            <a:lvl1pPr marL="0" indent="0">
              <a:lnSpc>
                <a:spcPct val="85000"/>
              </a:lnSpc>
              <a:buNone/>
              <a:defRPr sz="44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Text in here</a:t>
            </a:r>
          </a:p>
        </p:txBody>
      </p:sp>
    </p:spTree>
    <p:extLst>
      <p:ext uri="{BB962C8B-B14F-4D97-AF65-F5344CB8AC3E}">
        <p14:creationId xmlns:p14="http://schemas.microsoft.com/office/powerpoint/2010/main" val="2562484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2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DB237E-5A55-6246-8FC0-2137CF37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1"/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5223A1-AED1-864A-8040-3A523D6DA334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95FC4F4-5276-2144-B707-6F6CE1CC7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C596435-CCB6-BFCE-F83C-9B56C0B5E590}"/>
              </a:ext>
            </a:extLst>
          </p:cNvPr>
          <p:cNvGrpSpPr/>
          <p:nvPr userDrawn="1"/>
        </p:nvGrpSpPr>
        <p:grpSpPr>
          <a:xfrm>
            <a:off x="6456860" y="588873"/>
            <a:ext cx="5735136" cy="5680254"/>
            <a:chOff x="5963920" y="792998"/>
            <a:chExt cx="5297294" cy="524660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C8E161E-501D-1CEF-2D19-6820AFE4D0FD}"/>
                </a:ext>
              </a:extLst>
            </p:cNvPr>
            <p:cNvSpPr/>
            <p:nvPr userDrawn="1"/>
          </p:nvSpPr>
          <p:spPr>
            <a:xfrm rot="10800000">
              <a:off x="5963920" y="792998"/>
              <a:ext cx="2648647" cy="5246602"/>
            </a:xfrm>
            <a:custGeom>
              <a:avLst/>
              <a:gdLst>
                <a:gd name="connsiteX0" fmla="*/ 20320 w 2123440"/>
                <a:gd name="connsiteY0" fmla="*/ 0 h 4206240"/>
                <a:gd name="connsiteX1" fmla="*/ 2123440 w 2123440"/>
                <a:gd name="connsiteY1" fmla="*/ 2103120 h 4206240"/>
                <a:gd name="connsiteX2" fmla="*/ 20320 w 2123440"/>
                <a:gd name="connsiteY2" fmla="*/ 4206240 h 4206240"/>
                <a:gd name="connsiteX3" fmla="*/ 0 w 2123440"/>
                <a:gd name="connsiteY3" fmla="*/ 4205214 h 4206240"/>
                <a:gd name="connsiteX4" fmla="*/ 0 w 2123440"/>
                <a:gd name="connsiteY4" fmla="*/ 1026 h 4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440" h="4206240">
                  <a:moveTo>
                    <a:pt x="20320" y="0"/>
                  </a:moveTo>
                  <a:cubicBezTo>
                    <a:pt x="1181841" y="0"/>
                    <a:pt x="2123440" y="941599"/>
                    <a:pt x="2123440" y="2103120"/>
                  </a:cubicBezTo>
                  <a:cubicBezTo>
                    <a:pt x="2123440" y="3264641"/>
                    <a:pt x="1181841" y="4206240"/>
                    <a:pt x="20320" y="4206240"/>
                  </a:cubicBezTo>
                  <a:lnTo>
                    <a:pt x="0" y="420521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rgbClr val="71C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>
                <a:latin typeface="Avenir LT Pro 45 Book" panose="020B0502020203020204" pitchFamily="34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29BFDD-7210-1349-F63F-3FD946F67B27}"/>
                </a:ext>
              </a:extLst>
            </p:cNvPr>
            <p:cNvSpPr/>
            <p:nvPr userDrawn="1"/>
          </p:nvSpPr>
          <p:spPr>
            <a:xfrm rot="10800000">
              <a:off x="8612567" y="792998"/>
              <a:ext cx="2648647" cy="5246602"/>
            </a:xfrm>
            <a:custGeom>
              <a:avLst/>
              <a:gdLst>
                <a:gd name="connsiteX0" fmla="*/ 20320 w 2123440"/>
                <a:gd name="connsiteY0" fmla="*/ 0 h 4206240"/>
                <a:gd name="connsiteX1" fmla="*/ 2123440 w 2123440"/>
                <a:gd name="connsiteY1" fmla="*/ 2103120 h 4206240"/>
                <a:gd name="connsiteX2" fmla="*/ 20320 w 2123440"/>
                <a:gd name="connsiteY2" fmla="*/ 4206240 h 4206240"/>
                <a:gd name="connsiteX3" fmla="*/ 0 w 2123440"/>
                <a:gd name="connsiteY3" fmla="*/ 4205214 h 4206240"/>
                <a:gd name="connsiteX4" fmla="*/ 0 w 2123440"/>
                <a:gd name="connsiteY4" fmla="*/ 1026 h 4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440" h="4206240">
                  <a:moveTo>
                    <a:pt x="20320" y="0"/>
                  </a:moveTo>
                  <a:cubicBezTo>
                    <a:pt x="1181841" y="0"/>
                    <a:pt x="2123440" y="941599"/>
                    <a:pt x="2123440" y="2103120"/>
                  </a:cubicBezTo>
                  <a:cubicBezTo>
                    <a:pt x="2123440" y="3264641"/>
                    <a:pt x="1181841" y="4206240"/>
                    <a:pt x="20320" y="4206240"/>
                  </a:cubicBezTo>
                  <a:lnTo>
                    <a:pt x="0" y="420521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>
                <a:latin typeface="Avenir LT Pro 45 Book" panose="020B0502020203020204" pitchFamily="34" charset="77"/>
              </a:endParaRPr>
            </a:p>
          </p:txBody>
        </p:sp>
      </p:grp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9E1DA69-4DE9-0968-A47E-C81EEC4077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5333" y="2574509"/>
            <a:ext cx="4919808" cy="1708980"/>
          </a:xfrm>
        </p:spPr>
        <p:txBody>
          <a:bodyPr wrap="square" lIns="0" tIns="108000" rIns="0" bIns="0" anchor="ctr" anchorCtr="0">
            <a:sp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solidFill>
                  <a:schemeClr val="bg1"/>
                </a:solidFill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Divider text </a:t>
            </a:r>
            <a:br>
              <a:rPr lang="en-GB"/>
            </a:br>
            <a:r>
              <a:rPr lang="en-GB"/>
              <a:t>in here</a:t>
            </a:r>
          </a:p>
        </p:txBody>
      </p:sp>
    </p:spTree>
    <p:extLst>
      <p:ext uri="{BB962C8B-B14F-4D97-AF65-F5344CB8AC3E}">
        <p14:creationId xmlns:p14="http://schemas.microsoft.com/office/powerpoint/2010/main" val="22672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 Programme Divers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0B81C8E-ED5A-0790-A330-D15959D79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153" y="621817"/>
            <a:ext cx="3121826" cy="7984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F58B79C-593A-EC09-67EF-83BC43F212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5F871D-E063-AD96-57C4-DF9239C47C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2876224-567F-B186-1464-1C03D4BA00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0F57228-A302-D6EE-B803-F1C7FA0B09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</p:spTree>
    <p:extLst>
      <p:ext uri="{BB962C8B-B14F-4D97-AF65-F5344CB8AC3E}">
        <p14:creationId xmlns:p14="http://schemas.microsoft.com/office/powerpoint/2010/main" val="270934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2 pink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DB237E-5A55-6246-8FC0-2137CF37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1"/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5223A1-AED1-864A-8040-3A523D6DA334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95FC4F4-5276-2144-B707-6F6CE1CC7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C596435-CCB6-BFCE-F83C-9B56C0B5E590}"/>
              </a:ext>
            </a:extLst>
          </p:cNvPr>
          <p:cNvGrpSpPr/>
          <p:nvPr userDrawn="1"/>
        </p:nvGrpSpPr>
        <p:grpSpPr>
          <a:xfrm>
            <a:off x="6456860" y="588873"/>
            <a:ext cx="5735136" cy="5680254"/>
            <a:chOff x="5963920" y="792998"/>
            <a:chExt cx="5297294" cy="524660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C8E161E-501D-1CEF-2D19-6820AFE4D0FD}"/>
                </a:ext>
              </a:extLst>
            </p:cNvPr>
            <p:cNvSpPr/>
            <p:nvPr userDrawn="1"/>
          </p:nvSpPr>
          <p:spPr>
            <a:xfrm rot="10800000">
              <a:off x="5963920" y="792998"/>
              <a:ext cx="2648647" cy="5246602"/>
            </a:xfrm>
            <a:custGeom>
              <a:avLst/>
              <a:gdLst>
                <a:gd name="connsiteX0" fmla="*/ 20320 w 2123440"/>
                <a:gd name="connsiteY0" fmla="*/ 0 h 4206240"/>
                <a:gd name="connsiteX1" fmla="*/ 2123440 w 2123440"/>
                <a:gd name="connsiteY1" fmla="*/ 2103120 h 4206240"/>
                <a:gd name="connsiteX2" fmla="*/ 20320 w 2123440"/>
                <a:gd name="connsiteY2" fmla="*/ 4206240 h 4206240"/>
                <a:gd name="connsiteX3" fmla="*/ 0 w 2123440"/>
                <a:gd name="connsiteY3" fmla="*/ 4205214 h 4206240"/>
                <a:gd name="connsiteX4" fmla="*/ 0 w 2123440"/>
                <a:gd name="connsiteY4" fmla="*/ 1026 h 4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440" h="4206240">
                  <a:moveTo>
                    <a:pt x="20320" y="0"/>
                  </a:moveTo>
                  <a:cubicBezTo>
                    <a:pt x="1181841" y="0"/>
                    <a:pt x="2123440" y="941599"/>
                    <a:pt x="2123440" y="2103120"/>
                  </a:cubicBezTo>
                  <a:cubicBezTo>
                    <a:pt x="2123440" y="3264641"/>
                    <a:pt x="1181841" y="4206240"/>
                    <a:pt x="20320" y="4206240"/>
                  </a:cubicBezTo>
                  <a:lnTo>
                    <a:pt x="0" y="420521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>
                <a:latin typeface="Avenir LT Pro 45 Book" panose="020B0502020203020204" pitchFamily="34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29BFDD-7210-1349-F63F-3FD946F67B27}"/>
                </a:ext>
              </a:extLst>
            </p:cNvPr>
            <p:cNvSpPr/>
            <p:nvPr userDrawn="1"/>
          </p:nvSpPr>
          <p:spPr>
            <a:xfrm rot="10800000">
              <a:off x="8612567" y="792998"/>
              <a:ext cx="2648647" cy="5246602"/>
            </a:xfrm>
            <a:custGeom>
              <a:avLst/>
              <a:gdLst>
                <a:gd name="connsiteX0" fmla="*/ 20320 w 2123440"/>
                <a:gd name="connsiteY0" fmla="*/ 0 h 4206240"/>
                <a:gd name="connsiteX1" fmla="*/ 2123440 w 2123440"/>
                <a:gd name="connsiteY1" fmla="*/ 2103120 h 4206240"/>
                <a:gd name="connsiteX2" fmla="*/ 20320 w 2123440"/>
                <a:gd name="connsiteY2" fmla="*/ 4206240 h 4206240"/>
                <a:gd name="connsiteX3" fmla="*/ 0 w 2123440"/>
                <a:gd name="connsiteY3" fmla="*/ 4205214 h 4206240"/>
                <a:gd name="connsiteX4" fmla="*/ 0 w 2123440"/>
                <a:gd name="connsiteY4" fmla="*/ 1026 h 4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440" h="4206240">
                  <a:moveTo>
                    <a:pt x="20320" y="0"/>
                  </a:moveTo>
                  <a:cubicBezTo>
                    <a:pt x="1181841" y="0"/>
                    <a:pt x="2123440" y="941599"/>
                    <a:pt x="2123440" y="2103120"/>
                  </a:cubicBezTo>
                  <a:cubicBezTo>
                    <a:pt x="2123440" y="3264641"/>
                    <a:pt x="1181841" y="4206240"/>
                    <a:pt x="20320" y="4206240"/>
                  </a:cubicBezTo>
                  <a:lnTo>
                    <a:pt x="0" y="420521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>
                <a:latin typeface="Avenir LT Pro 45 Book" panose="020B0502020203020204" pitchFamily="34" charset="77"/>
              </a:endParaRPr>
            </a:p>
          </p:txBody>
        </p:sp>
      </p:grp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9E1DA69-4DE9-0968-A47E-C81EEC4077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5333" y="2574509"/>
            <a:ext cx="4919808" cy="1708980"/>
          </a:xfrm>
        </p:spPr>
        <p:txBody>
          <a:bodyPr wrap="square" lIns="0" tIns="108000" rIns="0" bIns="0" anchor="ctr" anchorCtr="0">
            <a:sp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solidFill>
                  <a:schemeClr val="bg1"/>
                </a:solidFill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Divider text </a:t>
            </a:r>
            <a:br>
              <a:rPr lang="en-GB"/>
            </a:br>
            <a:r>
              <a:rPr lang="en-GB"/>
              <a:t>in here</a:t>
            </a:r>
          </a:p>
        </p:txBody>
      </p:sp>
    </p:spTree>
    <p:extLst>
      <p:ext uri="{BB962C8B-B14F-4D97-AF65-F5344CB8AC3E}">
        <p14:creationId xmlns:p14="http://schemas.microsoft.com/office/powerpoint/2010/main" val="6090393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2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DB237E-5A55-6246-8FC0-2137CF37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bg1"/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5223A1-AED1-864A-8040-3A523D6DA334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95FC4F4-5276-2144-B707-6F6CE1CC7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C596435-CCB6-BFCE-F83C-9B56C0B5E590}"/>
              </a:ext>
            </a:extLst>
          </p:cNvPr>
          <p:cNvGrpSpPr/>
          <p:nvPr userDrawn="1"/>
        </p:nvGrpSpPr>
        <p:grpSpPr>
          <a:xfrm>
            <a:off x="6456860" y="588873"/>
            <a:ext cx="5735136" cy="5680254"/>
            <a:chOff x="5963920" y="792998"/>
            <a:chExt cx="5297294" cy="524660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C8E161E-501D-1CEF-2D19-6820AFE4D0FD}"/>
                </a:ext>
              </a:extLst>
            </p:cNvPr>
            <p:cNvSpPr/>
            <p:nvPr userDrawn="1"/>
          </p:nvSpPr>
          <p:spPr>
            <a:xfrm rot="10800000">
              <a:off x="5963920" y="792998"/>
              <a:ext cx="2648647" cy="5246602"/>
            </a:xfrm>
            <a:custGeom>
              <a:avLst/>
              <a:gdLst>
                <a:gd name="connsiteX0" fmla="*/ 20320 w 2123440"/>
                <a:gd name="connsiteY0" fmla="*/ 0 h 4206240"/>
                <a:gd name="connsiteX1" fmla="*/ 2123440 w 2123440"/>
                <a:gd name="connsiteY1" fmla="*/ 2103120 h 4206240"/>
                <a:gd name="connsiteX2" fmla="*/ 20320 w 2123440"/>
                <a:gd name="connsiteY2" fmla="*/ 4206240 h 4206240"/>
                <a:gd name="connsiteX3" fmla="*/ 0 w 2123440"/>
                <a:gd name="connsiteY3" fmla="*/ 4205214 h 4206240"/>
                <a:gd name="connsiteX4" fmla="*/ 0 w 2123440"/>
                <a:gd name="connsiteY4" fmla="*/ 1026 h 4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440" h="4206240">
                  <a:moveTo>
                    <a:pt x="20320" y="0"/>
                  </a:moveTo>
                  <a:cubicBezTo>
                    <a:pt x="1181841" y="0"/>
                    <a:pt x="2123440" y="941599"/>
                    <a:pt x="2123440" y="2103120"/>
                  </a:cubicBezTo>
                  <a:cubicBezTo>
                    <a:pt x="2123440" y="3264641"/>
                    <a:pt x="1181841" y="4206240"/>
                    <a:pt x="20320" y="4206240"/>
                  </a:cubicBezTo>
                  <a:lnTo>
                    <a:pt x="0" y="420521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>
                <a:latin typeface="Avenir LT Pro 45 Book" panose="020B0502020203020204" pitchFamily="34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29BFDD-7210-1349-F63F-3FD946F67B27}"/>
                </a:ext>
              </a:extLst>
            </p:cNvPr>
            <p:cNvSpPr/>
            <p:nvPr userDrawn="1"/>
          </p:nvSpPr>
          <p:spPr>
            <a:xfrm rot="10800000">
              <a:off x="8612567" y="792998"/>
              <a:ext cx="2648647" cy="5246602"/>
            </a:xfrm>
            <a:custGeom>
              <a:avLst/>
              <a:gdLst>
                <a:gd name="connsiteX0" fmla="*/ 20320 w 2123440"/>
                <a:gd name="connsiteY0" fmla="*/ 0 h 4206240"/>
                <a:gd name="connsiteX1" fmla="*/ 2123440 w 2123440"/>
                <a:gd name="connsiteY1" fmla="*/ 2103120 h 4206240"/>
                <a:gd name="connsiteX2" fmla="*/ 20320 w 2123440"/>
                <a:gd name="connsiteY2" fmla="*/ 4206240 h 4206240"/>
                <a:gd name="connsiteX3" fmla="*/ 0 w 2123440"/>
                <a:gd name="connsiteY3" fmla="*/ 4205214 h 4206240"/>
                <a:gd name="connsiteX4" fmla="*/ 0 w 2123440"/>
                <a:gd name="connsiteY4" fmla="*/ 1026 h 4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440" h="4206240">
                  <a:moveTo>
                    <a:pt x="20320" y="0"/>
                  </a:moveTo>
                  <a:cubicBezTo>
                    <a:pt x="1181841" y="0"/>
                    <a:pt x="2123440" y="941599"/>
                    <a:pt x="2123440" y="2103120"/>
                  </a:cubicBezTo>
                  <a:cubicBezTo>
                    <a:pt x="2123440" y="3264641"/>
                    <a:pt x="1181841" y="4206240"/>
                    <a:pt x="20320" y="4206240"/>
                  </a:cubicBezTo>
                  <a:lnTo>
                    <a:pt x="0" y="420521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>
                <a:latin typeface="Avenir LT Pro 45 Book" panose="020B0502020203020204" pitchFamily="34" charset="77"/>
              </a:endParaRPr>
            </a:p>
          </p:txBody>
        </p:sp>
      </p:grp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9E1DA69-4DE9-0968-A47E-C81EEC4077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5333" y="2574509"/>
            <a:ext cx="4919808" cy="1708980"/>
          </a:xfrm>
        </p:spPr>
        <p:txBody>
          <a:bodyPr wrap="square" lIns="0" tIns="108000" rIns="0" bIns="0" anchor="ctr" anchorCtr="0">
            <a:sp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solidFill>
                  <a:schemeClr val="bg1"/>
                </a:solidFill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Divider text </a:t>
            </a:r>
            <a:br>
              <a:rPr lang="en-GB"/>
            </a:br>
            <a:r>
              <a:rPr lang="en-GB"/>
              <a:t>in here</a:t>
            </a:r>
          </a:p>
        </p:txBody>
      </p:sp>
    </p:spTree>
    <p:extLst>
      <p:ext uri="{BB962C8B-B14F-4D97-AF65-F5344CB8AC3E}">
        <p14:creationId xmlns:p14="http://schemas.microsoft.com/office/powerpoint/2010/main" val="39332380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2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DB237E-5A55-6246-8FC0-2137CF37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tx1"/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5223A1-AED1-864A-8040-3A523D6DA334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95FC4F4-5276-2144-B707-6F6CE1CC7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C596435-CCB6-BFCE-F83C-9B56C0B5E590}"/>
              </a:ext>
            </a:extLst>
          </p:cNvPr>
          <p:cNvGrpSpPr/>
          <p:nvPr userDrawn="1"/>
        </p:nvGrpSpPr>
        <p:grpSpPr>
          <a:xfrm>
            <a:off x="6456860" y="588873"/>
            <a:ext cx="5735136" cy="5680254"/>
            <a:chOff x="5963920" y="792998"/>
            <a:chExt cx="5297294" cy="524660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C8E161E-501D-1CEF-2D19-6820AFE4D0FD}"/>
                </a:ext>
              </a:extLst>
            </p:cNvPr>
            <p:cNvSpPr/>
            <p:nvPr userDrawn="1"/>
          </p:nvSpPr>
          <p:spPr>
            <a:xfrm rot="10800000">
              <a:off x="5963920" y="792998"/>
              <a:ext cx="2648647" cy="5246602"/>
            </a:xfrm>
            <a:custGeom>
              <a:avLst/>
              <a:gdLst>
                <a:gd name="connsiteX0" fmla="*/ 20320 w 2123440"/>
                <a:gd name="connsiteY0" fmla="*/ 0 h 4206240"/>
                <a:gd name="connsiteX1" fmla="*/ 2123440 w 2123440"/>
                <a:gd name="connsiteY1" fmla="*/ 2103120 h 4206240"/>
                <a:gd name="connsiteX2" fmla="*/ 20320 w 2123440"/>
                <a:gd name="connsiteY2" fmla="*/ 4206240 h 4206240"/>
                <a:gd name="connsiteX3" fmla="*/ 0 w 2123440"/>
                <a:gd name="connsiteY3" fmla="*/ 4205214 h 4206240"/>
                <a:gd name="connsiteX4" fmla="*/ 0 w 2123440"/>
                <a:gd name="connsiteY4" fmla="*/ 1026 h 4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440" h="4206240">
                  <a:moveTo>
                    <a:pt x="20320" y="0"/>
                  </a:moveTo>
                  <a:cubicBezTo>
                    <a:pt x="1181841" y="0"/>
                    <a:pt x="2123440" y="941599"/>
                    <a:pt x="2123440" y="2103120"/>
                  </a:cubicBezTo>
                  <a:cubicBezTo>
                    <a:pt x="2123440" y="3264641"/>
                    <a:pt x="1181841" y="4206240"/>
                    <a:pt x="20320" y="4206240"/>
                  </a:cubicBezTo>
                  <a:lnTo>
                    <a:pt x="0" y="420521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>
                <a:latin typeface="Avenir LT Pro 45 Book" panose="020B0502020203020204" pitchFamily="34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29BFDD-7210-1349-F63F-3FD946F67B27}"/>
                </a:ext>
              </a:extLst>
            </p:cNvPr>
            <p:cNvSpPr/>
            <p:nvPr userDrawn="1"/>
          </p:nvSpPr>
          <p:spPr>
            <a:xfrm rot="10800000">
              <a:off x="8612567" y="792998"/>
              <a:ext cx="2648647" cy="5246602"/>
            </a:xfrm>
            <a:custGeom>
              <a:avLst/>
              <a:gdLst>
                <a:gd name="connsiteX0" fmla="*/ 20320 w 2123440"/>
                <a:gd name="connsiteY0" fmla="*/ 0 h 4206240"/>
                <a:gd name="connsiteX1" fmla="*/ 2123440 w 2123440"/>
                <a:gd name="connsiteY1" fmla="*/ 2103120 h 4206240"/>
                <a:gd name="connsiteX2" fmla="*/ 20320 w 2123440"/>
                <a:gd name="connsiteY2" fmla="*/ 4206240 h 4206240"/>
                <a:gd name="connsiteX3" fmla="*/ 0 w 2123440"/>
                <a:gd name="connsiteY3" fmla="*/ 4205214 h 4206240"/>
                <a:gd name="connsiteX4" fmla="*/ 0 w 2123440"/>
                <a:gd name="connsiteY4" fmla="*/ 1026 h 4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440" h="4206240">
                  <a:moveTo>
                    <a:pt x="20320" y="0"/>
                  </a:moveTo>
                  <a:cubicBezTo>
                    <a:pt x="1181841" y="0"/>
                    <a:pt x="2123440" y="941599"/>
                    <a:pt x="2123440" y="2103120"/>
                  </a:cubicBezTo>
                  <a:cubicBezTo>
                    <a:pt x="2123440" y="3264641"/>
                    <a:pt x="1181841" y="4206240"/>
                    <a:pt x="20320" y="4206240"/>
                  </a:cubicBezTo>
                  <a:lnTo>
                    <a:pt x="0" y="420521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>
                <a:latin typeface="Avenir LT Pro 45 Book" panose="020B0502020203020204" pitchFamily="34" charset="77"/>
              </a:endParaRPr>
            </a:p>
          </p:txBody>
        </p:sp>
      </p:grp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9E1DA69-4DE9-0968-A47E-C81EEC4077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5333" y="2574509"/>
            <a:ext cx="4919808" cy="1708980"/>
          </a:xfrm>
        </p:spPr>
        <p:txBody>
          <a:bodyPr wrap="square" lIns="0" tIns="108000" rIns="0" bIns="0" anchor="ctr" anchorCtr="0">
            <a:sp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solidFill>
                  <a:schemeClr val="tx1"/>
                </a:solidFill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Divider text </a:t>
            </a:r>
            <a:br>
              <a:rPr lang="en-GB"/>
            </a:br>
            <a:r>
              <a:rPr lang="en-GB"/>
              <a:t>in here</a:t>
            </a:r>
          </a:p>
        </p:txBody>
      </p:sp>
    </p:spTree>
    <p:extLst>
      <p:ext uri="{BB962C8B-B14F-4D97-AF65-F5344CB8AC3E}">
        <p14:creationId xmlns:p14="http://schemas.microsoft.com/office/powerpoint/2010/main" val="1739728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2 yellow">
    <p:bg>
      <p:bgPr>
        <a:solidFill>
          <a:srgbClr val="FFB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DB237E-5A55-6246-8FC0-2137CF37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162" y="6392712"/>
            <a:ext cx="571837" cy="34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b="0" i="0">
                <a:solidFill>
                  <a:schemeClr val="tx1"/>
                </a:solidFill>
                <a:latin typeface="Avenir LT Pro 45 Book" panose="020B0502020203020204" pitchFamily="34" charset="77"/>
              </a:defRPr>
            </a:lvl1pPr>
          </a:lstStyle>
          <a:p>
            <a:fld id="{7000075A-8485-034F-924E-5DECB07DC0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5223A1-AED1-864A-8040-3A523D6DA334}"/>
              </a:ext>
            </a:extLst>
          </p:cNvPr>
          <p:cNvCxnSpPr/>
          <p:nvPr userDrawn="1"/>
        </p:nvCxnSpPr>
        <p:spPr>
          <a:xfrm flipV="1">
            <a:off x="11620162" y="6392712"/>
            <a:ext cx="0" cy="34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95FC4F4-5276-2144-B707-6F6CE1CC7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7176" y="6392712"/>
            <a:ext cx="847732" cy="4015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C596435-CCB6-BFCE-F83C-9B56C0B5E590}"/>
              </a:ext>
            </a:extLst>
          </p:cNvPr>
          <p:cNvGrpSpPr/>
          <p:nvPr userDrawn="1"/>
        </p:nvGrpSpPr>
        <p:grpSpPr>
          <a:xfrm>
            <a:off x="6456860" y="588873"/>
            <a:ext cx="5735136" cy="5680254"/>
            <a:chOff x="5963920" y="792998"/>
            <a:chExt cx="5297294" cy="524660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C8E161E-501D-1CEF-2D19-6820AFE4D0FD}"/>
                </a:ext>
              </a:extLst>
            </p:cNvPr>
            <p:cNvSpPr/>
            <p:nvPr userDrawn="1"/>
          </p:nvSpPr>
          <p:spPr>
            <a:xfrm rot="10800000">
              <a:off x="5963920" y="792998"/>
              <a:ext cx="2648647" cy="5246602"/>
            </a:xfrm>
            <a:custGeom>
              <a:avLst/>
              <a:gdLst>
                <a:gd name="connsiteX0" fmla="*/ 20320 w 2123440"/>
                <a:gd name="connsiteY0" fmla="*/ 0 h 4206240"/>
                <a:gd name="connsiteX1" fmla="*/ 2123440 w 2123440"/>
                <a:gd name="connsiteY1" fmla="*/ 2103120 h 4206240"/>
                <a:gd name="connsiteX2" fmla="*/ 20320 w 2123440"/>
                <a:gd name="connsiteY2" fmla="*/ 4206240 h 4206240"/>
                <a:gd name="connsiteX3" fmla="*/ 0 w 2123440"/>
                <a:gd name="connsiteY3" fmla="*/ 4205214 h 4206240"/>
                <a:gd name="connsiteX4" fmla="*/ 0 w 2123440"/>
                <a:gd name="connsiteY4" fmla="*/ 1026 h 4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440" h="4206240">
                  <a:moveTo>
                    <a:pt x="20320" y="0"/>
                  </a:moveTo>
                  <a:cubicBezTo>
                    <a:pt x="1181841" y="0"/>
                    <a:pt x="2123440" y="941599"/>
                    <a:pt x="2123440" y="2103120"/>
                  </a:cubicBezTo>
                  <a:cubicBezTo>
                    <a:pt x="2123440" y="3264641"/>
                    <a:pt x="1181841" y="4206240"/>
                    <a:pt x="20320" y="4206240"/>
                  </a:cubicBezTo>
                  <a:lnTo>
                    <a:pt x="0" y="420521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>
                <a:latin typeface="Avenir LT Pro 45 Book" panose="020B0502020203020204" pitchFamily="34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29BFDD-7210-1349-F63F-3FD946F67B27}"/>
                </a:ext>
              </a:extLst>
            </p:cNvPr>
            <p:cNvSpPr/>
            <p:nvPr userDrawn="1"/>
          </p:nvSpPr>
          <p:spPr>
            <a:xfrm rot="10800000">
              <a:off x="8612567" y="792998"/>
              <a:ext cx="2648647" cy="5246602"/>
            </a:xfrm>
            <a:custGeom>
              <a:avLst/>
              <a:gdLst>
                <a:gd name="connsiteX0" fmla="*/ 20320 w 2123440"/>
                <a:gd name="connsiteY0" fmla="*/ 0 h 4206240"/>
                <a:gd name="connsiteX1" fmla="*/ 2123440 w 2123440"/>
                <a:gd name="connsiteY1" fmla="*/ 2103120 h 4206240"/>
                <a:gd name="connsiteX2" fmla="*/ 20320 w 2123440"/>
                <a:gd name="connsiteY2" fmla="*/ 4206240 h 4206240"/>
                <a:gd name="connsiteX3" fmla="*/ 0 w 2123440"/>
                <a:gd name="connsiteY3" fmla="*/ 4205214 h 4206240"/>
                <a:gd name="connsiteX4" fmla="*/ 0 w 2123440"/>
                <a:gd name="connsiteY4" fmla="*/ 1026 h 420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440" h="4206240">
                  <a:moveTo>
                    <a:pt x="20320" y="0"/>
                  </a:moveTo>
                  <a:cubicBezTo>
                    <a:pt x="1181841" y="0"/>
                    <a:pt x="2123440" y="941599"/>
                    <a:pt x="2123440" y="2103120"/>
                  </a:cubicBezTo>
                  <a:cubicBezTo>
                    <a:pt x="2123440" y="3264641"/>
                    <a:pt x="1181841" y="4206240"/>
                    <a:pt x="20320" y="4206240"/>
                  </a:cubicBezTo>
                  <a:lnTo>
                    <a:pt x="0" y="420521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>
                <a:latin typeface="Avenir LT Pro 45 Book" panose="020B0502020203020204" pitchFamily="34" charset="77"/>
              </a:endParaRPr>
            </a:p>
          </p:txBody>
        </p:sp>
      </p:grp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9E1DA69-4DE9-0968-A47E-C81EEC4077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5333" y="2574509"/>
            <a:ext cx="4919808" cy="1708980"/>
          </a:xfrm>
        </p:spPr>
        <p:txBody>
          <a:bodyPr wrap="square" lIns="0" tIns="108000" rIns="0" bIns="0" anchor="ctr" anchorCtr="0">
            <a:sp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solidFill>
                  <a:schemeClr val="tx1"/>
                </a:solidFill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Divider text </a:t>
            </a:r>
            <a:br>
              <a:rPr lang="en-GB"/>
            </a:br>
            <a:r>
              <a:rPr lang="en-GB"/>
              <a:t>in here</a:t>
            </a:r>
          </a:p>
        </p:txBody>
      </p:sp>
    </p:spTree>
    <p:extLst>
      <p:ext uri="{BB962C8B-B14F-4D97-AF65-F5344CB8AC3E}">
        <p14:creationId xmlns:p14="http://schemas.microsoft.com/office/powerpoint/2010/main" val="11920066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77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30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blue Programme Diverse D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9DEB7F96-A003-F1F1-544C-F5C1EAFAE2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65D491B-3E68-4539-A8A5-CDF21921A2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F3383B8-9C0B-F847-AEEA-62BAC2FE83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29BFB1F-14B8-E5B9-5BBE-5E0954D480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26724A-1200-BDB7-9386-A3EC921D5C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153" y="621817"/>
            <a:ext cx="3121826" cy="7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5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light Programme Canc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8F976E7-4125-E944-B314-168F47EF8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0DF6A46-1D54-1245-BDE0-D1AA851FCB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3917A16-2494-9340-8244-D5D65A5868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206FB8-4B1F-EF46-B13A-D02F4B0D16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8F9A228-3DD4-25A4-2EA3-F9FED02860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152" y="621817"/>
            <a:ext cx="3065937" cy="7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ink Programme Canc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7090008-3C8A-DFC5-9D6A-37852E8D35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E9C63B6-B622-4F1A-D470-D170D17C08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DCF9871-7CD9-7118-742B-763EB27F38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0D4F37D-1EA3-206F-EC41-A0546F1190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8824674-C9FA-808A-E80D-A2BD02BA4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152" y="621817"/>
            <a:ext cx="3065937" cy="7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light Programme L&amp;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8F976E7-4125-E944-B314-168F47EF8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0DF6A46-1D54-1245-BDE0-D1AA851FCB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3917A16-2494-9340-8244-D5D65A5868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206FB8-4B1F-EF46-B13A-D02F4B0D16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CC2954C-26F6-BDE2-4E1E-EE5681837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7057" y="433886"/>
            <a:ext cx="5104308" cy="11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blue Programme L&amp;D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8F976E7-4125-E944-B314-168F47EF8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0DF6A46-1D54-1245-BDE0-D1AA851FCB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3917A16-2494-9340-8244-D5D65A5868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206FB8-4B1F-EF46-B13A-D02F4B0D16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54643FA-5656-48A0-D209-9897384CD2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7057" y="433886"/>
            <a:ext cx="5104308" cy="11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8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9FB93643-7E2B-9C44-9E03-ADF0D55D2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14" t="11797" r="7491" b="10899"/>
          <a:stretch/>
        </p:blipFill>
        <p:spPr>
          <a:xfrm>
            <a:off x="699318" y="608577"/>
            <a:ext cx="1607698" cy="832904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B926B02-D014-4E8E-BBE3-E50496AF9D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638" y="4933549"/>
            <a:ext cx="5229953" cy="259490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2200" b="1" i="0">
                <a:solidFill>
                  <a:schemeClr val="bg1"/>
                </a:solidFill>
                <a:latin typeface="Avenir LT Pro 55 Roman" panose="020B0503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Name of person 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FCCFA42-486F-8541-DC8B-5A14A1066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38" y="5366247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solidFill>
                  <a:schemeClr val="bg1"/>
                </a:solidFill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1D10B56-8B10-EE46-99F1-5EF8B485E3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638" y="5736950"/>
            <a:ext cx="5229953" cy="19749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1800" b="0" i="0">
                <a:solidFill>
                  <a:schemeClr val="bg1"/>
                </a:solidFill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B952693-AAA4-7742-AFB4-3BC1FB5848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840" y="2164947"/>
            <a:ext cx="5229953" cy="1655592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85000"/>
              </a:lnSpc>
              <a:buNone/>
              <a:defRPr sz="6000" b="0" i="0">
                <a:solidFill>
                  <a:schemeClr val="bg1"/>
                </a:solidFill>
                <a:latin typeface="Avenir LT Pro 45 Book" panose="020B0502020203020204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Header style on two lines</a:t>
            </a:r>
          </a:p>
        </p:txBody>
      </p:sp>
    </p:spTree>
    <p:extLst>
      <p:ext uri="{BB962C8B-B14F-4D97-AF65-F5344CB8AC3E}">
        <p14:creationId xmlns:p14="http://schemas.microsoft.com/office/powerpoint/2010/main" val="42575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BE0F6-81CE-D342-B006-62D0DB53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A48D7A5-5FA2-994D-9471-1888B085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876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77" r:id="rId3"/>
    <p:sldLayoutId id="2147483779" r:id="rId4"/>
    <p:sldLayoutId id="2147483778" r:id="rId5"/>
    <p:sldLayoutId id="2147483780" r:id="rId6"/>
    <p:sldLayoutId id="2147483783" r:id="rId7"/>
    <p:sldLayoutId id="2147483782" r:id="rId8"/>
    <p:sldLayoutId id="2147483761" r:id="rId9"/>
    <p:sldLayoutId id="2147483757" r:id="rId10"/>
    <p:sldLayoutId id="2147483758" r:id="rId11"/>
    <p:sldLayoutId id="2147483759" r:id="rId12"/>
    <p:sldLayoutId id="2147483760" r:id="rId13"/>
    <p:sldLayoutId id="2147483735" r:id="rId14"/>
    <p:sldLayoutId id="2147483770" r:id="rId15"/>
    <p:sldLayoutId id="2147483734" r:id="rId16"/>
    <p:sldLayoutId id="2147483736" r:id="rId17"/>
    <p:sldLayoutId id="2147483771" r:id="rId18"/>
    <p:sldLayoutId id="2147483738" r:id="rId19"/>
    <p:sldLayoutId id="2147483773" r:id="rId20"/>
    <p:sldLayoutId id="2147483739" r:id="rId21"/>
    <p:sldLayoutId id="2147483740" r:id="rId22"/>
    <p:sldLayoutId id="2147483766" r:id="rId23"/>
    <p:sldLayoutId id="2147483774" r:id="rId24"/>
    <p:sldLayoutId id="2147483775" r:id="rId25"/>
    <p:sldLayoutId id="2147483767" r:id="rId26"/>
    <p:sldLayoutId id="2147483746" r:id="rId27"/>
    <p:sldLayoutId id="2147483747" r:id="rId28"/>
    <p:sldLayoutId id="2147483750" r:id="rId29"/>
    <p:sldLayoutId id="2147483753" r:id="rId30"/>
    <p:sldLayoutId id="2147483755" r:id="rId31"/>
    <p:sldLayoutId id="2147483752" r:id="rId32"/>
    <p:sldLayoutId id="2147483754" r:id="rId33"/>
    <p:sldLayoutId id="2147483769" r:id="rId34"/>
    <p:sldLayoutId id="2147483681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T Pro 45 Book" panose="020B05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LT Pro 45 Book" panose="020B0502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LT Pro 45 Book" panose="020B0502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LT Pro 45 Book" panose="020B0502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LT Pro 45 Book" panose="020B0502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LT Pro 45 Book" panose="020B0502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F9129-3147-E508-27C3-904C6B0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075A-8485-034F-924E-5DECB07DC05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6405-A47C-1502-73A2-9FC120327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067" y="2503848"/>
            <a:ext cx="3547242" cy="1850301"/>
          </a:xfrm>
        </p:spPr>
        <p:txBody>
          <a:bodyPr/>
          <a:lstStyle/>
          <a:p>
            <a:r>
              <a:rPr lang="en-GB" b="0" i="0">
                <a:solidFill>
                  <a:srgbClr val="1D1C1D"/>
                </a:solidFill>
                <a:effectLst/>
                <a:latin typeface="Slack-Lato"/>
              </a:rPr>
              <a:t>Robust SQL data pipelines via 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2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BDDA3-94C6-ADB4-493A-CE10AAEE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075A-8485-034F-924E-5DECB07DC05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C3FCE-C691-1B4F-77DF-795783FC07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The 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E503C-75F7-A6E0-2F5A-AF5116B08556}"/>
              </a:ext>
            </a:extLst>
          </p:cNvPr>
          <p:cNvSpPr txBox="1"/>
          <p:nvPr/>
        </p:nvSpPr>
        <p:spPr>
          <a:xfrm>
            <a:off x="400997" y="1856791"/>
            <a:ext cx="4954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latin typeface="Avenir LT Pro 45 Book" panose="020B0502020203020204" pitchFamily="34" charset="77"/>
              </a:rPr>
              <a:t>June 2020, you’re analysing Covid-19 contact tracing, and at 300,000 cases + contacts (growing by 1,000+/hour) it’s outgrowing the laptop R-based processes that replaced the Excel-based processes.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latin typeface="Avenir LT Pro 45 Book" panose="020B0502020203020204" pitchFamily="34" charset="77"/>
              </a:rPr>
              <a:t>You need daily snapshotted data, processed through a complex analytical/aggregate pipeline, replicated for analysis each day.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latin typeface="Avenir LT Pro 45 Book" panose="020B0502020203020204" pitchFamily="34" charset="77"/>
              </a:rPr>
              <a:t>The data needs to be highly available and the pipeline needs to accept user code and run reliably each day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latin typeface="Avenir LT Pro 45 Book" panose="020B0502020203020204" pitchFamily="34" charset="77"/>
              </a:rPr>
              <a:t>Governmental policy changes the database schema (additively) and analytical requirements once or twice weekly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latin typeface="Avenir LT Pro 45 Book" panose="020B0502020203020204" pitchFamily="34" charset="77"/>
              </a:rPr>
              <a:t>Don’t handle bulk data locally.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33A56F6-9EB8-55D1-BADB-5AC0A32C8766}"/>
              </a:ext>
            </a:extLst>
          </p:cNvPr>
          <p:cNvSpPr txBox="1">
            <a:spLocks/>
          </p:cNvSpPr>
          <p:nvPr/>
        </p:nvSpPr>
        <p:spPr>
          <a:xfrm>
            <a:off x="6702270" y="479552"/>
            <a:ext cx="4156717" cy="706782"/>
          </a:xfrm>
          <a:prstGeom prst="rect">
            <a:avLst/>
          </a:prstGeom>
        </p:spPr>
        <p:txBody>
          <a:bodyPr vert="horz" wrap="square" lIns="0" tIns="10800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b="0" i="0" kern="1200">
                <a:solidFill>
                  <a:schemeClr val="tx1"/>
                </a:solidFill>
                <a:latin typeface="Avenir LT Pro 45 Book" panose="020B05020202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venir LT Pro 45 Book" panose="020B0502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venir LT Pro 45 Book" panose="020B0502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venir LT Pro 45 Book" panose="020B0502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venir LT Pro 45 Book" panose="020B05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Your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AFD7-CE14-380E-FBB6-0F2DCC1770A5}"/>
              </a:ext>
            </a:extLst>
          </p:cNvPr>
          <p:cNvSpPr txBox="1"/>
          <p:nvPr/>
        </p:nvSpPr>
        <p:spPr>
          <a:xfrm>
            <a:off x="5759879" y="1856791"/>
            <a:ext cx="4954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latin typeface="Avenir LT Pro 45 Book" panose="020B0502020203020204" pitchFamily="34" charset="77"/>
              </a:rPr>
              <a:t>Computation: a bunch of laptops and write access to one production Amazon RDS PostgreSQL instance (mirror of the application DB)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latin typeface="Avenir LT Pro 45 Book" panose="020B0502020203020204" pitchFamily="34" charset="77"/>
              </a:rPr>
              <a:t>Team: R developers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latin typeface="Avenir LT Pro 45 Book" panose="020B0502020203020204" pitchFamily="34" charset="77"/>
              </a:rPr>
              <a:t>Transition downtime: N/A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>
                <a:latin typeface="Avenir LT Pro 45 Book" panose="020B0502020203020204" pitchFamily="34" charset="77"/>
              </a:rPr>
              <a:t>Codebase: R, loading datasets from the database, performing on-laptop computation and re-uploading analytical datasets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>
              <a:latin typeface="Avenir LT Pro 45 Book" panose="020B0502020203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358664-F394-6E23-8EC6-B0429D48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423" y="1959428"/>
            <a:ext cx="895739" cy="8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1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1830D-77B6-D6EC-2F24-4938C663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075A-8485-034F-924E-5DECB07DC05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B3E8F-AB6C-EE7E-CC54-9634EC955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Details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A8D3C0-BB27-4574-B5C1-530ADEB604FB}"/>
              </a:ext>
            </a:extLst>
          </p:cNvPr>
          <p:cNvSpPr/>
          <p:nvPr/>
        </p:nvSpPr>
        <p:spPr>
          <a:xfrm>
            <a:off x="2957804" y="2034073"/>
            <a:ext cx="1754155" cy="9610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>
                <a:latin typeface="Avenir Book" panose="02000503020000020003" pitchFamily="2" charset="0"/>
              </a:rPr>
              <a:t>v_object</a:t>
            </a:r>
            <a:endParaRPr lang="en-GB">
              <a:latin typeface="Avenir Book" panose="02000503020000020003" pitchFamily="2" charset="0"/>
            </a:endParaRPr>
          </a:p>
          <a:p>
            <a:pPr algn="ctr"/>
            <a:r>
              <a:rPr lang="en-GB">
                <a:latin typeface="Avenir Book" panose="02000503020000020003" pitchFamily="2" charset="0"/>
              </a:rPr>
              <a:t>Defines the object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2E93D3-2E81-12D3-CF5A-001CB3F00EE5}"/>
              </a:ext>
            </a:extLst>
          </p:cNvPr>
          <p:cNvSpPr/>
          <p:nvPr/>
        </p:nvSpPr>
        <p:spPr>
          <a:xfrm>
            <a:off x="2951583" y="3539412"/>
            <a:ext cx="1754155" cy="9610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>
                <a:latin typeface="Avenir Book" panose="02000503020000020003" pitchFamily="2" charset="0"/>
              </a:rPr>
              <a:t>mv_object</a:t>
            </a:r>
            <a:endParaRPr lang="en-GB">
              <a:latin typeface="Avenir Book" panose="02000503020000020003" pitchFamily="2" charset="0"/>
            </a:endParaRPr>
          </a:p>
          <a:p>
            <a:pPr algn="ctr"/>
            <a:r>
              <a:rPr lang="en-GB">
                <a:latin typeface="Avenir Book" panose="02000503020000020003" pitchFamily="2" charset="0"/>
              </a:rPr>
              <a:t>Caches the object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6EF45-20B7-E3FE-1315-0FE4E1FB85D4}"/>
              </a:ext>
            </a:extLst>
          </p:cNvPr>
          <p:cNvSpPr/>
          <p:nvPr/>
        </p:nvSpPr>
        <p:spPr>
          <a:xfrm>
            <a:off x="2951582" y="5044751"/>
            <a:ext cx="1754155" cy="9610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Avenir Book" panose="02000503020000020003" pitchFamily="2" charset="0"/>
              </a:rPr>
              <a:t>object</a:t>
            </a:r>
          </a:p>
          <a:p>
            <a:pPr algn="ctr"/>
            <a:r>
              <a:rPr lang="en-GB">
                <a:latin typeface="Avenir Book" panose="02000503020000020003" pitchFamily="2" charset="0"/>
              </a:rPr>
              <a:t>Provides the interface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A2629-9DEC-5A20-41DC-A7E6C6BC6E7D}"/>
              </a:ext>
            </a:extLst>
          </p:cNvPr>
          <p:cNvCxnSpPr>
            <a:endCxn id="4" idx="0"/>
          </p:cNvCxnSpPr>
          <p:nvPr/>
        </p:nvCxnSpPr>
        <p:spPr>
          <a:xfrm>
            <a:off x="3489649" y="1586204"/>
            <a:ext cx="345233" cy="447869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240877-4841-10F3-84ED-E0E393669AF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834882" y="1537996"/>
            <a:ext cx="722831" cy="496077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D44D52-4803-3C8C-4FAB-CA39B6B68C8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28661" y="2995127"/>
            <a:ext cx="6221" cy="544285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06316F-4DC2-3D5C-7F8D-460AEB1B94B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828660" y="4500466"/>
            <a:ext cx="1" cy="544285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E8BE07-0D92-25F4-F4E8-2C58E3E0B937}"/>
              </a:ext>
            </a:extLst>
          </p:cNvPr>
          <p:cNvSpPr/>
          <p:nvPr/>
        </p:nvSpPr>
        <p:spPr>
          <a:xfrm>
            <a:off x="5218922" y="3539412"/>
            <a:ext cx="2040294" cy="9610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>
                <a:latin typeface="Avenir Book" panose="02000503020000020003" pitchFamily="2" charset="0"/>
              </a:rPr>
              <a:t>t_object</a:t>
            </a:r>
            <a:endParaRPr lang="en-GB">
              <a:latin typeface="Avenir Book" panose="02000503020000020003" pitchFamily="2" charset="0"/>
            </a:endParaRPr>
          </a:p>
          <a:p>
            <a:pPr algn="ctr"/>
            <a:r>
              <a:rPr lang="en-GB">
                <a:latin typeface="Avenir Book" panose="02000503020000020003" pitchFamily="2" charset="0"/>
              </a:rPr>
              <a:t>Is a temporary copy of the cache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63104C-0E09-6F7F-BA81-8709BB783A49}"/>
              </a:ext>
            </a:extLst>
          </p:cNvPr>
          <p:cNvCxnSpPr>
            <a:cxnSpLocks/>
          </p:cNvCxnSpPr>
          <p:nvPr/>
        </p:nvCxnSpPr>
        <p:spPr>
          <a:xfrm flipH="1">
            <a:off x="3822440" y="4500466"/>
            <a:ext cx="1" cy="544285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4BC679-C26F-B6BC-A2DE-DD00649EDF8C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flipH="1">
            <a:off x="3828660" y="4500466"/>
            <a:ext cx="2410409" cy="544285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24689B-E741-386F-25CE-E7E57E4CB2E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828660" y="6005805"/>
            <a:ext cx="519405" cy="544285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EBD80-A7F4-785B-7236-4A6E748333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17031" y="6005805"/>
            <a:ext cx="511629" cy="544285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1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BDDA3-94C6-ADB4-493A-CE10AAEE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075A-8485-034F-924E-5DECB07DC05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C3FCE-C691-1B4F-77DF-795783FC07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E503C-75F7-A6E0-2F5A-AF5116B08556}"/>
              </a:ext>
            </a:extLst>
          </p:cNvPr>
          <p:cNvSpPr txBox="1"/>
          <p:nvPr/>
        </p:nvSpPr>
        <p:spPr>
          <a:xfrm>
            <a:off x="400997" y="1856791"/>
            <a:ext cx="103758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>
                <a:latin typeface="Avenir LT Pro 45 Book" panose="020B0502020203020204" pitchFamily="34" charset="77"/>
              </a:rPr>
              <a:t>Your users write R anyway, so use </a:t>
            </a:r>
            <a:r>
              <a:rPr lang="en-GB" sz="2400" err="1">
                <a:latin typeface="Avenir LT Pro 45 Book" panose="020B0502020203020204" pitchFamily="34" charset="77"/>
              </a:rPr>
              <a:t>dbplyr</a:t>
            </a:r>
            <a:r>
              <a:rPr lang="en-GB" sz="2400">
                <a:latin typeface="Avenir LT Pro 45 Book" panose="020B0502020203020204" pitchFamily="34" charset="77"/>
              </a:rPr>
              <a:t> to translate this into executable SQL – this guarantees we create realisable objects which can be checked by users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>
                <a:latin typeface="Avenir LT Pro 45 Book" panose="020B0502020203020204" pitchFamily="34" charset="77"/>
              </a:rPr>
              <a:t>Use the SQL to build views – PostgreSQL guarantees that views are executable on creation and this cascades through the pipeline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>
                <a:latin typeface="Avenir LT Pro 45 Book" panose="020B0502020203020204" pitchFamily="34" charset="77"/>
              </a:rPr>
              <a:t>Use materialised views to snapshot data, hold intermediate values and allow breaks in the pipeline for maintenance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>
                <a:latin typeface="Avenir LT Pro 45 Book" panose="020B0502020203020204" pitchFamily="34" charset="77"/>
              </a:rPr>
              <a:t>The database dictionaries capture dependencies, exporting a DAG to drive the overnight refresh process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>
                <a:latin typeface="Avenir LT Pro 45 Book" panose="020B0502020203020204" pitchFamily="34" charset="77"/>
              </a:rPr>
              <a:t>You can still hand-write performance-critical SQL, and get the same safeguards</a:t>
            </a:r>
          </a:p>
        </p:txBody>
      </p:sp>
    </p:spTree>
    <p:extLst>
      <p:ext uri="{BB962C8B-B14F-4D97-AF65-F5344CB8AC3E}">
        <p14:creationId xmlns:p14="http://schemas.microsoft.com/office/powerpoint/2010/main" val="154829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853BC-B8D9-B857-C951-A3A70223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075A-8485-034F-924E-5DECB07DC05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0F0DB-F454-2D7E-54D4-D8FF9BA6D6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7B00E-9116-C926-2CFC-E97495104E2C}"/>
              </a:ext>
            </a:extLst>
          </p:cNvPr>
          <p:cNvSpPr txBox="1"/>
          <p:nvPr/>
        </p:nvSpPr>
        <p:spPr>
          <a:xfrm>
            <a:off x="494303" y="1474243"/>
            <a:ext cx="103758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err="1">
                <a:latin typeface="Avenir LT Pro 45 Book" panose="020B0502020203020204" pitchFamily="34" charset="77"/>
              </a:rPr>
              <a:t>demo.R</a:t>
            </a:r>
            <a:r>
              <a:rPr lang="en-GB" sz="2400">
                <a:latin typeface="Avenir LT Pro 45 Book" panose="020B0502020203020204" pitchFamily="34" charset="77"/>
              </a:rPr>
              <a:t> will connect you to the database and get you set up with some basic examples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>
                <a:latin typeface="Avenir LT Pro 45 Book" panose="020B0502020203020204" pitchFamily="34" charset="77"/>
              </a:rPr>
              <a:t>Note this will also have you assume a shared role so that all users share database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>
                <a:latin typeface="Avenir LT Pro 45 Book" panose="020B0502020203020204" pitchFamily="34" charset="77"/>
              </a:rPr>
              <a:t>Try working in the default schema if you dare, so you can feel some of the ‘fun’ we had – otherwise use the one matching your username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>
                <a:latin typeface="Avenir LT Pro 45 Book" panose="020B0502020203020204" pitchFamily="34" charset="77"/>
              </a:rPr>
              <a:t>This is running on a free tier instance, in practice we scaled through r instances to 2x/4xlarge at 40M+ cases + contacts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>
                <a:latin typeface="Avenir LT Pro 45 Book" panose="020B0502020203020204" pitchFamily="34" charset="77"/>
              </a:rPr>
              <a:t>This is a quick implementation, prepared statements are one potential improvement. I didn’t have time to put in DAGs.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>
                <a:latin typeface="Avenir LT Pro 45 Book" panose="020B0502020203020204" pitchFamily="34" charset="77"/>
              </a:rPr>
              <a:t>How would you test the tooling?</a:t>
            </a:r>
          </a:p>
        </p:txBody>
      </p:sp>
    </p:spTree>
    <p:extLst>
      <p:ext uri="{BB962C8B-B14F-4D97-AF65-F5344CB8AC3E}">
        <p14:creationId xmlns:p14="http://schemas.microsoft.com/office/powerpoint/2010/main" val="174158668"/>
      </p:ext>
    </p:extLst>
  </p:cSld>
  <p:clrMapOvr>
    <a:masterClrMapping/>
  </p:clrMapOvr>
</p:sld>
</file>

<file path=ppt/theme/theme1.xml><?xml version="1.0" encoding="utf-8"?>
<a:theme xmlns:a="http://schemas.openxmlformats.org/drawingml/2006/main" name="2_Light theme">
  <a:themeElements>
    <a:clrScheme name="Custom 5">
      <a:dk1>
        <a:srgbClr val="2B2F3B"/>
      </a:dk1>
      <a:lt1>
        <a:srgbClr val="FFFFFF"/>
      </a:lt1>
      <a:dk2>
        <a:srgbClr val="44546A"/>
      </a:dk2>
      <a:lt2>
        <a:srgbClr val="E7E6E6"/>
      </a:lt2>
      <a:accent1>
        <a:srgbClr val="005EB8"/>
      </a:accent1>
      <a:accent2>
        <a:srgbClr val="07C5F5"/>
      </a:accent2>
      <a:accent3>
        <a:srgbClr val="71C52C"/>
      </a:accent3>
      <a:accent4>
        <a:srgbClr val="DF007D"/>
      </a:accent4>
      <a:accent5>
        <a:srgbClr val="FFB300"/>
      </a:accent5>
      <a:accent6>
        <a:srgbClr val="26913C"/>
      </a:accent6>
      <a:hlink>
        <a:srgbClr val="005EB8"/>
      </a:hlink>
      <a:folHlink>
        <a:srgbClr val="005E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dirty="0">
            <a:latin typeface="Avenir Book" panose="02000503020000020003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40000"/>
              <a:lumOff val="6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Avenir LT Pro 45 Book" panose="020B0502020203020204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EL 2023 Master template" id="{616E2FC1-75A1-6A4C-8B08-1FC1B0278BC4}" vid="{433E8007-1128-2043-9E76-23D639410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80C1FEDFEDCD43965F81A93D81E3A2" ma:contentTypeVersion="0" ma:contentTypeDescription="Create a new document." ma:contentTypeScope="" ma:versionID="6ba14039275b38c44ad4eb76b7d54c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F321A7-11F8-4A18-84A5-456F20B7C5FB}">
  <ds:schemaRefs>
    <ds:schemaRef ds:uri="df67269e-7719-47df-8fd4-745b9d2bc8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84127B-0A7A-48A1-8A19-785EFFEB59C5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9D47B9-C730-439B-8607-982BBFAAF9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GEL-2023-Master-template</Template>
  <TotalTime>0</TotalTime>
  <Words>406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Book</vt:lpstr>
      <vt:lpstr>Avenir LT Pro 45 Book</vt:lpstr>
      <vt:lpstr>Avenir LT Pro 55 Roman</vt:lpstr>
      <vt:lpstr>Slack-Lato</vt:lpstr>
      <vt:lpstr>2_Light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Chen</dc:creator>
  <cp:lastModifiedBy>Cong Chen</cp:lastModifiedBy>
  <cp:revision>2</cp:revision>
  <dcterms:created xsi:type="dcterms:W3CDTF">2023-09-07T20:30:34Z</dcterms:created>
  <dcterms:modified xsi:type="dcterms:W3CDTF">2023-09-27T15:46:57Z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0x0101007380C1FEDFEDCD43965F81A93D81E3A2</vt:lpwstr>
  </property>
  <property fmtid="{D5CDD505-2E9C-101B-9397-08002B2CF9AE}" pid="3" name="Tribe">
    <vt:lpwstr>11;#Undetermined|ef2bfb9a-02d5-434a-b706-925d546993fb</vt:lpwstr>
  </property>
  <property fmtid="{D5CDD505-2E9C-101B-9397-08002B2CF9AE}" pid="4" name="Chapter">
    <vt:lpwstr>347;#Commercial Team|04c0afc5-c13d-4901-a3d6-8724366a0865</vt:lpwstr>
  </property>
  <property fmtid="{D5CDD505-2E9C-101B-9397-08002B2CF9AE}" pid="5" name="Squads and Teams">
    <vt:lpwstr>12;#Undetermined|b2541a4e-a19b-45ce-9bbf-48acb21a2f74</vt:lpwstr>
  </property>
  <property fmtid="{D5CDD505-2E9C-101B-9397-08002B2CF9AE}" pid="6" name="Document Status">
    <vt:lpwstr>3;#Draft|94b0d719-ff46-4657-a2c7-51b33d4818ff</vt:lpwstr>
  </property>
  <property fmtid="{D5CDD505-2E9C-101B-9397-08002B2CF9AE}" pid="7" name="Classification1">
    <vt:lpwstr>6;#Open|63248df3-b1ca-44de-9396-4e95a75dfb0a</vt:lpwstr>
  </property>
  <property fmtid="{D5CDD505-2E9C-101B-9397-08002B2CF9AE}" pid="8" name="Directorates">
    <vt:lpwstr>10;#Ecosystem Partnership|077db390-7e56-4d13-9355-3b34c8cf8048</vt:lpwstr>
  </property>
  <property fmtid="{D5CDD505-2E9C-101B-9397-08002B2CF9AE}" pid="9" name="Document Type">
    <vt:lpwstr>4;#Unspecified|e282d55f-5703-459f-8893-8a3161b5b0f6</vt:lpwstr>
  </property>
  <property fmtid="{D5CDD505-2E9C-101B-9397-08002B2CF9AE}" pid="10" name="MediaServiceImageTags">
    <vt:lpwstr/>
  </property>
  <property fmtid="{D5CDD505-2E9C-101B-9397-08002B2CF9AE}" pid="11" name="lcf76f155ced4ddcb4097134ff3c332f">
    <vt:lpwstr/>
  </property>
</Properties>
</file>