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0" r:id="rId3"/>
    <p:sldId id="275" r:id="rId4"/>
    <p:sldId id="309" r:id="rId5"/>
    <p:sldId id="261" r:id="rId6"/>
    <p:sldId id="279" r:id="rId7"/>
    <p:sldId id="259" r:id="rId8"/>
    <p:sldId id="260" r:id="rId9"/>
    <p:sldId id="282" r:id="rId10"/>
    <p:sldId id="283" r:id="rId11"/>
    <p:sldId id="284" r:id="rId12"/>
    <p:sldId id="263" r:id="rId13"/>
    <p:sldId id="311" r:id="rId14"/>
    <p:sldId id="262" r:id="rId15"/>
    <p:sldId id="276" r:id="rId16"/>
    <p:sldId id="277" r:id="rId17"/>
    <p:sldId id="273" r:id="rId18"/>
    <p:sldId id="269" r:id="rId19"/>
    <p:sldId id="307" r:id="rId20"/>
    <p:sldId id="274" r:id="rId21"/>
    <p:sldId id="272" r:id="rId22"/>
    <p:sldId id="286" r:id="rId23"/>
    <p:sldId id="308" r:id="rId24"/>
    <p:sldId id="270" r:id="rId25"/>
    <p:sldId id="257" r:id="rId26"/>
    <p:sldId id="300" r:id="rId27"/>
    <p:sldId id="301" r:id="rId28"/>
    <p:sldId id="290" r:id="rId29"/>
    <p:sldId id="289" r:id="rId30"/>
    <p:sldId id="293" r:id="rId31"/>
    <p:sldId id="292" r:id="rId32"/>
    <p:sldId id="291" r:id="rId33"/>
    <p:sldId id="295" r:id="rId34"/>
    <p:sldId id="294" r:id="rId35"/>
    <p:sldId id="266" r:id="rId36"/>
    <p:sldId id="302" r:id="rId37"/>
    <p:sldId id="265" r:id="rId38"/>
    <p:sldId id="310" r:id="rId39"/>
    <p:sldId id="304" r:id="rId40"/>
    <p:sldId id="305" r:id="rId41"/>
    <p:sldId id="287" r:id="rId42"/>
    <p:sldId id="306" r:id="rId43"/>
    <p:sldId id="25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747" autoAdjust="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58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44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FD9BEE-04D3-43BF-B337-0CE7DEE4C16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1676400"/>
            <a:ext cx="7772400" cy="1828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Introduction to ASP.NET MVC 2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 Wilson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Volare Systems, Inc.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81400" y="5386686"/>
            <a:ext cx="5105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joe@volaresystems.com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http://VolareSystems.com/Blog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joe_in_denver</a:t>
            </a:r>
            <a:r>
              <a:rPr lang="en-US" dirty="0" smtClean="0">
                <a:solidFill>
                  <a:srgbClr val="F79646"/>
                </a:solidFill>
                <a:latin typeface="Trebuchet MS" pitchFamily="34" charset="0"/>
                <a:cs typeface="Arial" pitchFamily="34" charset="0"/>
              </a:rPr>
              <a:t> </a:t>
            </a:r>
            <a:endParaRPr lang="en-US" dirty="0" smtClean="0"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How Web Forms Works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3200" y="19050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http://server/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P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roductEdit.aspx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5600" y="42047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Response</a:t>
            </a:r>
          </a:p>
        </p:txBody>
      </p:sp>
      <p:pic>
        <p:nvPicPr>
          <p:cNvPr id="1028" name="Picture 4" descr="C:\Users\Joe.VOLARE\AppData\Local\Microsoft\Windows\Temporary Internet Files\Content.IE5\LNNT3MM7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33600"/>
            <a:ext cx="1887119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895600" y="2438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2895600" y="3733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95598" y="2895600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Request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9601" y="1070228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Page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3111230">
            <a:off x="4987186" y="1530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95598" y="4812268"/>
            <a:ext cx="342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HTML, JSON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File, XML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1035" name="Picture 11" descr="C:\Users\Joe.VOLARE\AppData\Local\Microsoft\Windows\Temporary Internet Files\Content.IE5\B4MERRRI\MC91021634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" y="2133600"/>
            <a:ext cx="2897871" cy="24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867399" y="457200"/>
            <a:ext cx="2819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Event Based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 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OnPreRender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OnLoad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33900" y="2305110"/>
            <a:ext cx="19431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167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1" grpId="0" animBg="1"/>
      <p:bldP spid="39" grpId="0"/>
      <p:bldP spid="17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How MVC Works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3200" y="1905000"/>
            <a:ext cx="3543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http://server/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product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/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edit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5600" y="42047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Response</a:t>
            </a:r>
          </a:p>
        </p:txBody>
      </p:sp>
      <p:pic>
        <p:nvPicPr>
          <p:cNvPr id="1028" name="Picture 4" descr="C:\Users\Joe.VOLARE\AppData\Local\Microsoft\Windows\Temporary Internet Files\Content.IE5\LNNT3MM7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33600"/>
            <a:ext cx="1887119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895600" y="2438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2895600" y="3733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95598" y="2895600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Request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rebuchet MS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305110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638800" y="2305110"/>
            <a:ext cx="4191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10599" y="1143000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Action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44801" y="1143000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Controller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3111230">
            <a:off x="4727106" y="1530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8074292">
            <a:off x="5766816" y="153577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95598" y="4812268"/>
            <a:ext cx="342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HTML, JSON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File, XML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1035" name="Picture 11" descr="C:\Users\Joe.VOLARE\AppData\Local\Microsoft\Windows\Temporary Internet Files\Content.IE5\B4MERRRI\MC91021634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" y="2133600"/>
            <a:ext cx="2897871" cy="24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324600" y="457200"/>
            <a:ext cx="2391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Route Based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 Controller/Action</a:t>
            </a:r>
          </a:p>
        </p:txBody>
      </p:sp>
    </p:spTree>
    <p:extLst>
      <p:ext uri="{BB962C8B-B14F-4D97-AF65-F5344CB8AC3E}">
        <p14:creationId xmlns:p14="http://schemas.microsoft.com/office/powerpoint/2010/main" val="1826242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1" grpId="0" animBg="1"/>
      <p:bldP spid="37" grpId="0"/>
      <p:bldP spid="39" grpId="0"/>
      <p:bldP spid="17" grpId="0" animBg="1"/>
      <p:bldP spid="40" grpId="0" animBg="1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505200" y="2590800"/>
            <a:ext cx="4267200" cy="3505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How MVC Works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2" name="Down Arrow 31"/>
          <p:cNvSpPr/>
          <p:nvPr/>
        </p:nvSpPr>
        <p:spPr>
          <a:xfrm rot="2572829">
            <a:off x="4839311" y="43237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5410200" y="32004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 rot="7955833">
            <a:off x="5989970" y="4206138"/>
            <a:ext cx="457200" cy="947778"/>
          </a:xfrm>
          <a:prstGeom prst="upDownArrow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Bent-Up Arrow 23"/>
          <p:cNvSpPr/>
          <p:nvPr/>
        </p:nvSpPr>
        <p:spPr>
          <a:xfrm flipV="1">
            <a:off x="3657600" y="15240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1981200" y="3361097"/>
            <a:ext cx="1143000" cy="2353903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4400" y="2667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Routing Engine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5800" y="38862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Controller (Action)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62400" y="50292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View,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JSON, File,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XML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0" y="5029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Model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24200" y="9906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Request (GET or POST)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127" y="447997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Response</a:t>
            </a:r>
          </a:p>
        </p:txBody>
      </p:sp>
      <p:pic>
        <p:nvPicPr>
          <p:cNvPr id="16" name="Picture 11" descr="C:\Users\Joe.VOLARE\AppData\Local\Microsoft\Windows\Temporary Internet Files\Content.IE5\B4MERRRI\MC910216349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29" y="906102"/>
            <a:ext cx="2897871" cy="24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MVC Conventions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3200" y="1905000"/>
            <a:ext cx="3543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http://server/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product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/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edit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rebuchet MS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305110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638800" y="2305110"/>
            <a:ext cx="4191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10599" y="1143000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Action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44801" y="1143000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Controller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3111230">
            <a:off x="4727106" y="1530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8074292">
            <a:off x="5766816" y="153577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3898261"/>
            <a:ext cx="5207363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19" y="3826823"/>
            <a:ext cx="2197894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ight Arrow 21"/>
          <p:cNvSpPr/>
          <p:nvPr/>
        </p:nvSpPr>
        <p:spPr>
          <a:xfrm rot="3111230">
            <a:off x="2274421" y="3435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199990" y="4207823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543300" y="4740715"/>
            <a:ext cx="601501" cy="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rot="13670414">
            <a:off x="3808188" y="482873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527717" y="489362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940516" y="45893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3173933">
            <a:off x="5789778" y="239092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9008338">
            <a:off x="4729641" y="2393393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44801" y="2807931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Folder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800" y="2799053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24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17" grpId="0" animBg="1"/>
      <p:bldP spid="40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are the benefits of MVC?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Benefit: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Separation of Concerns guidance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MVC gives guidance about what kind of code goes where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Convention over configuration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Don’t dump all your code in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Page_Load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and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Button_Click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are the benefits of MVC?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143000"/>
            <a:ext cx="2434266" cy="49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267200" y="1752600"/>
            <a:ext cx="2133600" cy="6096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86000" y="2209800"/>
            <a:ext cx="4114800" cy="533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2973388"/>
            <a:ext cx="4038600" cy="7461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3124200"/>
            <a:ext cx="2057400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429000"/>
            <a:ext cx="4038600" cy="99283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638800"/>
            <a:ext cx="411480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191000"/>
            <a:ext cx="1981200" cy="6858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14600" y="12954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Style Sheets, Images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1905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Controllers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00" y="2819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Models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14600" y="3200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JavaScript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" y="4191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67000" y="4648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Master Pages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" y="5410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Tests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are the benefits of MVC?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Benefit: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Testability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MVC allows creation of a new Controller inside a test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Web Forms code behind files are hard to test because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HttpContext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is hard to mock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are the benefits of MVC?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Benefit: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Clean HTML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+mj-ea"/>
              <a:cs typeface="+mj-cs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MVC controls keep their IDs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Easier to navigate with JavaScript and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jQuery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Easier to build XHTML and Section 508 compliant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sites (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use W3C Validators and Section508.info to check)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are the benefits of MVC?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8077200" cy="2362200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886200"/>
            <a:ext cx="8077200" cy="2438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7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Courier New" pitchFamily="49" charset="0"/>
              </a:rPr>
              <a:t>HTML from MVC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3276600"/>
            <a:ext cx="6400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67300" y="5181600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are the benefits of MVC?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Benefit: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Clean URLs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+mj-ea"/>
              <a:cs typeface="+mj-cs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MVC has more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hackable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, SEO-friendly URLs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URLs without query strings</a:t>
            </a:r>
          </a:p>
        </p:txBody>
      </p:sp>
    </p:spTree>
    <p:extLst>
      <p:ext uri="{BB962C8B-B14F-4D97-AF65-F5344CB8AC3E}">
        <p14:creationId xmlns:p14="http://schemas.microsoft.com/office/powerpoint/2010/main" val="3731083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Agenda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What is MVC?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What are the benefits of MVC?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Code walkthroughs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Drawbacks of MVC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Future of MVC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Resources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are the benefits of MVC?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8077200" cy="2362200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Courier New" pitchFamily="49" charset="0"/>
              </a:rPr>
              <a:t>URLs for ASP.NET Web Forms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3886200"/>
            <a:ext cx="8077200" cy="2438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Courier New" pitchFamily="49" charset="0"/>
              </a:rPr>
              <a:t>URLs for ASP.NET MVC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362200"/>
            <a:ext cx="3505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2819400"/>
            <a:ext cx="2209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5029200"/>
            <a:ext cx="2743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5486400"/>
            <a:ext cx="152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are the benefits of MVC?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Benefit: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Headroom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+mj-ea"/>
              <a:cs typeface="+mj-cs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Extensible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for changing 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Routing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 Engine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Model Binders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All code is released as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open 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3048000"/>
            <a:ext cx="3810000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 indent="-201168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Action Filters</a:t>
            </a:r>
          </a:p>
          <a:p>
            <a:pPr marL="548640" lvl="1" indent="-201168">
              <a:lnSpc>
                <a:spcPct val="20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Controller Factories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are the benefits of MVC?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Benefit: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Simplicity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+mj-ea"/>
              <a:cs typeface="+mj-cs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 more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OnInit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OnPreRender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OnLoad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events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 more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OnItemDataBound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events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 more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this.Parent.Parent.Parent.FindControl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38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are the benefits of MVC?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Benefit: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Can run alongside Web Forms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+mj-ea"/>
              <a:cs typeface="+mj-cs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Don’t have to wait for your next project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Just make changes to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Web.configs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165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are the benefits of MVC?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No View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State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MVC has no View State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 state is really helpful for rapid development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Not so nice for page size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are the benefits of MVC?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4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"hidden"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name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="__VIEWSTATE"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"__VIEWSTATE"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value=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/wEPDwUKMTY1MzUzMjI0Ng9kFgwCAg8VAXonaHBfbmxhX3RyZWUnLCAnc2l0ZT11cycsICdwYXJ0bmVyPXVzJywgJ2xvZ2dlZGluPUZhbHNlJywgJ2luc3Q9RmFsc2UnLCAncHJvbW9FbGlnaWJsZT1UcnVlJywgJ2xhbmd1YWdlPUVuZ2xpc2gnLCAnaHA9bmxhJ2QCAw8VApQBJ2hwX25sYV9mcmVlJywgJ2hwVGVzdENlbGw9ZGVmYXVsdF9ubGEnLCAnc2l0ZT11cycsICdwYXJ0bmVyPXVzJywgJ2xvZ2dlZGluPUZhbHNlJywgJ2luc3Q9RmFsc2UnLCAncHJvbW9FbGlnaWJsZT1UcnVlJywgJ2xhbmd1YWdlPUVuZ2xpc2gnLCAnaHA9bmxhJ3wnaHBfbmxhX3NlYXJjaCcsICdzaXRlPXVzJywgJ3BhcnRuZXI9dXMnLCAnbG9nZ2VkaW49RmFsc2UnLCAnaW5zdD1GYWxzZScsICdwcm9tb0VsaWdpYmxlPVRydWUnLCAnbGFuZ3VhZ2U9RW5nbGlzaCcsICdocD1ubGEnZAIIDxUBfCdocF9ubGFfd2lkZ2V0JywgJ3NpdGU9dXMnLCAncGFydG5lcj11cycsICdsb2dnZWRpbj1GYWxzZScsICdpbnN0PUZhbHNlJywgJ3Byb21vRWxpZ2libGU9VHJ1ZScsICdsYW5ndWFnZT1FbmdsaXNoJywgJ2hwPW5sYSdkAgsPFQF4J2hwX25sYV9yMicsICdzaXRlPXVzJywgJ3BhcnRuZXI9dXMnLCAnbG9nZ2VkaW49RmFsc2UnLCAnaW5zdD1GYWxzZScsICdwcm9tb0VsaWdpYmxlPVRydWUnLCAnbGFuZ3VhZ2U9RW5nbGlzaCcsICdocD1ubGEnZAINDxUBeCdocF9ubGFfcjMnLCAnc2l0ZT11cycsICdwYXJ0bmVyPXVzJywgJ2xvZ2dlZGluPUZhbHNlJywgJ2luc3Q9RmFsc2UnLCAncHJvbW9FbGlnaWJsZT1UcnVlJywgJ2xhbmd1YWdlPUVuZ2xpc2gnLCAnaHA9bmxhJ2QCDw9kFgJmD2QWAmYPZBYIAgEPZBYEAgIPFQIZY3RsMDRfY3RsMDBfbV9JRTZfb3ZlcmxheRtjdGwwNF9jdGwwMF9tX0lFNl9jb250YWluZXJkAgoPFQIZY3RsMDRfY3RsMDBfbV9JRTZfb3ZlcmxheRtjdGwwNF9jdGwwMF9tX0lFNl9jb250YWluZXJkAgIPZBYCZg8VAQEwZAIDDxYCHgdWaXNpYmxlaGQCBA8WAh8AZxYCAgEPZBY4Zg8VAhB3d3cuYW5jZXN0cnkuY29tCEFib3V0IFVzZAIBDxUCEHd3dy5hbmNlc3RyeS5jb20IUGFydG5lcnNkAgIPFQIxaHR0cDovL2FuY2VzdHJ5LmN1c3RoZWxwLmNvbS9jZ2ktYmluL2FuY2VzdHJ5LmNmZwpDb250YWN0IFVzZAIDDxUCAApDb250YWN0IFVzZAIEDxUCMWh0dHA6Ly9hbmNlc3RyeS5jdXN0aGVscC5jb20vY2dpLWJpbi9hbmNlc3RyeS5jZmcKQ29udGFjdCBVc2QCBQ8VAjFodHRwOi8vYW5jZXN0cnkuY3VzdGhlbHAuY29tL2NnaS1iaW4vYW5jZXN0cnkuY2ZnCkNvbnRhY3QgVXNkAgYPFQEdQWJlbnRldWVyIEFobmVuZm9yc2NodW5nIEJsb2dkAgcPFQIQd3d3LmFuY2VzdHJ5LmNvbQpBZmZpbGlhdGVzZAIIDxUCEHd3dy5hbmNlc3RyeS5jb20KQWZmaWxpYXRlc2QCCQ8VAhB3d3cuYW5jZXN0cnkuY29tCkFmZmlsaWF0ZXNkAgoPFQIQd3d3LmFuY2VzdHJ5LmNvbQVMZWdhbGQCCw8VAhB3d3cuYW5jZXN0cnkuY29tC0FkdmVydGlzaW5nZAIMDxUCEHd3dy5hbmNlc3RyeS5jb20LQWR2ZXJ0aXNpbmdkAg4PFQEQd3d3LmFuY2VzdHJ5LmNvbWQCDw8VAhB3d3cuYW5jZXN0cnkuY29tATBkAhAPFQExaHR0cDovL3d3dy5hbmNlc3RyeS5jb20vSG9tZVJlZGlyZWN0LmFzcHg/cmVmPTBVS2QCEQ8VARlodHRwOi8vd3d3LmFuY2VzdHJ5LmNvLnVrZAISDxUCIGh0dHA6Ly93d3cuYW5jZXN0cnkuY2E/bGNpZD00MTA1IGh0dHA6Ly93d3cuYW5jZXN0cnkuY2E/bGNpZD0zMDg0ZAITDxUBMWh0dHA6Ly93d3cuYW5jZXN0cnkuY29tL0hvbWVSZWRpcmVjdC5hc3B4P3JlZj0wQVVkAhQPFQEaaHR0cDovL3d3dy5BbmNlc3RyeS5jb20uYXVkAhUPFQIWaHR0cDovL3d3dy5BbmNlc3RyeS5kZRZodHRwOi8vd3d3LmFuY2VzdHJ5Lml0ZAIWDxUBMWh0dHA6Ly93d3cuYW5jZXN0cnkuY29tL0hvbWVSZWRpcmVjdC5hc3B4P3JlZj0wRlJkAhcPFQEWaHR0cDovL3d3dy5hbmNlc3RyeS5mcmQCGA8VATFodHRwOi8vd3d3LmFuY2VzdHJ5LmNvbS9Ib21lUmVkaXJlY3QuYXNweD9yZWY9MFNFZAIZDxUBFmh0dHA6Ly93d3cuYW5jZXN0cnkuc2VkAhsPFQEMQW5jZXN0cnkuY29tZAIdDxUBFUNvcnBvcmF0ZSBJbmZvcm1hdGlvbmQCHg8VBBB3d3cuYW5jZXN0cnkuY29tDlBSSVZBQ1kgUE9MSUNZEHd3dy5hbmNlc3RyeS5jb20UVGVybXMgYW5kIENvbmRpdGlvbnNkZI5o1QBkDUPswAnGKLEp0SlZ+Rv+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/&gt;</a:t>
            </a:r>
          </a:p>
          <a:p>
            <a:pPr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2004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Code!</a:t>
            </a:r>
            <a:b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</a:b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/>
            </a:r>
            <a:b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</a:b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Hello World MVC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62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2004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Code!</a:t>
            </a:r>
            <a:b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</a:b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/>
            </a:r>
            <a:b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</a:b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Contact Form with Validation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70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Templates – </a:t>
            </a:r>
            <a:r>
              <a:rPr lang="en-US" sz="4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EditorForModel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()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" y="5334000"/>
            <a:ext cx="3629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1752600" y="59436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219200"/>
            <a:ext cx="684129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870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Templates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00200"/>
            <a:ext cx="2815209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1699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Quick Audience Poll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648200"/>
          </a:xfrm>
        </p:spPr>
        <p:txBody>
          <a:bodyPr anchor="ctr">
            <a:normAutofit/>
          </a:bodyPr>
          <a:lstStyle/>
          <a:p>
            <a:pPr algn="ctr">
              <a:lnSpc>
                <a:spcPct val="250000"/>
              </a:lnSpc>
              <a:buNone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Who has used Web Forms and </a:t>
            </a:r>
            <a:r>
              <a:rPr lang="en-US" sz="3200" b="1" i="1" u="sng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not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MVC?</a:t>
            </a:r>
          </a:p>
          <a:p>
            <a:pPr algn="ctr">
              <a:lnSpc>
                <a:spcPct val="250000"/>
              </a:lnSpc>
              <a:buNone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Who has used MVC?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12" y="2102370"/>
            <a:ext cx="4982759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emplates – Customize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305050" y="2438400"/>
            <a:ext cx="1733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0" y="3276600"/>
            <a:ext cx="1447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0" y="4191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16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Templates – </a:t>
            </a:r>
            <a:r>
              <a:rPr lang="en-US" sz="4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DisplayForModel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()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" y="1828800"/>
            <a:ext cx="6305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8250" y="4267200"/>
            <a:ext cx="37433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305050" y="48768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36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Templates – </a:t>
            </a:r>
            <a:r>
              <a:rPr lang="en-US" sz="4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DisplayForModel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()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828800"/>
            <a:ext cx="2413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275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Templates – Customize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133600"/>
            <a:ext cx="370023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30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Templates – Customize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2641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urved Connector 14"/>
          <p:cNvCxnSpPr/>
          <p:nvPr/>
        </p:nvCxnSpPr>
        <p:spPr>
          <a:xfrm>
            <a:off x="2590800" y="2667000"/>
            <a:ext cx="2286000" cy="1600200"/>
          </a:xfrm>
          <a:prstGeom prst="curvedConnector3">
            <a:avLst>
              <a:gd name="adj1" fmla="val 1003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343400"/>
            <a:ext cx="79057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5871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2004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Code!</a:t>
            </a:r>
            <a:b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</a:br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/>
            </a:r>
            <a:b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</a:b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Routing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2004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Code!</a:t>
            </a:r>
            <a:b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</a:br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/>
            </a:r>
            <a:b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</a:b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Testing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12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Recap - Key Benefits of MVC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199" y="1219200"/>
            <a:ext cx="4343401" cy="51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Simple web framework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Separation of Concerns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Convention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over configuration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Easier testing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01059" y="1219200"/>
            <a:ext cx="4495800" cy="51816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200000"/>
              </a:lnSpc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343399" y="1219200"/>
            <a:ext cx="4343401" cy="51816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Model Binding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Validation in the model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Templates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Drawbacks of MVC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Visual Studio web controls can’t help you much, but…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GridView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=&gt;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jqGrid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or other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jQuery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plugins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Chart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=&gt; Google Charts or 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jQuery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plugin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Menu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=&gt; tons of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jQuery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plugins</a:t>
            </a:r>
          </a:p>
        </p:txBody>
      </p:sp>
    </p:spTree>
    <p:extLst>
      <p:ext uri="{BB962C8B-B14F-4D97-AF65-F5344CB8AC3E}">
        <p14:creationId xmlns:p14="http://schemas.microsoft.com/office/powerpoint/2010/main" val="80799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Drawbacks of MVC – </a:t>
            </a:r>
            <a:r>
              <a:rPr lang="en-US" sz="4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jqGrid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 Screen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9" y="1600200"/>
            <a:ext cx="7890139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870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Where does MVC fit?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667000"/>
            <a:ext cx="7239000" cy="2971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ASP.NET</a:t>
            </a:r>
          </a:p>
          <a:p>
            <a:pPr algn="ctr"/>
            <a:endParaRPr lang="en-US" sz="2800" dirty="0" smtClean="0">
              <a:solidFill>
                <a:schemeClr val="accent1"/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(Request, Response, Session, </a:t>
            </a:r>
          </a:p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Cookies, </a:t>
            </a:r>
            <a:r>
              <a:rPr lang="en-US" sz="2800" dirty="0" err="1" smtClean="0">
                <a:solidFill>
                  <a:schemeClr val="accent1"/>
                </a:solidFill>
              </a:rPr>
              <a:t>QueryString</a:t>
            </a:r>
            <a:r>
              <a:rPr lang="en-US" sz="2800" dirty="0" smtClean="0">
                <a:solidFill>
                  <a:schemeClr val="accent1"/>
                </a:solidFill>
              </a:rPr>
              <a:t>, </a:t>
            </a:r>
            <a:r>
              <a:rPr lang="en-US" sz="2800" smtClean="0">
                <a:solidFill>
                  <a:schemeClr val="accent1"/>
                </a:solidFill>
              </a:rPr>
              <a:t>Master Pages)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524000"/>
            <a:ext cx="3505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Web Forms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5546" y="1524000"/>
            <a:ext cx="352785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MVC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52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Drawbacks of MVC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 more OnClick server events for buttons, etc.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Different enough to have a learning curve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Ideas for better View engines still solidifying (Web Forms, Spark,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NHaml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Razor, etc.)</a:t>
            </a:r>
          </a:p>
        </p:txBody>
      </p:sp>
    </p:spTree>
    <p:extLst>
      <p:ext uri="{BB962C8B-B14F-4D97-AF65-F5344CB8AC3E}">
        <p14:creationId xmlns:p14="http://schemas.microsoft.com/office/powerpoint/2010/main" val="230101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Future of MVC (MVC 3, Preview 1)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New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Razor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view engine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.CSHTML files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Uses @ to escape to C# instead of &lt;% %&gt;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33850"/>
            <a:ext cx="356584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33850"/>
            <a:ext cx="4399707" cy="154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733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Future of MVC (MVC 3, Preview 1)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Support for multiple view engines (Spark, Razor, Web Forms,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NHaml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etc.)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Common Service Locator for dependency resolution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Global action filters (error handling, authorization)</a:t>
            </a:r>
          </a:p>
          <a:p>
            <a:pPr>
              <a:lnSpc>
                <a:spcPct val="200000"/>
              </a:lnSpc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62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Resources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Learning ASP.NET MVC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ASP.NET MVC official site -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http://www.asp.net/mvc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Community Four MVC -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http://www.c4mvc.net</a:t>
            </a:r>
          </a:p>
          <a:p>
            <a:pPr>
              <a:buNone/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Keeping up with changes to ASP.NET MVC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Phil Haack’s Blog -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http://haacked.com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Scott Guthrie’s Blog -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http://weblogs.asp.net/scottgu</a:t>
            </a:r>
          </a:p>
          <a:p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Advanced ASP.NET MVC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Sharp Architecture -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http://sharparchitecture.net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Who Can Help Me?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-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http://whocanhelpme.codeplex.com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Eric Hexter’s Blog -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http://lostechies.com/blogs/hex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Jimmy Bogard’s Blog -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http://lostechies.com/blogs/jimmy_bogard</a:t>
            </a: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81400" y="5386686"/>
            <a:ext cx="5105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joe@volaresystems.com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http://VolareSystems.com/Blog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joe_in_denver</a:t>
            </a:r>
            <a:r>
              <a:rPr lang="en-US" dirty="0" smtClean="0">
                <a:solidFill>
                  <a:srgbClr val="F79646"/>
                </a:solidFill>
                <a:latin typeface="Trebuchet MS" pitchFamily="34" charset="0"/>
                <a:cs typeface="Arial" pitchFamily="34" charset="0"/>
              </a:rPr>
              <a:t> </a:t>
            </a:r>
            <a:endParaRPr lang="en-US" dirty="0" smtClean="0"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algn="ctr">
              <a:lnSpc>
                <a:spcPct val="250000"/>
              </a:lnSpc>
              <a:buNone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M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= Model</a:t>
            </a:r>
          </a:p>
          <a:p>
            <a:pPr algn="ctr">
              <a:lnSpc>
                <a:spcPct val="250000"/>
              </a:lnSpc>
              <a:buNone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V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= View</a:t>
            </a:r>
          </a:p>
          <a:p>
            <a:pPr algn="ctr">
              <a:lnSpc>
                <a:spcPct val="250000"/>
              </a:lnSpc>
              <a:buNone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= Controller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– Views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.ASPX and .ASCX files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nherit from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ViewPage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Holds user interface elements (HTML, CSS, JavaScript)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Views </a:t>
            </a:r>
            <a:r>
              <a:rPr lang="en-US" sz="24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should not contain much logic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Simple “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if”s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or “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foreach”es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are OK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– Controllers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.CS files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Inherit from Controller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Code is in Actions (methods)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Validate user input before moving on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Works with Models for </a:t>
            </a:r>
            <a:r>
              <a:rPr lang="en-US" sz="24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small logic and data access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Render Views, JSON, XML, File, etc.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– Models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.CS files and just POCOs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doesn’t dictate how to set up Models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Data to display in the View or post from the View back to the Controller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Good place for validation attributes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Good place for </a:t>
            </a:r>
            <a:r>
              <a:rPr lang="en-US" sz="24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light, display-related logic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(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FullName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Totals,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IsUserLoggedIn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etc.)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about a bigger MVC project?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374" y="1122452"/>
            <a:ext cx="4064226" cy="512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3662362" cy="37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3532653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http://whocanhelpme.codeplex.com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Volare">
      <a:dk1>
        <a:srgbClr val="000000"/>
      </a:dk1>
      <a:lt1>
        <a:srgbClr val="FFFFFF"/>
      </a:lt1>
      <a:dk2>
        <a:srgbClr val="7F7F7F"/>
      </a:dk2>
      <a:lt2>
        <a:srgbClr val="EAEAEA"/>
      </a:lt2>
      <a:accent1>
        <a:srgbClr val="FFC00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FC000"/>
      </a:hlink>
      <a:folHlink>
        <a:srgbClr val="FFC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10373</TotalTime>
  <Words>1020</Words>
  <Application>Microsoft Office PowerPoint</Application>
  <PresentationFormat>On-screen Show (4:3)</PresentationFormat>
  <Paragraphs>222</Paragraphs>
  <Slides>43</Slides>
  <Notes>22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Aspect</vt:lpstr>
      <vt:lpstr>Introduction to ASP.NET MVC 2</vt:lpstr>
      <vt:lpstr>Agenda</vt:lpstr>
      <vt:lpstr>Quick Audience Poll</vt:lpstr>
      <vt:lpstr>Where does MVC fit?</vt:lpstr>
      <vt:lpstr>What is MVC? </vt:lpstr>
      <vt:lpstr>What is MVC? – Views</vt:lpstr>
      <vt:lpstr>What is MVC? – Controllers</vt:lpstr>
      <vt:lpstr>What is MVC? – Models</vt:lpstr>
      <vt:lpstr>What about a bigger MVC project?</vt:lpstr>
      <vt:lpstr>How Web Forms Works</vt:lpstr>
      <vt:lpstr>How MVC Works</vt:lpstr>
      <vt:lpstr>How MVC Works</vt:lpstr>
      <vt:lpstr>MVC Conventions</vt:lpstr>
      <vt:lpstr>What are the benefits of MVC?</vt:lpstr>
      <vt:lpstr>What are the benefits of MVC?</vt:lpstr>
      <vt:lpstr>What are the benefits of MVC?</vt:lpstr>
      <vt:lpstr>What are the benefits of MVC?</vt:lpstr>
      <vt:lpstr>What are the benefits of MVC?</vt:lpstr>
      <vt:lpstr>What are the benefits of MVC?</vt:lpstr>
      <vt:lpstr>What are the benefits of MVC?</vt:lpstr>
      <vt:lpstr>What are the benefits of MVC?</vt:lpstr>
      <vt:lpstr>What are the benefits of MVC?</vt:lpstr>
      <vt:lpstr>What are the benefits of MVC?</vt:lpstr>
      <vt:lpstr>What are the benefits of MVC?</vt:lpstr>
      <vt:lpstr>What are the benefits of MVC?</vt:lpstr>
      <vt:lpstr>Code!  Hello World MVC</vt:lpstr>
      <vt:lpstr>Code!  Contact Form with Validation</vt:lpstr>
      <vt:lpstr>Templates – EditorForModel()</vt:lpstr>
      <vt:lpstr>Templates</vt:lpstr>
      <vt:lpstr>Templates – Customize</vt:lpstr>
      <vt:lpstr>Templates – DisplayForModel()</vt:lpstr>
      <vt:lpstr>Templates – DisplayForModel()</vt:lpstr>
      <vt:lpstr>Templates – Customize</vt:lpstr>
      <vt:lpstr>Templates – Customize</vt:lpstr>
      <vt:lpstr>Code!  Routing</vt:lpstr>
      <vt:lpstr>Code!  Testing</vt:lpstr>
      <vt:lpstr>Recap - Key Benefits of MVC</vt:lpstr>
      <vt:lpstr>Drawbacks of MVC</vt:lpstr>
      <vt:lpstr>Drawbacks of MVC – jqGrid Screen</vt:lpstr>
      <vt:lpstr>Drawbacks of MVC</vt:lpstr>
      <vt:lpstr>Future of MVC (MVC 3, Preview 1)</vt:lpstr>
      <vt:lpstr>Future of MVC (MVC 3, Preview 1)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251</cp:revision>
  <dcterms:created xsi:type="dcterms:W3CDTF">2009-10-08T15:38:57Z</dcterms:created>
  <dcterms:modified xsi:type="dcterms:W3CDTF">2010-09-27T23:39:33Z</dcterms:modified>
</cp:coreProperties>
</file>