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0" r:id="rId3"/>
    <p:sldId id="261" r:id="rId4"/>
    <p:sldId id="279" r:id="rId5"/>
    <p:sldId id="259" r:id="rId6"/>
    <p:sldId id="260" r:id="rId7"/>
    <p:sldId id="263" r:id="rId8"/>
    <p:sldId id="282" r:id="rId9"/>
    <p:sldId id="264" r:id="rId10"/>
    <p:sldId id="262" r:id="rId11"/>
    <p:sldId id="276" r:id="rId12"/>
    <p:sldId id="270" r:id="rId13"/>
    <p:sldId id="257" r:id="rId14"/>
    <p:sldId id="271" r:id="rId15"/>
    <p:sldId id="273" r:id="rId16"/>
    <p:sldId id="269" r:id="rId17"/>
    <p:sldId id="272" r:id="rId18"/>
    <p:sldId id="274" r:id="rId19"/>
    <p:sldId id="277" r:id="rId20"/>
    <p:sldId id="266" r:id="rId21"/>
    <p:sldId id="265" r:id="rId22"/>
    <p:sldId id="267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47" autoAdjust="0"/>
  </p:normalViewPr>
  <p:slideViewPr>
    <p:cSldViewPr>
      <p:cViewPr varScale="1">
        <p:scale>
          <a:sx n="125" d="100"/>
          <a:sy n="125" d="100"/>
        </p:scale>
        <p:origin x="3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5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9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2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3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2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6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3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lostechies.com/blogs/jimmy_bogard" TargetMode="External"/><Relationship Id="rId3" Type="http://schemas.openxmlformats.org/officeDocument/2006/relationships/hyperlink" Target="http://www.c4mvc.net/" TargetMode="External"/><Relationship Id="rId7" Type="http://schemas.openxmlformats.org/officeDocument/2006/relationships/hyperlink" Target="http://lostechies.com/blogs/hex" TargetMode="External"/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harparchitecture.net/" TargetMode="External"/><Relationship Id="rId5" Type="http://schemas.openxmlformats.org/officeDocument/2006/relationships/hyperlink" Target="http://weblogs.asp.net/scottgu" TargetMode="External"/><Relationship Id="rId4" Type="http://schemas.openxmlformats.org/officeDocument/2006/relationships/hyperlink" Target="http://haacked.com/" TargetMode="Externa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Introduction to 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/>
            </a:r>
            <a:b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ASP.NET 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MVC and Web API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Wilson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Volare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Systems, Inc.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586740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Web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http://VolareSystems.com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</a:t>
            </a: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lang="en-US" sz="1400" dirty="0" err="1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sz="1400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No Separation of Concerns guidance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Don’t just dump all your code in code behind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gives guidance about what kind of code goes where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143000"/>
            <a:ext cx="2434266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267200" y="1752600"/>
            <a:ext cx="2133600" cy="6096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2209800"/>
            <a:ext cx="4114800" cy="533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973388"/>
            <a:ext cx="4038600" cy="7461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3124200"/>
            <a:ext cx="205740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429000"/>
            <a:ext cx="4038600" cy="99283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638800"/>
            <a:ext cx="41148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191000"/>
            <a:ext cx="1981200" cy="685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4600" y="1295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Style Sheets, Images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1905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00" y="2819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14600" y="3200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JavaScript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" y="4191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67000" y="4648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Master Pages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" y="5410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View State and Page Bloat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 state is really helpful for rapid development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Not so nice for page size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Trade-off of rapid development with server controls and large page size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has no View State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"hidden"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name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="__VIEWSTATE"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"__VIEWSTATE"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value=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/wEPDwUKMTY1MzUzMjI0Ng9kFgwCAg8VAXonaHBfbmxhX3RyZWUnLCAnc2l0ZT11cycsICdwYXJ0bmVyPXVzJywgJ2xvZ2dlZGluPUZhbHNlJywgJ2luc3Q9RmFsc2UnLCAncHJvbW9FbGlnaWJsZT1UcnVlJywgJ2xhbmd1YWdlPUVuZ2xpc2gnLCAnaHA9bmxhJ2QCAw8VApQBJ2hwX25sYV9mcmVlJywgJ2hwVGVzdENlbGw9ZGVmYXVsdF9ubGEnLCAnc2l0ZT11cycsICdwYXJ0bmVyPXVzJywgJ2xvZ2dlZGluPUZhbHNlJywgJ2luc3Q9RmFsc2UnLCAncHJvbW9FbGlnaWJsZT1UcnVlJywgJ2xhbmd1YWdlPUVuZ2xpc2gnLCAnaHA9bmxhJ3wnaHBfbmxhX3NlYXJjaCcsICdzaXRlPXVzJywgJ3BhcnRuZXI9dXMnLCAnbG9nZ2VkaW49RmFsc2UnLCAnaW5zdD1GYWxzZScsICdwcm9tb0VsaWdpYmxlPVRydWUnLCAnbGFuZ3VhZ2U9RW5nbGlzaCcsICdocD1ubGEnZAIIDxUBfCdocF9ubGFfd2lkZ2V0JywgJ3NpdGU9dXMnLCAncGFydG5lcj11cycsICdsb2dnZWRpbj1GYWxzZScsICdpbnN0PUZhbHNlJywgJ3Byb21vRWxpZ2libGU9VHJ1ZScsICdsYW5ndWFnZT1FbmdsaXNoJywgJ2hwPW5sYSdkAgsPFQF4J2hwX25sYV9yMicsICdzaXRlPXVzJywgJ3BhcnRuZXI9dXMnLCAnbG9nZ2VkaW49RmFsc2UnLCAnaW5zdD1GYWxzZScsICdwcm9tb0VsaWdpYmxlPVRydWUnLCAnbGFuZ3VhZ2U9RW5nbGlzaCcsICdocD1ubGEnZAINDxUBeCdocF9ubGFfcjMnLCAnc2l0ZT11cycsICdwYXJ0bmVyPXVzJywgJ2xvZ2dlZGluPUZhbHNlJywgJ2luc3Q9RmFsc2UnLCAncHJvbW9FbGlnaWJsZT1UcnVlJywgJ2xhbmd1YWdlPUVuZ2xpc2gnLCAnaHA9bmxhJ2QCDw9kFgJmD2QWAmYPZBYIAgEPZBYEAgIPFQIZY3RsMDRfY3RsMDBfbV9JRTZfb3ZlcmxheRtjdGwwNF9jdGwwMF9tX0lFNl9jb250YWluZXJkAgoPFQIZY3RsMDRfY3RsMDBfbV9JRTZfb3ZlcmxheRtjdGwwNF9jdGwwMF9tX0lFNl9jb250YWluZXJkAgIPZBYCZg8VAQEwZAIDDxYCHgdWaXNpYmxlaGQCBA8WAh8AZxYCAgEPZBY4Zg8VAhB3d3cuYW5jZXN0cnkuY29tCEFib3V0IFVzZAIBDxUCEHd3dy5hbmNlc3RyeS5jb20IUGFydG5lcnNkAgIPFQIxaHR0cDovL2FuY2VzdHJ5LmN1c3RoZWxwLmNvbS9jZ2ktYmluL2FuY2VzdHJ5LmNmZwpDb250YWN0IFVzZAIDDxUCAApDb250YWN0IFVzZAIEDxUCMWh0dHA6Ly9hbmNlc3RyeS5jdXN0aGVscC5jb20vY2dpLWJpbi9hbmNlc3RyeS5jZmcKQ29udGFjdCBVc2QCBQ8VAjFodHRwOi8vYW5jZXN0cnkuY3VzdGhlbHAuY29tL2NnaS1iaW4vYW5jZXN0cnkuY2ZnCkNvbnRhY3QgVXNkAgYPFQEdQWJlbnRldWVyIEFobmVuZm9yc2NodW5nIEJsb2dkAgcPFQIQd3d3LmFuY2VzdHJ5LmNvbQpBZmZpbGlhdGVzZAIIDxUCEHd3dy5hbmNlc3RyeS5jb20KQWZmaWxpYXRlc2QCCQ8VAhB3d3cuYW5jZXN0cnkuY29tCkFmZmlsaWF0ZXNkAgoPFQIQd3d3LmFuY2VzdHJ5LmNvbQVMZWdhbGQCCw8VAhB3d3cuYW5jZXN0cnkuY29tC0FkdmVydGlzaW5nZAIMDxUCEHd3dy5hbmNlc3RyeS5jb20LQWR2ZXJ0aXNpbmdkAg4PFQEQd3d3LmFuY2VzdHJ5LmNvbWQCDw8VAhB3d3cuYW5jZXN0cnkuY29tATBkAhAPFQExaHR0cDovL3d3dy5hbmNlc3RyeS5jb20vSG9tZVJlZGlyZWN0LmFzcHg/cmVmPTBVS2QCEQ8VARlodHRwOi8vd3d3LmFuY2VzdHJ5LmNvLnVrZAISDxUCIGh0dHA6Ly93d3cuYW5jZXN0cnkuY2E/bGNpZD00MTA1IGh0dHA6Ly93d3cuYW5jZXN0cnkuY2E/bGNpZD0zMDg0ZAITDxUBMWh0dHA6Ly93d3cuYW5jZXN0cnkuY29tL0hvbWVSZWRpcmVjdC5hc3B4P3JlZj0wQVVkAhQPFQEaaHR0cDovL3d3dy5BbmNlc3RyeS5jb20uYXVkAhUPFQIWaHR0cDovL3d3dy5BbmNlc3RyeS5kZRZodHRwOi8vd3d3LmFuY2VzdHJ5Lml0ZAIWDxUBMWh0dHA6Ly93d3cuYW5jZXN0cnkuY29tL0hvbWVSZWRpcmVjdC5hc3B4P3JlZj0wRlJkAhcPFQEWaHR0cDovL3d3dy5hbmNlc3RyeS5mcmQCGA8VATFodHRwOi8vd3d3LmFuY2VzdHJ5LmNvbS9Ib21lUmVkaXJlY3QuYXNweD9yZWY9MFNFZAIZDxUBFmh0dHA6Ly93d3cuYW5jZXN0cnkuc2VkAhsPFQEMQW5jZXN0cnkuY29tZAIdDxUBFUNvcnBvcmF0ZSBJbmZvcm1hdGlvbmQCHg8VBBB3d3cuYW5jZXN0cnkuY29tDlBSSVZBQ1kgUE9MSUNZEHd3dy5hbmNlc3RyeS5jb20UVGVybXMgYW5kIENvbmRpdGlvbnNkZI5o1QBkDUPswAnGKLEp0SlZ+Rv+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/&gt;</a:t>
            </a:r>
          </a:p>
          <a:p>
            <a:pPr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algn="ctr">
              <a:buNone/>
            </a:pPr>
            <a:r>
              <a:rPr lang="en-US" sz="9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Guess which site?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569" y="1219200"/>
            <a:ext cx="73728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Messy HTML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controls keep their IDs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Easier to navigate with JavaScript and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jQuery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Easier to build XHTML and </a:t>
            </a: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Section 508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compliant sites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077200" cy="2362200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886200"/>
            <a:ext cx="8077200" cy="2438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7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Courier New" pitchFamily="49" charset="0"/>
              </a:rPr>
              <a:t>HTML from MVC</a:t>
            </a:r>
          </a:p>
          <a:p>
            <a:pPr marL="265176" marR="0" lvl="0" indent="-265176" algn="l" defTabSz="914400" rtl="0" eaLnBrk="1" fontAlgn="auto" latinLnBrk="0" hangingPunct="1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“txtFromDate"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marR="0" lvl="0" indent="-265176" algn="l" defTabSz="914400" rtl="0" eaLnBrk="1" fontAlgn="auto" latinLnBrk="0" hangingPunct="1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"text”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“txtFromDate”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“txtFromDate”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Messy URLs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URLs without query strings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More hackable, SEO-friendly URLs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077200" cy="2362200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Courier New" pitchFamily="49" charset="0"/>
              </a:rPr>
              <a:t>URLs for ASP.NET Web Forms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3886200"/>
            <a:ext cx="8077200" cy="2438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Courier New" pitchFamily="49" charset="0"/>
              </a:rPr>
              <a:t>URLs for ASP.NET MVC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Web Forms code-behind testability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Code behind files are hard to test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HttpContext is hard to mock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provides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mockable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abstract classes (but mocking is still not as easy as it could be)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Agenda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Where do MVC and Web API fit in today’s web?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Basics of MVC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Basics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of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Web API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What </a:t>
            </a:r>
            <a:r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about testing?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MVC or Web API a fit for your project?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2004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Drawbacks of MVC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Visual Studio web controls can’t help you much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 more OnClick server events for buttons, etc.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Different enough to have a learning curve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Ideas for better View engines still solidifying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Advanced Topics?  Future Lab?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Best practices with MVC (View Models versus Domain Models, Application Services)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Using IOC Containers with MVC and Controller Factories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Mocking of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HttpContextBase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HttpResponseBase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HttpRequestBase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Using ELMAH for error handling in MVC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AJAX and REST/JSON requests with MVC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2 new stuff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Resources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962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Learning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ASP.NET MVC official site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2"/>
              </a:rPr>
              <a:t>http://www.asp.net/mvc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Community Four MVC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3"/>
              </a:rPr>
              <a:t>http://www.c4mvc.net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Keeping up with changes to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Phil Haack’s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4"/>
              </a:rPr>
              <a:t>http://haacked.com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Scott Guthrie’s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5"/>
              </a:rPr>
              <a:t>http://weblogs.asp.net/scottgu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Advanced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Sharp Architecture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6"/>
              </a:rPr>
              <a:t>http://sharparchitecture.net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Eric Hexter’s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7"/>
              </a:rPr>
              <a:t>http://lostechies.com/blogs/hex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Jimmy Bogard’s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8"/>
              </a:rPr>
              <a:t>http://lostechies.com/blogs/jimmy_bogard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226278"/>
            <a:ext cx="5105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Email: joe@volaresystems.com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Office: 303-532-5838, ext 101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Web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http://VolareSystems.com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1400" dirty="0" err="1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sz="1400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M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Model</a:t>
            </a:r>
          </a:p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V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View</a:t>
            </a:r>
          </a:p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Controller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Views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familiar .ASPX and .ASCX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Holds user interface elements (HTML, CSS, JavaScript)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Views </a:t>
            </a:r>
            <a:r>
              <a:rPr lang="en-US" sz="24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should not contain much logic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Simple “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if”s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or “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foreach”es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are OK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Controllers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.CS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Holds commands and workflows in Actions (methods)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Render Views, JSON, XML, RSS, File, etc.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Works with Models for small logic and data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Validate user input before moving 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Models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.CS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Data to display in the View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Data posted from the View back to the Controller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Good place for validation attributes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Good place for light, display-related logic (Full Name, Totals,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IsUserLoggedIn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etc.)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038600" y="2590800"/>
            <a:ext cx="3200400" cy="3505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2" name="Down Arrow 31"/>
          <p:cNvSpPr/>
          <p:nvPr/>
        </p:nvSpPr>
        <p:spPr>
          <a:xfrm rot="2572829">
            <a:off x="4839311" y="43237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5410200" y="32004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 rot="7955833">
            <a:off x="5989970" y="4206138"/>
            <a:ext cx="457200" cy="947778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:\Users\Joe.VOLARE\AppData\Local\Microsoft\Windows\Temporary Internet Files\Content.IE5\ZLANTK2T\MCj04413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71600"/>
            <a:ext cx="1981200" cy="1981200"/>
          </a:xfrm>
          <a:prstGeom prst="rect">
            <a:avLst/>
          </a:prstGeom>
          <a:noFill/>
        </p:spPr>
      </p:pic>
      <p:sp>
        <p:nvSpPr>
          <p:cNvPr id="24" name="Bent-Up Arrow 23"/>
          <p:cNvSpPr/>
          <p:nvPr/>
        </p:nvSpPr>
        <p:spPr>
          <a:xfrm flipV="1">
            <a:off x="3657600" y="15240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819400" y="3810000"/>
            <a:ext cx="990600" cy="19050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2667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Routing Engine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800" y="3886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 (Action)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50292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JSON, File,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XML, RSS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0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6600" y="10668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Request (GET or POST)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5400" y="472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7315200" cy="29717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7315200" cy="12191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828800"/>
            <a:ext cx="18288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1828800"/>
            <a:ext cx="9144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3352800"/>
            <a:ext cx="16764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1981199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Controller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198119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View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772" y="3505199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View Model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4343401"/>
            <a:ext cx="19812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4495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Domain Model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4600" y="5257801"/>
            <a:ext cx="17526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5410201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Repositories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2600" y="5257801"/>
            <a:ext cx="17526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00" y="5410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Utilities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5200" y="3352801"/>
            <a:ext cx="25146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0" y="35052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Application Services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21" name="Up-Down Arrow 20"/>
          <p:cNvSpPr/>
          <p:nvPr/>
        </p:nvSpPr>
        <p:spPr>
          <a:xfrm rot="10800000">
            <a:off x="4572000" y="3886201"/>
            <a:ext cx="457200" cy="6096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 rot="13824485">
            <a:off x="3445525" y="4669971"/>
            <a:ext cx="457200" cy="85137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-Down Arrow 22"/>
          <p:cNvSpPr/>
          <p:nvPr/>
        </p:nvSpPr>
        <p:spPr>
          <a:xfrm rot="7858049">
            <a:off x="5729106" y="4674219"/>
            <a:ext cx="457200" cy="85137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182879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UI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Layer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400" y="335279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Application Layer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3886200" y="1066798"/>
            <a:ext cx="4572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5943600" y="1066799"/>
            <a:ext cx="4572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1142998"/>
            <a:ext cx="108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Request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53200" y="1142999"/>
            <a:ext cx="1230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</a:t>
            </a:r>
          </a:p>
        </p:txBody>
      </p:sp>
      <p:sp>
        <p:nvSpPr>
          <p:cNvPr id="37" name="Right Arrow 36"/>
          <p:cNvSpPr/>
          <p:nvPr/>
        </p:nvSpPr>
        <p:spPr>
          <a:xfrm rot="12633935">
            <a:off x="4744659" y="2699664"/>
            <a:ext cx="194783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952627">
            <a:off x="3264910" y="2711458"/>
            <a:ext cx="1715247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16200000">
            <a:off x="5105400" y="1676401"/>
            <a:ext cx="4572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5943600" y="3505200"/>
            <a:ext cx="533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5" grpId="0"/>
      <p:bldP spid="26" grpId="0"/>
      <p:bldP spid="29" grpId="0" animBg="1"/>
      <p:bldP spid="30" grpId="0" animBg="1"/>
      <p:bldP spid="32" grpId="0"/>
      <p:bldP spid="33" grpId="0"/>
      <p:bldP spid="37" grpId="0" animBg="1"/>
      <p:bldP spid="38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else is MVC?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Part of ASP.NET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Not an upgrade or replacement for Web Forms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Can run side-by-side with Web Forms code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Cookies, Session, Caching, etc. still work the same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Extensible for changing Routing, View Engine, Model Binders,  Action Filters, Controller Factories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Volare">
      <a:dk1>
        <a:srgbClr val="000000"/>
      </a:dk1>
      <a:lt1>
        <a:srgbClr val="FFFFFF"/>
      </a:lt1>
      <a:dk2>
        <a:srgbClr val="7F7F7F"/>
      </a:dk2>
      <a:lt2>
        <a:srgbClr val="EAEAEA"/>
      </a:lt2>
      <a:accent1>
        <a:srgbClr val="FFC0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FFC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3208</TotalTime>
  <Words>812</Words>
  <Application>Microsoft Office PowerPoint</Application>
  <PresentationFormat>On-screen Show (4:3)</PresentationFormat>
  <Paragraphs>155</Paragraphs>
  <Slides>23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Trebuchet MS</vt:lpstr>
      <vt:lpstr>Verdana</vt:lpstr>
      <vt:lpstr>Wingdings 2</vt:lpstr>
      <vt:lpstr>Aspect</vt:lpstr>
      <vt:lpstr>Introduction to  ASP.NET MVC and Web API</vt:lpstr>
      <vt:lpstr>Agenda</vt:lpstr>
      <vt:lpstr>What is MVC? </vt:lpstr>
      <vt:lpstr>What is MVC? – Views</vt:lpstr>
      <vt:lpstr>What is MVC? – Controllers</vt:lpstr>
      <vt:lpstr>What is MVC? – Models</vt:lpstr>
      <vt:lpstr>What is MVC?</vt:lpstr>
      <vt:lpstr>What is MVC?</vt:lpstr>
      <vt:lpstr>What else is MVC?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Code!</vt:lpstr>
      <vt:lpstr>Drawbacks of MVC</vt:lpstr>
      <vt:lpstr>Advanced Topics?  Future Lab?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144</cp:revision>
  <dcterms:created xsi:type="dcterms:W3CDTF">2009-10-08T15:38:57Z</dcterms:created>
  <dcterms:modified xsi:type="dcterms:W3CDTF">2014-06-06T23:25:37Z</dcterms:modified>
</cp:coreProperties>
</file>