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0" r:id="rId3"/>
    <p:sldId id="261" r:id="rId4"/>
    <p:sldId id="282" r:id="rId5"/>
    <p:sldId id="283" r:id="rId6"/>
    <p:sldId id="284" r:id="rId7"/>
    <p:sldId id="279" r:id="rId8"/>
    <p:sldId id="290" r:id="rId9"/>
    <p:sldId id="291" r:id="rId10"/>
    <p:sldId id="259" r:id="rId11"/>
    <p:sldId id="260" r:id="rId12"/>
    <p:sldId id="292" r:id="rId13"/>
    <p:sldId id="264" r:id="rId14"/>
    <p:sldId id="262" r:id="rId15"/>
    <p:sldId id="276" r:id="rId16"/>
    <p:sldId id="277" r:id="rId17"/>
    <p:sldId id="285" r:id="rId18"/>
    <p:sldId id="286" r:id="rId19"/>
    <p:sldId id="287" r:id="rId20"/>
    <p:sldId id="288" r:id="rId21"/>
    <p:sldId id="289" r:id="rId22"/>
    <p:sldId id="266" r:id="rId23"/>
    <p:sldId id="265" r:id="rId24"/>
    <p:sldId id="281" r:id="rId25"/>
    <p:sldId id="25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747" autoAdjust="0"/>
  </p:normalViewPr>
  <p:slideViewPr>
    <p:cSldViewPr>
      <p:cViewPr varScale="1">
        <p:scale>
          <a:sx n="125" d="100"/>
          <a:sy n="125" d="100"/>
        </p:scale>
        <p:origin x="38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259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FDD2B-5F3E-4BAA-8799-250E930C1A78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A6DE-F661-4CCC-907E-8C3B46FFE7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34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40EB-3B85-44A9-AB37-E1CBD018F808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BD44F-18A8-46C3-8E60-05A8A5D6CF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35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46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6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79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85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09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12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510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369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545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38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14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340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D44F-18A8-46C3-8E60-05A8A5D6CFFD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327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37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6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8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51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82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42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7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27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02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2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3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D9BEE-04D3-43BF-B337-0CE7DEE4C162}" type="datetimeFigureOut">
              <a:rPr lang="en-US" smtClean="0"/>
              <a:pPr/>
              <a:t>6/6/2014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3CF53-4DFA-4058-9048-A591E5E19B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4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ASP.NET </a:t>
            </a:r>
            <a:r>
              <a:rPr lang="en-US" dirty="0" smtClean="0"/>
              <a:t>MVC and Web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Joe Wilson,</a:t>
            </a:r>
          </a:p>
          <a:p>
            <a:r>
              <a:rPr lang="en-US" sz="2100" dirty="0" smtClean="0"/>
              <a:t>Volare Systems, Inc.</a:t>
            </a:r>
            <a:endParaRPr lang="en-US" sz="2100" dirty="0"/>
          </a:p>
        </p:txBody>
      </p:sp>
      <p:pic>
        <p:nvPicPr>
          <p:cNvPr id="4" name="Picture 3" descr="Logo_175px_Hig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5181600"/>
            <a:ext cx="1447800" cy="1021632"/>
          </a:xfrm>
          <a:prstGeom prst="rect">
            <a:avLst/>
          </a:prstGeom>
        </p:spPr>
      </p:pic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3505200" y="5410200"/>
            <a:ext cx="5105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70C0"/>
                </a:solidFill>
                <a:ea typeface="Calibri" pitchFamily="34" charset="0"/>
                <a:cs typeface="Arial" pitchFamily="34" charset="0"/>
              </a:rPr>
              <a:t>volaresystems.com/blog</a:t>
            </a:r>
            <a:endParaRPr lang="en-US" sz="2100" dirty="0">
              <a:solidFill>
                <a:srgbClr val="0070C0"/>
              </a:solidFill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70C0"/>
                </a:solidFill>
                <a:ea typeface="Calibri" pitchFamily="34" charset="0"/>
                <a:cs typeface="Arial" pitchFamily="34" charset="0"/>
              </a:rPr>
              <a:t>@joe_in_denver</a:t>
            </a:r>
            <a:r>
              <a:rPr lang="en-US" sz="2100" dirty="0" smtClean="0">
                <a:solidFill>
                  <a:srgbClr val="0070C0"/>
                </a:solidFill>
                <a:cs typeface="Arial" pitchFamily="34" charset="0"/>
              </a:rPr>
              <a:t> </a:t>
            </a:r>
            <a:endParaRPr lang="en-US" sz="2100" dirty="0">
              <a:solidFill>
                <a:srgbClr val="0070C0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MVC – Controllers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.CS files</a:t>
            </a:r>
          </a:p>
          <a:p>
            <a:endParaRPr lang="en-US" dirty="0" smtClean="0"/>
          </a:p>
          <a:p>
            <a:r>
              <a:rPr lang="en-US" dirty="0" smtClean="0"/>
              <a:t>Holds commands and workflows in Actions (methods)</a:t>
            </a:r>
          </a:p>
          <a:p>
            <a:endParaRPr lang="en-US" dirty="0" smtClean="0"/>
          </a:p>
          <a:p>
            <a:r>
              <a:rPr lang="en-US" dirty="0" smtClean="0"/>
              <a:t>Render Views, JSON, XML, RSS, File, etc.</a:t>
            </a:r>
          </a:p>
          <a:p>
            <a:endParaRPr lang="en-US" dirty="0" smtClean="0"/>
          </a:p>
          <a:p>
            <a:r>
              <a:rPr lang="en-US" dirty="0" smtClean="0"/>
              <a:t>Works with Models for small logic and data</a:t>
            </a:r>
          </a:p>
          <a:p>
            <a:endParaRPr lang="en-US" dirty="0" smtClean="0"/>
          </a:p>
          <a:p>
            <a:r>
              <a:rPr lang="en-US" dirty="0" smtClean="0"/>
              <a:t>Validate user input before moving on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MVC –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.CS files</a:t>
            </a:r>
          </a:p>
          <a:p>
            <a:endParaRPr lang="en-US" dirty="0" smtClean="0"/>
          </a:p>
          <a:p>
            <a:r>
              <a:rPr lang="en-US" dirty="0" smtClean="0"/>
              <a:t>Data to display in the View</a:t>
            </a:r>
          </a:p>
          <a:p>
            <a:endParaRPr lang="en-US" dirty="0" smtClean="0"/>
          </a:p>
          <a:p>
            <a:r>
              <a:rPr lang="en-US" dirty="0" smtClean="0"/>
              <a:t>Data posted from the View back </a:t>
            </a:r>
            <a:r>
              <a:rPr lang="en-US" dirty="0" smtClean="0"/>
              <a:t>to the Controller</a:t>
            </a:r>
          </a:p>
          <a:p>
            <a:endParaRPr lang="en-US" dirty="0" smtClean="0"/>
          </a:p>
          <a:p>
            <a:r>
              <a:rPr lang="en-US" dirty="0" smtClean="0"/>
              <a:t>Good place for validation attributes</a:t>
            </a:r>
          </a:p>
          <a:p>
            <a:endParaRPr lang="en-US" dirty="0" smtClean="0"/>
          </a:p>
          <a:p>
            <a:r>
              <a:rPr lang="en-US" dirty="0" smtClean="0"/>
              <a:t>Good place for light, display-related logic (Full Name, Totals, </a:t>
            </a:r>
            <a:r>
              <a:rPr lang="en-US" dirty="0" err="1" smtClean="0"/>
              <a:t>IsUserLoggedIn</a:t>
            </a:r>
            <a:r>
              <a:rPr lang="en-US" dirty="0" smtClean="0"/>
              <a:t>, etc.)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12" y="2102370"/>
            <a:ext cx="4982759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Validation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362200" y="2438400"/>
            <a:ext cx="14478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00300" y="3291840"/>
            <a:ext cx="14097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00300" y="4168140"/>
            <a:ext cx="14097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3463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MVC - What else?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of ASP.NET</a:t>
            </a:r>
          </a:p>
          <a:p>
            <a:endParaRPr lang="en-US" dirty="0" smtClean="0"/>
          </a:p>
          <a:p>
            <a:r>
              <a:rPr lang="en-US" dirty="0" smtClean="0"/>
              <a:t>Can run side-by-side with Web Forms, Web API, SignalR, etc.</a:t>
            </a:r>
          </a:p>
          <a:p>
            <a:endParaRPr lang="en-US" dirty="0" smtClean="0"/>
          </a:p>
          <a:p>
            <a:r>
              <a:rPr lang="en-US" dirty="0" smtClean="0"/>
              <a:t>Cookies, Session, Caching, etc. still work the same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Extensible for changing Routing, View Engine, Model Binders, Action Filters, etc.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problem is MVC trying to solve?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Problem: </a:t>
            </a:r>
            <a:r>
              <a:rPr lang="en-US" dirty="0" smtClean="0">
                <a:solidFill>
                  <a:srgbClr val="0070C0"/>
                </a:solidFill>
              </a:rPr>
              <a:t>No Separation of Concerns guidance</a:t>
            </a:r>
          </a:p>
          <a:p>
            <a:endParaRPr lang="en-US" dirty="0" smtClean="0"/>
          </a:p>
          <a:p>
            <a:r>
              <a:rPr lang="en-US" dirty="0" smtClean="0"/>
              <a:t>Don’t just dump all your code in code behind files</a:t>
            </a:r>
          </a:p>
          <a:p>
            <a:endParaRPr lang="en-US" dirty="0" smtClean="0"/>
          </a:p>
          <a:p>
            <a:r>
              <a:rPr lang="en-US" dirty="0" smtClean="0"/>
              <a:t>MVC gives guidance about what kind of code goes where</a:t>
            </a:r>
          </a:p>
          <a:p>
            <a:endParaRPr lang="en-US" dirty="0" smtClean="0"/>
          </a:p>
          <a:p>
            <a:r>
              <a:rPr lang="en-US" dirty="0" smtClean="0"/>
              <a:t>Convention over configuration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problem is MVC trying to solve?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1371599"/>
            <a:ext cx="2434266" cy="495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4267200" y="1981199"/>
            <a:ext cx="2133600" cy="60960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86000" y="2438399"/>
            <a:ext cx="4114800" cy="53340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86000" y="3201987"/>
            <a:ext cx="4038600" cy="7461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267200" y="3352799"/>
            <a:ext cx="2057400" cy="30480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0" idx="3"/>
          </p:cNvCxnSpPr>
          <p:nvPr/>
        </p:nvCxnSpPr>
        <p:spPr>
          <a:xfrm flipV="1">
            <a:off x="2362200" y="3657599"/>
            <a:ext cx="4038600" cy="99283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362200" y="5867399"/>
            <a:ext cx="4114800" cy="158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572000" y="4419599"/>
            <a:ext cx="1981200" cy="68580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514600" y="1523999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Style Sheets, Images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457200" y="213359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Controllers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457200" y="304799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Models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2514600" y="342899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JavaScript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533400" y="441959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Views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667000" y="4876799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Master Pages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457200" y="5638799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Tests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  <p:bldP spid="48" grpId="0"/>
      <p:bldP spid="49" grpId="0"/>
      <p:bldP spid="50" grpId="0"/>
      <p:bldP spid="52" grpId="0"/>
      <p:bldP spid="5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 is MVC trying to solve?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Problem: </a:t>
            </a:r>
            <a:r>
              <a:rPr lang="en-US" dirty="0" smtClean="0">
                <a:solidFill>
                  <a:srgbClr val="0070C0"/>
                </a:solidFill>
              </a:rPr>
              <a:t>Web code testability</a:t>
            </a:r>
          </a:p>
          <a:p>
            <a:endParaRPr lang="en-US" dirty="0" smtClean="0"/>
          </a:p>
          <a:p>
            <a:r>
              <a:rPr lang="en-US" dirty="0" smtClean="0"/>
              <a:t>Code behind files are hard to test</a:t>
            </a:r>
          </a:p>
          <a:p>
            <a:endParaRPr lang="en-US" dirty="0" smtClean="0"/>
          </a:p>
          <a:p>
            <a:r>
              <a:rPr lang="en-US" dirty="0" err="1" smtClean="0"/>
              <a:t>HttpContext</a:t>
            </a:r>
            <a:r>
              <a:rPr lang="en-US" dirty="0" smtClean="0"/>
              <a:t> is hard to mock</a:t>
            </a:r>
          </a:p>
          <a:p>
            <a:endParaRPr lang="en-US" dirty="0" smtClean="0"/>
          </a:p>
          <a:p>
            <a:r>
              <a:rPr lang="en-US" dirty="0" smtClean="0"/>
              <a:t>MVC provides </a:t>
            </a:r>
            <a:r>
              <a:rPr lang="en-US" dirty="0" err="1" smtClean="0"/>
              <a:t>mockable</a:t>
            </a:r>
            <a:r>
              <a:rPr lang="en-US" dirty="0" smtClean="0"/>
              <a:t> abstract classes (but mocking is still not as easy as it could be)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benefits of MVC?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Benefit: </a:t>
            </a:r>
            <a:r>
              <a:rPr lang="en-US" dirty="0" smtClean="0">
                <a:solidFill>
                  <a:srgbClr val="0070C0"/>
                </a:solidFill>
              </a:rPr>
              <a:t>Clean HTML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MVC controls keep their IDs</a:t>
            </a:r>
          </a:p>
          <a:p>
            <a:endParaRPr lang="en-US" dirty="0" smtClean="0"/>
          </a:p>
          <a:p>
            <a:r>
              <a:rPr lang="en-US" dirty="0" smtClean="0"/>
              <a:t>Easier to navigate with JavaScript and jQuery</a:t>
            </a:r>
          </a:p>
          <a:p>
            <a:endParaRPr lang="en-US" dirty="0" smtClean="0"/>
          </a:p>
          <a:p>
            <a:r>
              <a:rPr lang="en-US" dirty="0" smtClean="0"/>
              <a:t>Easier to build Section 508 compliant sites (use W3C Validators and Section508.info to check)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94658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 smtClean="0"/>
              <a:t>What are the benefits of MVC?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822575"/>
          </a:xfr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numCol="1">
            <a:normAutofit/>
          </a:bodyPr>
          <a:lstStyle/>
          <a:p>
            <a:pPr>
              <a:lnSpc>
                <a:spcPct val="170000"/>
              </a:lnSpc>
              <a:buNone/>
            </a:pPr>
            <a:r>
              <a:rPr lang="en-US" dirty="0" smtClean="0">
                <a:cs typeface="Courier New" pitchFamily="49" charset="0"/>
              </a:rPr>
              <a:t>HTML from Web Forms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id=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"ctl00_MainContent_uxdPHAllContent_TripSelector_lblFromDate"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From Date:&lt;/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span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type=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"text"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name=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"ctl00$MainContent$uxdPHAllContent$TripSelector$txtFromDate" 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id=</a:t>
            </a:r>
            <a:r>
              <a:rPr lang="en-US" sz="16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"ctl00_MainContent_uxdPHAllContent_TripSelector_txtFromDate"</a:t>
            </a:r>
            <a:r>
              <a:rPr lang="en-US" sz="1600" b="1" dirty="0" smtClean="0">
                <a:latin typeface="Consolas" pitchFamily="49" charset="0"/>
                <a:cs typeface="Consolas" pitchFamily="49" charset="0"/>
              </a:rPr>
              <a:t> /&gt;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28650" y="4727576"/>
            <a:ext cx="7886700" cy="1597024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vert="horz" lIns="182880" tIns="91440" numCol="1">
            <a:normAutofit/>
          </a:bodyPr>
          <a:lstStyle/>
          <a:p>
            <a:pPr marL="171450" marR="0" lvl="0" indent="-171450" defTabSz="685800" fontAlgn="auto">
              <a:lnSpc>
                <a:spcPct val="17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sz="2100" dirty="0">
                <a:cs typeface="Courier New" pitchFamily="49" charset="0"/>
              </a:rPr>
              <a:t>HTML from MVC</a:t>
            </a:r>
          </a:p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label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for=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FromDate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&gt;From Date:&lt;/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label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&gt;</a:t>
            </a:r>
          </a:p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&lt;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input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type=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"text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name=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FromDate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id=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FromDate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/&gt;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371600" y="4191000"/>
            <a:ext cx="64008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81600" y="6019800"/>
            <a:ext cx="8382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961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the benefits of MVC?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Benefit: </a:t>
            </a:r>
            <a:r>
              <a:rPr lang="en-US" dirty="0" smtClean="0">
                <a:solidFill>
                  <a:srgbClr val="0070C0"/>
                </a:solidFill>
              </a:rPr>
              <a:t>Clean URLs</a:t>
            </a:r>
          </a:p>
          <a:p>
            <a:endParaRPr lang="en-US" dirty="0" smtClean="0"/>
          </a:p>
          <a:p>
            <a:r>
              <a:rPr lang="en-US" dirty="0" smtClean="0"/>
              <a:t>MVC has more </a:t>
            </a:r>
            <a:r>
              <a:rPr lang="en-US" dirty="0" err="1" smtClean="0"/>
              <a:t>hackable</a:t>
            </a:r>
            <a:r>
              <a:rPr lang="en-US" dirty="0" smtClean="0"/>
              <a:t>, SEO-friendly URLs</a:t>
            </a:r>
          </a:p>
          <a:p>
            <a:endParaRPr lang="en-US" dirty="0" smtClean="0"/>
          </a:p>
          <a:p>
            <a:r>
              <a:rPr lang="en-US" dirty="0" smtClean="0"/>
              <a:t>URLs without query strings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813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Where do MVC and Web API fit in today’s web?</a:t>
            </a:r>
          </a:p>
          <a:p>
            <a:endParaRPr lang="en-US" smtClean="0"/>
          </a:p>
          <a:p>
            <a:r>
              <a:rPr lang="en-US" smtClean="0"/>
              <a:t>Basics of MVC</a:t>
            </a:r>
          </a:p>
          <a:p>
            <a:endParaRPr lang="en-US" smtClean="0"/>
          </a:p>
          <a:p>
            <a:r>
              <a:rPr lang="en-US" smtClean="0"/>
              <a:t>Basics of Web API</a:t>
            </a:r>
          </a:p>
          <a:p>
            <a:endParaRPr lang="en-US" smtClean="0"/>
          </a:p>
          <a:p>
            <a:r>
              <a:rPr lang="en-US" smtClean="0"/>
              <a:t>What about testing?</a:t>
            </a:r>
          </a:p>
          <a:p>
            <a:endParaRPr lang="en-US" smtClean="0"/>
          </a:p>
          <a:p>
            <a:r>
              <a:rPr lang="en-US" smtClean="0"/>
              <a:t>Are MVC or Web API a fit for your project?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/>
              <a:t>What are the benefits of MVC?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08175"/>
          </a:xfr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cs typeface="Courier New" pitchFamily="49" charset="0"/>
              </a:rPr>
              <a:t>URLs for ASP.NET Web Forms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http://mysite.com/Shop.aspx?Category=Shirts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http://mysite.com/Shop.aspx?ID=123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28650" y="3886200"/>
            <a:ext cx="7886700" cy="2057400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Courier New" pitchFamily="49" charset="0"/>
              </a:rPr>
              <a:t>URLs for ASP.NET MVC</a:t>
            </a:r>
          </a:p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http://mysite.com/Shop/Category/Shirts</a:t>
            </a:r>
          </a:p>
          <a:p>
            <a:pPr marL="265176" marR="0" lvl="0" indent="-265176" algn="l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http://mysite.com/Shop/ID/123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200400" y="2971800"/>
            <a:ext cx="35052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00400" y="3505200"/>
            <a:ext cx="2286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76600" y="4991100"/>
            <a:ext cx="28194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276600" y="5486400"/>
            <a:ext cx="1524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2207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benefits of MVC?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Benefit: </a:t>
            </a:r>
            <a:r>
              <a:rPr lang="en-US" dirty="0" smtClean="0">
                <a:solidFill>
                  <a:srgbClr val="0070C0"/>
                </a:solidFill>
              </a:rPr>
              <a:t>Headroom</a:t>
            </a:r>
          </a:p>
          <a:p>
            <a:endParaRPr lang="en-US" dirty="0" smtClean="0"/>
          </a:p>
          <a:p>
            <a:r>
              <a:rPr lang="en-US" dirty="0" smtClean="0"/>
              <a:t>Extensible for changing </a:t>
            </a:r>
          </a:p>
          <a:p>
            <a:pPr lvl="1"/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View Engine</a:t>
            </a:r>
          </a:p>
          <a:p>
            <a:pPr lvl="1"/>
            <a:r>
              <a:rPr lang="en-US" dirty="0" smtClean="0"/>
              <a:t>Model Binders</a:t>
            </a:r>
          </a:p>
          <a:p>
            <a:pPr lvl="1"/>
            <a:r>
              <a:rPr lang="en-US" dirty="0" smtClean="0"/>
              <a:t>Action Filters</a:t>
            </a:r>
          </a:p>
          <a:p>
            <a:pPr lvl="1"/>
            <a:r>
              <a:rPr lang="en-US" dirty="0" smtClean="0"/>
              <a:t>Controller Factories</a:t>
            </a:r>
          </a:p>
          <a:p>
            <a:endParaRPr lang="en-US" dirty="0" smtClean="0"/>
          </a:p>
          <a:p>
            <a:r>
              <a:rPr lang="en-US" dirty="0" smtClean="0"/>
              <a:t>All code is released as open source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3997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3200"/>
            <a:ext cx="7886700" cy="1325563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Code</a:t>
            </a:r>
            <a:r>
              <a:rPr lang="en-US" sz="4000" dirty="0" smtClean="0">
                <a:latin typeface="Trebuchet MS" pitchFamily="34" charset="0"/>
              </a:rPr>
              <a:t>!</a:t>
            </a:r>
            <a:endParaRPr lang="en-US" sz="4000" dirty="0">
              <a:latin typeface="Trebuchet MS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of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need it?</a:t>
            </a:r>
          </a:p>
          <a:p>
            <a:endParaRPr lang="en-US" dirty="0" smtClean="0"/>
          </a:p>
          <a:p>
            <a:r>
              <a:rPr lang="en-US" dirty="0" smtClean="0"/>
              <a:t>So close to Web API it can trip you up (hopefully changing with ASP.NET </a:t>
            </a:r>
            <a:r>
              <a:rPr lang="en-US" dirty="0" err="1" smtClean="0"/>
              <a:t>vNext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Drawbacks of Web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binding and 404s can be annoying</a:t>
            </a:r>
          </a:p>
          <a:p>
            <a:endParaRPr lang="en-US" dirty="0" smtClean="0"/>
          </a:p>
          <a:p>
            <a:r>
              <a:rPr lang="en-US" dirty="0" smtClean="0"/>
              <a:t>So close to MVC it can trip you up (hopefully changing with ASP.NET </a:t>
            </a:r>
            <a:r>
              <a:rPr lang="en-US" dirty="0" err="1" smtClean="0"/>
              <a:t>vNext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036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site for MVC -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asp.net/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mvc</a:t>
            </a:r>
            <a:endParaRPr lang="en-US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Microsoft site for Web API -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asp.net/web-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dirty="0" err="1" smtClean="0"/>
              <a:t>Pluralsight</a:t>
            </a:r>
            <a:r>
              <a:rPr lang="en-US" dirty="0" smtClean="0"/>
              <a:t> -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pluralsight.com</a:t>
            </a:r>
          </a:p>
        </p:txBody>
      </p:sp>
      <p:pic>
        <p:nvPicPr>
          <p:cNvPr id="10" name="Picture 9" descr="Logo_175px_Hig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5181600"/>
            <a:ext cx="1447800" cy="1021632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505200" y="5410200"/>
            <a:ext cx="5105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70C0"/>
                </a:solidFill>
                <a:ea typeface="Calibri" pitchFamily="34" charset="0"/>
                <a:cs typeface="Arial" pitchFamily="34" charset="0"/>
              </a:rPr>
              <a:t>volaresystems.com/blog</a:t>
            </a:r>
            <a:endParaRPr lang="en-US" sz="2100" dirty="0">
              <a:solidFill>
                <a:srgbClr val="0070C0"/>
              </a:solidFill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0070C0"/>
                </a:solidFill>
                <a:ea typeface="Calibri" pitchFamily="34" charset="0"/>
                <a:cs typeface="Arial" pitchFamily="34" charset="0"/>
              </a:rPr>
              <a:t>@joe_in_denver</a:t>
            </a:r>
            <a:r>
              <a:rPr lang="en-US" sz="2100" dirty="0" smtClean="0">
                <a:solidFill>
                  <a:srgbClr val="0070C0"/>
                </a:solidFill>
                <a:cs typeface="Arial" pitchFamily="34" charset="0"/>
              </a:rPr>
              <a:t> </a:t>
            </a:r>
            <a:endParaRPr lang="en-US" sz="2100" dirty="0">
              <a:solidFill>
                <a:srgbClr val="0070C0"/>
              </a:solidFill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M</a:t>
            </a:r>
            <a:r>
              <a:rPr lang="en-US" sz="3200" dirty="0" smtClean="0"/>
              <a:t> = Model</a:t>
            </a:r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V</a:t>
            </a:r>
            <a:r>
              <a:rPr lang="en-US" sz="3200" dirty="0" smtClean="0"/>
              <a:t> = View</a:t>
            </a:r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C</a:t>
            </a:r>
            <a:r>
              <a:rPr lang="en-US" sz="3200" dirty="0" smtClean="0"/>
              <a:t> = Controller</a:t>
            </a:r>
            <a:endParaRPr 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MVC - Routing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438400" y="2286000"/>
            <a:ext cx="3848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http://server/product/edit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95600" y="4585791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n-lt"/>
              </a:rPr>
              <a:t>Response</a:t>
            </a:r>
          </a:p>
        </p:txBody>
      </p:sp>
      <p:pic>
        <p:nvPicPr>
          <p:cNvPr id="1028" name="Picture 4" descr="C:\Users\Joe.VOLARE\AppData\Local\Microsoft\Windows\Temporary Internet Files\Content.IE5\LNNT3MM7\MC90043524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514600"/>
            <a:ext cx="1887119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895600" y="2819400"/>
            <a:ext cx="3276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0800000">
            <a:off x="2895600" y="4114800"/>
            <a:ext cx="3352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95598" y="3276600"/>
            <a:ext cx="331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Request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495800" y="2686110"/>
            <a:ext cx="9906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638800" y="2686110"/>
            <a:ext cx="5334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10599" y="1524000"/>
            <a:ext cx="91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Action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4144801" y="1524000"/>
            <a:ext cx="13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Controller</a:t>
            </a:r>
            <a:endParaRPr lang="en-US" sz="2000" dirty="0"/>
          </a:p>
        </p:txBody>
      </p:sp>
      <p:sp>
        <p:nvSpPr>
          <p:cNvPr id="17" name="Right Arrow 16"/>
          <p:cNvSpPr/>
          <p:nvPr/>
        </p:nvSpPr>
        <p:spPr>
          <a:xfrm rot="3111230">
            <a:off x="4727106" y="1911031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8074292">
            <a:off x="5766816" y="1916777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95598" y="5193268"/>
            <a:ext cx="3429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HTML, JSON</a:t>
            </a:r>
            <a:r>
              <a:rPr lang="en-US" dirty="0"/>
              <a:t>, </a:t>
            </a:r>
            <a:r>
              <a:rPr lang="en-US" dirty="0" smtClean="0"/>
              <a:t>File, XML</a:t>
            </a:r>
            <a:endParaRPr lang="en-US" dirty="0"/>
          </a:p>
        </p:txBody>
      </p:sp>
      <p:pic>
        <p:nvPicPr>
          <p:cNvPr id="1035" name="Picture 11" descr="C:\Users\Joe.VOLARE\AppData\Local\Microsoft\Windows\Temporary Internet Files\Content.IE5\B4MERRRI\MC910216349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67" y="2514600"/>
            <a:ext cx="2897871" cy="245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0145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21" grpId="0" animBg="1"/>
      <p:bldP spid="37" grpId="0"/>
      <p:bldP spid="39" grpId="0"/>
      <p:bldP spid="17" grpId="0" animBg="1"/>
      <p:bldP spid="40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733800" y="2895600"/>
            <a:ext cx="4267200" cy="3505200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MVC - Routing</a:t>
            </a:r>
            <a:endParaRPr lang="en-US" dirty="0"/>
          </a:p>
        </p:txBody>
      </p:sp>
      <p:sp>
        <p:nvSpPr>
          <p:cNvPr id="32" name="Down Arrow 31"/>
          <p:cNvSpPr/>
          <p:nvPr/>
        </p:nvSpPr>
        <p:spPr>
          <a:xfrm rot="2572829">
            <a:off x="5067911" y="4628514"/>
            <a:ext cx="457200" cy="741251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5638800" y="3505200"/>
            <a:ext cx="457200" cy="609600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Up-Down Arrow 8"/>
          <p:cNvSpPr/>
          <p:nvPr/>
        </p:nvSpPr>
        <p:spPr>
          <a:xfrm rot="7955833">
            <a:off x="6218570" y="4510938"/>
            <a:ext cx="457200" cy="947778"/>
          </a:xfrm>
          <a:prstGeom prst="upDownArrow">
            <a:avLst/>
          </a:prstGeom>
          <a:ln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Bent-Up Arrow 23"/>
          <p:cNvSpPr/>
          <p:nvPr/>
        </p:nvSpPr>
        <p:spPr>
          <a:xfrm flipV="1">
            <a:off x="3886200" y="1828800"/>
            <a:ext cx="2209800" cy="914400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Bent-Up Arrow 24"/>
          <p:cNvSpPr/>
          <p:nvPr/>
        </p:nvSpPr>
        <p:spPr>
          <a:xfrm rot="10800000" flipV="1">
            <a:off x="2209800" y="3665897"/>
            <a:ext cx="1143000" cy="2353903"/>
          </a:xfrm>
          <a:prstGeom prst="bentUp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53000" y="29718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Routing Engine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4724400" y="41910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Controller (Action)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5334000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View,</a:t>
            </a:r>
          </a:p>
          <a:p>
            <a:pPr algn="ctr"/>
            <a:r>
              <a:rPr lang="en-US" sz="2000" dirty="0" smtClean="0"/>
              <a:t>JSON, File,</a:t>
            </a:r>
          </a:p>
          <a:p>
            <a:pPr algn="ctr"/>
            <a:r>
              <a:rPr lang="en-US" sz="2000" dirty="0" smtClean="0"/>
              <a:t>XML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6324600" y="53340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Model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3352800" y="12954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Request (GET or POST)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692727" y="4784772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n-lt"/>
              </a:rPr>
              <a:t>Response</a:t>
            </a:r>
          </a:p>
        </p:txBody>
      </p:sp>
      <p:pic>
        <p:nvPicPr>
          <p:cNvPr id="16" name="Picture 11" descr="C:\Users\Joe.VOLARE\AppData\Local\Microsoft\Windows\Temporary Internet Files\Content.IE5\B4MERRRI\MC910216349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29" y="1210902"/>
            <a:ext cx="2897871" cy="245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3129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2" grpId="0" animBg="1"/>
      <p:bldP spid="34" grpId="0" animBg="1"/>
      <p:bldP spid="9" grpId="0" animBg="1"/>
      <p:bldP spid="24" grpId="0" animBg="1"/>
      <p:bldP spid="25" grpId="0" animBg="1"/>
      <p:bldP spid="26" grpId="0"/>
      <p:bldP spid="27" grpId="0"/>
      <p:bldP spid="28" grpId="0"/>
      <p:bldP spid="30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- Routing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14600" y="2269176"/>
            <a:ext cx="3957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http://server/product/edit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648200" y="2650176"/>
            <a:ext cx="947738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748338" y="2650176"/>
            <a:ext cx="52334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15516" y="1507176"/>
            <a:ext cx="91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Action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4284340" y="1507176"/>
            <a:ext cx="13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Controller</a:t>
            </a:r>
            <a:endParaRPr lang="en-US" sz="2000" dirty="0"/>
          </a:p>
        </p:txBody>
      </p:sp>
      <p:sp>
        <p:nvSpPr>
          <p:cNvPr id="17" name="Right Arrow 16"/>
          <p:cNvSpPr/>
          <p:nvPr/>
        </p:nvSpPr>
        <p:spPr>
          <a:xfrm rot="3111230">
            <a:off x="4866645" y="1894207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8074292">
            <a:off x="5909679" y="1899953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62437"/>
            <a:ext cx="5207363" cy="190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357" y="4190999"/>
            <a:ext cx="2197894" cy="198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ight Arrow 21"/>
          <p:cNvSpPr/>
          <p:nvPr/>
        </p:nvSpPr>
        <p:spPr>
          <a:xfrm rot="3111230">
            <a:off x="2460159" y="3799207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438400" y="4541519"/>
            <a:ext cx="8382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729038" y="5104891"/>
            <a:ext cx="601501" cy="50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Arrow 25"/>
          <p:cNvSpPr/>
          <p:nvPr/>
        </p:nvSpPr>
        <p:spPr>
          <a:xfrm rot="13670414">
            <a:off x="3993926" y="5192913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6713455" y="5257799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6126254" y="4953489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rot="13173933">
            <a:off x="5942694" y="2755098"/>
            <a:ext cx="406483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19008338">
            <a:off x="4882041" y="2757569"/>
            <a:ext cx="394347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97201" y="3172107"/>
            <a:ext cx="13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Folder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5791716" y="3163229"/>
            <a:ext cx="913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01169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17" grpId="0" animBg="1"/>
      <p:bldP spid="40" grpId="0" animBg="1"/>
      <p:bldP spid="22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Are .CSHTML files</a:t>
            </a:r>
          </a:p>
          <a:p>
            <a:endParaRPr lang="en-US" smtClean="0"/>
          </a:p>
          <a:p>
            <a:r>
              <a:rPr lang="en-US" smtClean="0"/>
              <a:t>Holds user interface elements (HTML, CSS, JavaScript)</a:t>
            </a:r>
          </a:p>
          <a:p>
            <a:endParaRPr lang="en-US" smtClean="0"/>
          </a:p>
          <a:p>
            <a:r>
              <a:rPr lang="en-US" smtClean="0"/>
              <a:t>Views should not contain much logic</a:t>
            </a:r>
          </a:p>
          <a:p>
            <a:endParaRPr lang="en-US" smtClean="0"/>
          </a:p>
          <a:p>
            <a:r>
              <a:rPr lang="en-US" smtClean="0"/>
              <a:t>Simple “if”s or “foreach”es are OK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Views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5" y="5524500"/>
            <a:ext cx="36290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1752600" y="5943600"/>
            <a:ext cx="160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409700"/>
            <a:ext cx="6841292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49325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MVC – Views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indent="-265176">
              <a:lnSpc>
                <a:spcPct val="200000"/>
              </a:lnSpc>
              <a:spcBef>
                <a:spcPts val="250"/>
              </a:spcBef>
              <a:buClr>
                <a:srgbClr val="FFC000"/>
              </a:buClr>
              <a:buSzPct val="80000"/>
              <a:defRPr/>
            </a:pPr>
            <a:endParaRPr lang="en-US" sz="2800" b="1" dirty="0" smtClean="0">
              <a:solidFill>
                <a:srgbClr val="000000">
                  <a:lumMod val="50000"/>
                  <a:lumOff val="50000"/>
                </a:srgbClr>
              </a:solidFill>
              <a:latin typeface="Trebuchet MS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600200"/>
            <a:ext cx="2815209" cy="391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91343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4154</TotalTime>
  <Words>680</Words>
  <Application>Microsoft Office PowerPoint</Application>
  <PresentationFormat>On-screen Show (4:3)</PresentationFormat>
  <Paragraphs>177</Paragraphs>
  <Slides>25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Courier New</vt:lpstr>
      <vt:lpstr>Trebuchet MS</vt:lpstr>
      <vt:lpstr>Wingdings 2</vt:lpstr>
      <vt:lpstr>Office Theme</vt:lpstr>
      <vt:lpstr>Introduction to  ASP.NET MVC and Web API</vt:lpstr>
      <vt:lpstr>Agenda</vt:lpstr>
      <vt:lpstr>Basics of MVC</vt:lpstr>
      <vt:lpstr>Basics of MVC - Routing</vt:lpstr>
      <vt:lpstr>Basics of MVC - Routing</vt:lpstr>
      <vt:lpstr>Basics of MVC - Routing</vt:lpstr>
      <vt:lpstr>Basics of MVC – Views</vt:lpstr>
      <vt:lpstr>Basics of MVC – Views</vt:lpstr>
      <vt:lpstr>Basics of MVC – Views</vt:lpstr>
      <vt:lpstr>Basics of MVC – Controllers</vt:lpstr>
      <vt:lpstr>Basics of MVC – Models</vt:lpstr>
      <vt:lpstr>Basics of MVC – Validation</vt:lpstr>
      <vt:lpstr>Basics of MVC - What else?</vt:lpstr>
      <vt:lpstr>What problem is MVC trying to solve?</vt:lpstr>
      <vt:lpstr>What problem is MVC trying to solve?</vt:lpstr>
      <vt:lpstr>What problem is MVC trying to solve?</vt:lpstr>
      <vt:lpstr>What are the benefits of MVC?</vt:lpstr>
      <vt:lpstr>What are the benefits of MVC?</vt:lpstr>
      <vt:lpstr>What are the benefits of MVC?</vt:lpstr>
      <vt:lpstr>What are the benefits of MVC?</vt:lpstr>
      <vt:lpstr>What are the benefits of MVC?</vt:lpstr>
      <vt:lpstr>Code!</vt:lpstr>
      <vt:lpstr>Drawbacks of MVC</vt:lpstr>
      <vt:lpstr>Drawbacks of Web API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ASP.NET MVC</dc:title>
  <dc:creator>Darien Wilson</dc:creator>
  <cp:lastModifiedBy>Joe Wilson</cp:lastModifiedBy>
  <cp:revision>170</cp:revision>
  <dcterms:created xsi:type="dcterms:W3CDTF">2009-10-08T15:38:57Z</dcterms:created>
  <dcterms:modified xsi:type="dcterms:W3CDTF">2014-06-07T15:11:52Z</dcterms:modified>
</cp:coreProperties>
</file>