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0" r:id="rId3"/>
    <p:sldId id="293" r:id="rId4"/>
    <p:sldId id="294" r:id="rId5"/>
    <p:sldId id="261" r:id="rId6"/>
    <p:sldId id="282" r:id="rId7"/>
    <p:sldId id="283" r:id="rId8"/>
    <p:sldId id="284" r:id="rId9"/>
    <p:sldId id="299" r:id="rId10"/>
    <p:sldId id="297" r:id="rId11"/>
    <p:sldId id="298" r:id="rId12"/>
    <p:sldId id="279" r:id="rId13"/>
    <p:sldId id="290" r:id="rId14"/>
    <p:sldId id="291" r:id="rId15"/>
    <p:sldId id="300" r:id="rId16"/>
    <p:sldId id="259" r:id="rId17"/>
    <p:sldId id="260" r:id="rId18"/>
    <p:sldId id="292" r:id="rId19"/>
    <p:sldId id="296" r:id="rId20"/>
    <p:sldId id="301" r:id="rId21"/>
    <p:sldId id="302" r:id="rId22"/>
    <p:sldId id="303" r:id="rId23"/>
    <p:sldId id="262" r:id="rId24"/>
    <p:sldId id="276" r:id="rId25"/>
    <p:sldId id="277" r:id="rId26"/>
    <p:sldId id="285" r:id="rId27"/>
    <p:sldId id="286" r:id="rId28"/>
    <p:sldId id="287" r:id="rId29"/>
    <p:sldId id="288" r:id="rId30"/>
    <p:sldId id="289" r:id="rId31"/>
    <p:sldId id="264" r:id="rId32"/>
    <p:sldId id="295" r:id="rId33"/>
    <p:sldId id="25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747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259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DD2B-5F3E-4BAA-8799-250E930C1A78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A6DE-F661-4CCC-907E-8C3B46FFE7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34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40EB-3B85-44A9-AB37-E1CBD018F808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D44F-18A8-46C3-8E60-05A8A5D6CF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4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34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18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327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06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9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85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9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3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97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1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1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69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4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38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1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3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6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8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5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8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4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7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2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0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2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3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9BEE-04D3-43BF-B337-0CE7DEE4C162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Joe Wilson,</a:t>
            </a:r>
          </a:p>
          <a:p>
            <a:r>
              <a:rPr lang="en-US" sz="2100" dirty="0" smtClean="0"/>
              <a:t>Volare Systems, Inc.</a:t>
            </a:r>
            <a:endParaRPr lang="en-US" sz="2100" dirty="0"/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181600"/>
            <a:ext cx="1447800" cy="102163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05200" y="5410200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volaresystems.com/blog</a:t>
            </a:r>
            <a:endParaRPr lang="en-US" sz="2100" dirty="0">
              <a:solidFill>
                <a:srgbClr val="0070C0"/>
              </a:solidFill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@joe_in_denver</a:t>
            </a:r>
            <a:r>
              <a:rPr lang="en-US" sz="21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100" dirty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Routing (Route attributes)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76400"/>
            <a:ext cx="6096000" cy="34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Demo - Routing</a:t>
            </a:r>
            <a:endParaRPr lang="en-US" sz="4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4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Are .CSHTML files</a:t>
            </a:r>
          </a:p>
          <a:p>
            <a:endParaRPr lang="en-US" sz="2400" dirty="0" smtClean="0"/>
          </a:p>
          <a:p>
            <a:r>
              <a:rPr lang="en-US" sz="2400" dirty="0" smtClean="0"/>
              <a:t>Hold user interface elements (HTML, CSS, JavaScript)</a:t>
            </a:r>
          </a:p>
          <a:p>
            <a:endParaRPr lang="en-US" sz="2400" dirty="0" smtClean="0"/>
          </a:p>
          <a:p>
            <a:r>
              <a:rPr lang="en-US" sz="2400" dirty="0" smtClean="0"/>
              <a:t>Use _</a:t>
            </a:r>
            <a:r>
              <a:rPr lang="en-US" sz="2400" dirty="0" err="1" smtClean="0"/>
              <a:t>Layout.cshtml</a:t>
            </a:r>
            <a:r>
              <a:rPr lang="en-US" sz="2400" dirty="0" smtClean="0"/>
              <a:t> to style pages the same for entire app</a:t>
            </a:r>
          </a:p>
          <a:p>
            <a:endParaRPr lang="en-US" sz="2400" dirty="0" smtClean="0"/>
          </a:p>
          <a:p>
            <a:r>
              <a:rPr lang="en-US" sz="2400" dirty="0" smtClean="0"/>
              <a:t>Show Model data with </a:t>
            </a:r>
            <a:r>
              <a:rPr lang="en-US" sz="2400" dirty="0"/>
              <a:t>@</a:t>
            </a:r>
            <a:r>
              <a:rPr lang="en-US" sz="2400" dirty="0" err="1" smtClean="0"/>
              <a:t>Model.Something</a:t>
            </a:r>
            <a:r>
              <a:rPr lang="en-US" sz="2400" dirty="0" smtClean="0"/>
              <a:t> or @</a:t>
            </a:r>
            <a:r>
              <a:rPr lang="en-US" sz="2400" dirty="0" err="1" smtClean="0"/>
              <a:t>ViewBag.Something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Views </a:t>
            </a:r>
            <a:r>
              <a:rPr lang="en-US" sz="2400" u="sng" dirty="0" smtClean="0"/>
              <a:t>should not contain much logic</a:t>
            </a:r>
          </a:p>
          <a:p>
            <a:endParaRPr lang="en-US" sz="2400" dirty="0" smtClean="0"/>
          </a:p>
          <a:p>
            <a:r>
              <a:rPr lang="en-US" sz="2400" dirty="0" smtClean="0"/>
              <a:t>Simple “</a:t>
            </a:r>
            <a:r>
              <a:rPr lang="en-US" sz="2400" dirty="0" err="1" smtClean="0"/>
              <a:t>if”s</a:t>
            </a:r>
            <a:r>
              <a:rPr lang="en-US" sz="2400" dirty="0" smtClean="0"/>
              <a:t> or “</a:t>
            </a:r>
            <a:r>
              <a:rPr lang="en-US" sz="2400" dirty="0" err="1" smtClean="0"/>
              <a:t>foreach”es</a:t>
            </a:r>
            <a:r>
              <a:rPr lang="en-US" sz="2400" dirty="0" smtClean="0"/>
              <a:t> are OK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6076"/>
            <a:ext cx="5766887" cy="5253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 (_</a:t>
            </a:r>
            <a:r>
              <a:rPr lang="en-US" dirty="0" err="1" smtClean="0"/>
              <a:t>Layout.cshtml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081079" y="237043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2921603" y="431044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442221">
            <a:off x="2142984" y="3078061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8469755">
            <a:off x="2142230" y="5114541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5307229" y="579119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32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0" grpId="1" animBg="1"/>
      <p:bldP spid="11" grpId="1" animBg="1"/>
      <p:bldP spid="12" grpId="1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 (Edit form)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71600"/>
            <a:ext cx="6426030" cy="48768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>
            <a:off x="3352800" y="134778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5562600" y="1997676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5460917" y="375851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6070517" y="243840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5929953" y="419100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7118138" y="266069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7019286" y="4411362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5156117" y="5508992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34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4" grpId="1" animBg="1"/>
      <p:bldP spid="15" grpId="1" animBg="1"/>
      <p:bldP spid="17" grpId="1" animBg="1"/>
      <p:bldP spid="18" grpId="1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000" y="2057400"/>
            <a:ext cx="4600000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26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– 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.CS files</a:t>
            </a:r>
          </a:p>
          <a:p>
            <a:endParaRPr lang="en-US" dirty="0" smtClean="0"/>
          </a:p>
          <a:p>
            <a:r>
              <a:rPr lang="en-US" dirty="0" smtClean="0"/>
              <a:t>Hold commands and workflows in Actions (methods)</a:t>
            </a:r>
          </a:p>
          <a:p>
            <a:endParaRPr lang="en-US" dirty="0" smtClean="0"/>
          </a:p>
          <a:p>
            <a:r>
              <a:rPr lang="en-US" dirty="0" smtClean="0"/>
              <a:t>Model bind values from form, query string, cookies, etc.</a:t>
            </a:r>
          </a:p>
          <a:p>
            <a:endParaRPr lang="en-US" dirty="0" smtClean="0"/>
          </a:p>
          <a:p>
            <a:r>
              <a:rPr lang="en-US" dirty="0" smtClean="0"/>
              <a:t>Works with Models for small logic and data</a:t>
            </a:r>
          </a:p>
          <a:p>
            <a:endParaRPr lang="en-US" dirty="0" smtClean="0"/>
          </a:p>
          <a:p>
            <a:r>
              <a:rPr lang="en-US" dirty="0" smtClean="0"/>
              <a:t>Validate user input before moving on</a:t>
            </a:r>
          </a:p>
          <a:p>
            <a:endParaRPr lang="en-US" dirty="0" smtClean="0"/>
          </a:p>
          <a:p>
            <a:r>
              <a:rPr lang="en-US" dirty="0" smtClean="0"/>
              <a:t>Render Views, JSON, XML, RSS, File, etc.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–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.CS files or </a:t>
            </a:r>
            <a:r>
              <a:rPr lang="en-US" dirty="0" err="1" smtClean="0"/>
              <a:t>ViewBag</a:t>
            </a:r>
            <a:r>
              <a:rPr lang="en-US" dirty="0" smtClean="0"/>
              <a:t>, which is a dynamic type</a:t>
            </a:r>
          </a:p>
          <a:p>
            <a:endParaRPr lang="en-US" dirty="0"/>
          </a:p>
          <a:p>
            <a:r>
              <a:rPr lang="en-US" dirty="0" smtClean="0"/>
              <a:t>Can be </a:t>
            </a:r>
            <a:r>
              <a:rPr lang="en-US" dirty="0" err="1" smtClean="0"/>
              <a:t>TempData</a:t>
            </a:r>
            <a:r>
              <a:rPr lang="en-US" dirty="0" smtClean="0"/>
              <a:t>[“something”] for single-use values</a:t>
            </a:r>
          </a:p>
          <a:p>
            <a:endParaRPr lang="en-US" dirty="0" smtClean="0"/>
          </a:p>
          <a:p>
            <a:r>
              <a:rPr lang="en-US" dirty="0" smtClean="0"/>
              <a:t>Data to display in the View and data posted from the View back to the Controller</a:t>
            </a:r>
          </a:p>
          <a:p>
            <a:endParaRPr lang="en-US" dirty="0" smtClean="0"/>
          </a:p>
          <a:p>
            <a:r>
              <a:rPr lang="en-US" dirty="0" smtClean="0"/>
              <a:t>Good place for validation attributes</a:t>
            </a:r>
          </a:p>
          <a:p>
            <a:endParaRPr lang="en-US" dirty="0" smtClean="0"/>
          </a:p>
          <a:p>
            <a:r>
              <a:rPr lang="en-US" dirty="0" smtClean="0"/>
              <a:t>Good place for light, display-related logic (Full Name, Totals, </a:t>
            </a:r>
            <a:r>
              <a:rPr lang="en-US" dirty="0" err="1" smtClean="0"/>
              <a:t>IsUserLoggedIn</a:t>
            </a:r>
            <a:r>
              <a:rPr lang="en-US" dirty="0" smtClean="0"/>
              <a:t>, etc.)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90689"/>
            <a:ext cx="7139472" cy="2604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Validation and Scaffolding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2185086" y="203481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2185086" y="289411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4092913" y="224179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4008476" y="3107267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46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Models (</a:t>
            </a:r>
            <a:r>
              <a:rPr lang="en-US" dirty="0" err="1" smtClean="0"/>
              <a:t>ViewBag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1000" y="2652584"/>
            <a:ext cx="4190357" cy="77641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79383" y="2285999"/>
            <a:ext cx="4688417" cy="1142999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04800" y="1825625"/>
            <a:ext cx="4267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Controller/Action..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379383" y="1825625"/>
            <a:ext cx="41359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View….</a:t>
            </a:r>
          </a:p>
        </p:txBody>
      </p:sp>
    </p:spTree>
    <p:extLst>
      <p:ext uri="{BB962C8B-B14F-4D97-AF65-F5344CB8AC3E}">
        <p14:creationId xmlns:p14="http://schemas.microsoft.com/office/powerpoint/2010/main" val="350054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Where does MVC fit in today’s web?</a:t>
            </a:r>
          </a:p>
          <a:p>
            <a:endParaRPr lang="en-US" sz="2400" dirty="0" smtClean="0"/>
          </a:p>
          <a:p>
            <a:r>
              <a:rPr lang="en-US" sz="2400" dirty="0" smtClean="0"/>
              <a:t>Basics of MVC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Controllers/Actions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MVC: The good parts</a:t>
            </a:r>
          </a:p>
          <a:p>
            <a:endParaRPr lang="en-US" sz="2400" dirty="0" smtClean="0"/>
          </a:p>
          <a:p>
            <a:r>
              <a:rPr lang="en-US" sz="2400" dirty="0" smtClean="0"/>
              <a:t>Is MVC a fit for your project?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Demo – Views, Models, Scaffolding and Model Binding</a:t>
            </a:r>
            <a:endParaRPr lang="en-US" sz="4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88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Basics of MVC – </a:t>
            </a:r>
            <a:r>
              <a:rPr lang="en-US" sz="3200" dirty="0" smtClean="0"/>
              <a:t>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Security</a:t>
            </a:r>
          </a:p>
          <a:p>
            <a:endParaRPr lang="en-US" dirty="0" smtClean="0"/>
          </a:p>
          <a:p>
            <a:r>
              <a:rPr lang="en-US" dirty="0" smtClean="0"/>
              <a:t>Attributes on controller and/or action</a:t>
            </a:r>
          </a:p>
          <a:p>
            <a:endParaRPr lang="en-US" dirty="0"/>
          </a:p>
          <a:p>
            <a:r>
              <a:rPr lang="en-US" dirty="0" smtClean="0"/>
              <a:t>Allow Anonymous is the default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01294"/>
            <a:ext cx="5819048" cy="87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5181600"/>
            <a:ext cx="6409524" cy="88571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360420" y="397081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6654551" y="514350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255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Demo – Security</a:t>
            </a:r>
            <a:endParaRPr lang="en-US" sz="4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7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Separation of Concerns guidance</a:t>
            </a:r>
          </a:p>
          <a:p>
            <a:endParaRPr lang="en-US" sz="2400" dirty="0" smtClean="0"/>
          </a:p>
          <a:p>
            <a:r>
              <a:rPr lang="en-US" sz="2400" dirty="0" smtClean="0"/>
              <a:t>Don’t dump all your code in HTML or code behind files</a:t>
            </a:r>
          </a:p>
          <a:p>
            <a:endParaRPr lang="en-US" sz="2400" dirty="0" smtClean="0"/>
          </a:p>
          <a:p>
            <a:r>
              <a:rPr lang="en-US" sz="2400" dirty="0" smtClean="0"/>
              <a:t>MVC gives guidance about what kind of code goes where</a:t>
            </a:r>
          </a:p>
          <a:p>
            <a:endParaRPr lang="en-US" sz="2400" dirty="0" smtClean="0"/>
          </a:p>
          <a:p>
            <a:r>
              <a:rPr lang="en-US" sz="2400" dirty="0" smtClean="0"/>
              <a:t>Convention over configuration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137" y="0"/>
            <a:ext cx="2390476" cy="69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562600" y="1295401"/>
            <a:ext cx="1447800" cy="3952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86000" y="1690689"/>
            <a:ext cx="4724400" cy="7477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0" y="2681289"/>
            <a:ext cx="4800600" cy="5953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67200" y="2857499"/>
            <a:ext cx="2819400" cy="8001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0" idx="3"/>
          </p:cNvCxnSpPr>
          <p:nvPr/>
        </p:nvCxnSpPr>
        <p:spPr>
          <a:xfrm flipV="1">
            <a:off x="2362200" y="3123082"/>
            <a:ext cx="4724400" cy="152735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0" y="5867399"/>
            <a:ext cx="4572000" cy="3810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572000" y="4084673"/>
            <a:ext cx="2895600" cy="102072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49611" y="140300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Style Sheets, Images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95300" y="216723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Controllers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" y="30479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Models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2457461" y="33977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JavaScript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33400" y="44195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Views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605216" y="486856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Layout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95300" y="559657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Tests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  <p:bldP spid="49" grpId="0"/>
      <p:bldP spid="50" grpId="0"/>
      <p:bldP spid="52" grpId="0"/>
      <p:bldP spid="5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Testability</a:t>
            </a:r>
          </a:p>
          <a:p>
            <a:endParaRPr lang="en-US" sz="2400" dirty="0" smtClean="0"/>
          </a:p>
          <a:p>
            <a:r>
              <a:rPr lang="en-US" sz="2400" dirty="0" smtClean="0"/>
              <a:t>Putting as much logic as possible in POCOs leads to easier testing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HttpContext</a:t>
            </a:r>
            <a:r>
              <a:rPr lang="en-US" sz="2400" dirty="0" smtClean="0"/>
              <a:t> is hard to mock</a:t>
            </a:r>
          </a:p>
          <a:p>
            <a:endParaRPr lang="en-US" sz="2400" dirty="0" smtClean="0"/>
          </a:p>
          <a:p>
            <a:r>
              <a:rPr lang="en-US" sz="2400" dirty="0" smtClean="0"/>
              <a:t>MVC provides </a:t>
            </a:r>
            <a:r>
              <a:rPr lang="en-US" sz="2400" dirty="0" err="1" smtClean="0"/>
              <a:t>mockable</a:t>
            </a:r>
            <a:r>
              <a:rPr lang="en-US" sz="2400" dirty="0" smtClean="0"/>
              <a:t> abstract classes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Clean HTML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MVC controls keep their IDs</a:t>
            </a:r>
          </a:p>
          <a:p>
            <a:endParaRPr lang="en-US" sz="2400" dirty="0" smtClean="0"/>
          </a:p>
          <a:p>
            <a:r>
              <a:rPr lang="en-US" sz="2400" dirty="0" smtClean="0"/>
              <a:t>Easier to manipulate DOM with JavaScript and jQuery</a:t>
            </a:r>
          </a:p>
          <a:p>
            <a:endParaRPr lang="en-US" sz="2400" dirty="0" smtClean="0"/>
          </a:p>
          <a:p>
            <a:r>
              <a:rPr lang="en-US" sz="2400" dirty="0" smtClean="0"/>
              <a:t>Easier to build accessible, Section 508 compliant sites</a:t>
            </a:r>
          </a:p>
        </p:txBody>
      </p:sp>
    </p:spTree>
    <p:extLst>
      <p:ext uri="{BB962C8B-B14F-4D97-AF65-F5344CB8AC3E}">
        <p14:creationId xmlns:p14="http://schemas.microsoft.com/office/powerpoint/2010/main" val="2589465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22575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numCol="1"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 smtClean="0">
                <a:cs typeface="Courier New" pitchFamily="49" charset="0"/>
              </a:rPr>
              <a:t>HTML from Web Forms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"ctl00_MainContent_uxdPHAllContent_TripSelector_lblFromDate"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From Date:&lt;/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type=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"text"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name=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"ctl00$MainContent$uxdPHAllContent$TripSelector$txtFromDate"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"ctl00_MainContent_uxdPHAllContent_TripSelector_txtFromDate"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/&gt;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28650" y="4727576"/>
            <a:ext cx="7886700" cy="1597024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 numCol="1">
            <a:normAutofit/>
          </a:bodyPr>
          <a:lstStyle/>
          <a:p>
            <a:pPr marL="171450" marR="0" lvl="0" indent="-171450" defTabSz="685800" fontAlgn="auto">
              <a:lnSpc>
                <a:spcPct val="17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100" dirty="0">
                <a:cs typeface="Courier New" pitchFamily="49" charset="0"/>
              </a:rPr>
              <a:t>HTML from MVC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&gt;From Date:&lt;/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input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type=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"text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name=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id=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/&gt;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63362" y="4055076"/>
            <a:ext cx="64008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81600" y="5953896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61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Clean URLs</a:t>
            </a:r>
          </a:p>
          <a:p>
            <a:endParaRPr lang="en-US" sz="2400" dirty="0" smtClean="0"/>
          </a:p>
          <a:p>
            <a:r>
              <a:rPr lang="en-US" sz="2400" dirty="0" smtClean="0"/>
              <a:t>MVC and Web API have more </a:t>
            </a:r>
            <a:r>
              <a:rPr lang="en-US" sz="2400" dirty="0" err="1" smtClean="0"/>
              <a:t>hackable</a:t>
            </a:r>
            <a:r>
              <a:rPr lang="en-US" sz="2400" dirty="0" smtClean="0"/>
              <a:t>, SEO-friendly URLs</a:t>
            </a:r>
          </a:p>
          <a:p>
            <a:endParaRPr lang="en-US" sz="2400" dirty="0" smtClean="0"/>
          </a:p>
          <a:p>
            <a:r>
              <a:rPr lang="en-US" sz="2400" dirty="0" smtClean="0"/>
              <a:t>URLs with or without query strings</a:t>
            </a:r>
          </a:p>
        </p:txBody>
      </p:sp>
    </p:spTree>
    <p:extLst>
      <p:ext uri="{BB962C8B-B14F-4D97-AF65-F5344CB8AC3E}">
        <p14:creationId xmlns:p14="http://schemas.microsoft.com/office/powerpoint/2010/main" val="410813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08175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cs typeface="Courier New" pitchFamily="49" charset="0"/>
              </a:rPr>
              <a:t>URLs with query strings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http://mysite.com/Shop.aspx?Category=Shirts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http://mysite.com/Shop.aspx?ID=123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8650" y="3886200"/>
            <a:ext cx="7886700" cy="20574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Courier New" pitchFamily="49" charset="0"/>
              </a:rPr>
              <a:t>URLs in MVC and Web API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http://mysite.com/Shop/Category/Shirts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http://mysite.com/Shop/ID/123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00400" y="2895600"/>
            <a:ext cx="3505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3429000"/>
            <a:ext cx="2286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76600" y="4953000"/>
            <a:ext cx="28194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76600" y="5426676"/>
            <a:ext cx="1524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20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web, same old HTTP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0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48000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5069" y="4750395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Response</a:t>
            </a:r>
          </a:p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1798" y="1966549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dirty="0" smtClean="0"/>
          </a:p>
          <a:p>
            <a:pPr algn="ctr"/>
            <a:r>
              <a:rPr lang="en-US" dirty="0" smtClean="0"/>
              <a:t>GET, POST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467812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Browser Client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629401" y="464764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Web</a:t>
            </a:r>
          </a:p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7448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18" grpId="0"/>
      <p:bldP spid="19" grpId="0"/>
      <p:bldP spid="11" grpId="0"/>
      <p:bldP spid="12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Headroom</a:t>
            </a:r>
          </a:p>
          <a:p>
            <a:endParaRPr lang="en-US" sz="2400" dirty="0" smtClean="0"/>
          </a:p>
          <a:p>
            <a:r>
              <a:rPr lang="en-US" sz="2400" dirty="0" smtClean="0"/>
              <a:t>Extensible</a:t>
            </a:r>
          </a:p>
          <a:p>
            <a:pPr lvl="1"/>
            <a:r>
              <a:rPr lang="en-US" sz="2000" dirty="0" smtClean="0"/>
              <a:t>Custom Routing</a:t>
            </a:r>
          </a:p>
          <a:p>
            <a:pPr lvl="1"/>
            <a:r>
              <a:rPr lang="en-US" sz="2000" dirty="0" smtClean="0"/>
              <a:t>Custom View Engine</a:t>
            </a:r>
          </a:p>
          <a:p>
            <a:pPr lvl="1"/>
            <a:r>
              <a:rPr lang="en-US" sz="2000" dirty="0" smtClean="0"/>
              <a:t>Custom Model/Parameter Binders</a:t>
            </a:r>
          </a:p>
          <a:p>
            <a:pPr lvl="1"/>
            <a:r>
              <a:rPr lang="en-US" sz="2000" dirty="0" smtClean="0"/>
              <a:t>Custom Action Filters</a:t>
            </a:r>
          </a:p>
          <a:p>
            <a:pPr lvl="1"/>
            <a:r>
              <a:rPr lang="en-US" sz="2000" dirty="0" smtClean="0"/>
              <a:t>Custom Formatters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All code is released as open source</a:t>
            </a:r>
          </a:p>
        </p:txBody>
      </p:sp>
    </p:spTree>
    <p:extLst>
      <p:ext uri="{BB962C8B-B14F-4D97-AF65-F5344CB8AC3E}">
        <p14:creationId xmlns:p14="http://schemas.microsoft.com/office/powerpoint/2010/main" val="573997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Part of ASP.NET, same security model</a:t>
            </a:r>
          </a:p>
          <a:p>
            <a:endParaRPr lang="en-US" sz="2400" dirty="0" smtClean="0"/>
          </a:p>
          <a:p>
            <a:r>
              <a:rPr lang="en-US" sz="2400" dirty="0" smtClean="0"/>
              <a:t>Can run side-by-side with Web Forms, SignalR, etc.</a:t>
            </a:r>
          </a:p>
          <a:p>
            <a:endParaRPr lang="en-US" sz="2400" dirty="0" smtClean="0"/>
          </a:p>
          <a:p>
            <a:r>
              <a:rPr lang="en-US" sz="2400" dirty="0" smtClean="0"/>
              <a:t>Cookies, Session, Caching, etc. still work the same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web, where does MVC fit?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ASP.NET security for pages</a:t>
            </a:r>
          </a:p>
          <a:p>
            <a:endParaRPr lang="en-US" sz="2600" dirty="0"/>
          </a:p>
          <a:p>
            <a:r>
              <a:rPr lang="en-US" sz="2600" dirty="0"/>
              <a:t>Consistent look with a Layout </a:t>
            </a:r>
            <a:r>
              <a:rPr lang="en-US" sz="2600" dirty="0" smtClean="0"/>
              <a:t>page</a:t>
            </a:r>
          </a:p>
          <a:p>
            <a:endParaRPr lang="en-US" sz="2600" dirty="0"/>
          </a:p>
          <a:p>
            <a:r>
              <a:rPr lang="en-US" sz="2600" dirty="0" smtClean="0"/>
              <a:t>Model </a:t>
            </a:r>
            <a:r>
              <a:rPr lang="en-US" sz="2600" dirty="0" smtClean="0"/>
              <a:t>binding, server-side validation</a:t>
            </a:r>
          </a:p>
          <a:p>
            <a:endParaRPr lang="en-US" sz="2600" dirty="0" smtClean="0"/>
          </a:p>
          <a:p>
            <a:r>
              <a:rPr lang="en-US" sz="2600" dirty="0" smtClean="0"/>
              <a:t>Easy to send data from the server with the </a:t>
            </a:r>
            <a:r>
              <a:rPr lang="en-US" sz="2600" dirty="0" smtClean="0"/>
              <a:t>view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072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Microsoft site for MVC -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asp.net/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endParaRPr lang="en-US" sz="2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 smtClean="0"/>
          </a:p>
          <a:p>
            <a:r>
              <a:rPr lang="en-US" sz="2800" dirty="0" smtClean="0"/>
              <a:t>Microsoft site for Web API -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asp.net/web-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 smtClean="0"/>
          </a:p>
          <a:p>
            <a:r>
              <a:rPr lang="en-US" sz="2800" dirty="0" err="1" smtClean="0"/>
              <a:t>Pluralsight</a:t>
            </a:r>
            <a:r>
              <a:rPr lang="en-US" sz="2800" dirty="0" smtClean="0"/>
              <a:t> -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pluralsight.com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5181600"/>
            <a:ext cx="1447800" cy="1021632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505200" y="5410200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volaresystems.com/blog</a:t>
            </a:r>
            <a:endParaRPr lang="en-US" sz="2100" dirty="0">
              <a:solidFill>
                <a:srgbClr val="0070C0"/>
              </a:solidFill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@joe_in_denver</a:t>
            </a:r>
            <a:r>
              <a:rPr lang="en-US" sz="21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100" dirty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web, more abstractions, libraries, frameworks on top of HTTP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0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48000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5069" y="4750395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Response</a:t>
            </a:r>
          </a:p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1798" y="1966549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dirty="0" smtClean="0"/>
          </a:p>
          <a:p>
            <a:pPr algn="ctr"/>
            <a:r>
              <a:rPr lang="en-US" dirty="0" smtClean="0"/>
              <a:t>GET, POST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0" y="4412350"/>
            <a:ext cx="776426" cy="8242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164647"/>
            <a:ext cx="1319612" cy="6598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159628"/>
            <a:ext cx="800100" cy="800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2" y="3042628"/>
            <a:ext cx="1590686" cy="3911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17" y="4338068"/>
            <a:ext cx="704335" cy="83639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581899" y="2156542"/>
            <a:ext cx="13315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Web Forms</a:t>
            </a:r>
          </a:p>
          <a:p>
            <a:r>
              <a:rPr lang="en-US" sz="1600" dirty="0" smtClean="0"/>
              <a:t>MVC</a:t>
            </a:r>
          </a:p>
          <a:p>
            <a:r>
              <a:rPr lang="en-US" sz="1600" dirty="0" smtClean="0"/>
              <a:t>Web API</a:t>
            </a:r>
            <a:endParaRPr lang="en-US" sz="11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80" y="4861477"/>
            <a:ext cx="1429014" cy="6192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4" y="2017362"/>
            <a:ext cx="1000954" cy="10009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13" y="2081342"/>
            <a:ext cx="878700" cy="8787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" y="2340583"/>
            <a:ext cx="951469" cy="9514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75" y="4972581"/>
            <a:ext cx="1252650" cy="305646"/>
          </a:xfrm>
          <a:prstGeom prst="rect">
            <a:avLst/>
          </a:prstGeom>
        </p:spPr>
      </p:pic>
      <p:sp>
        <p:nvSpPr>
          <p:cNvPr id="30" name="AutoShape 6" descr="data:image/jpeg;base64,/9j/4AAQSkZJRgABAQAAAQABAAD/2wCEAAkGBxQSDxQUEhQVFBQUFBQVFhQUFRkWGBYVGhcXGxcXGB8fHSggHhwxGxcdITEhJSkrLi8uFx81ODMsNygtLiwBCgoKDg0OGhAQGzUlHSQsLC0sMjUtLCw1LC8sLCwsLCwsLCwvLCwsLCwsLCwsLCwsLCwsLCwsLCwsLCwsLCwsLP/AABEIAEkBAAMBIgACEQEDEQH/xAAcAAABBAMBAAAAAAAAAAAAAAAHAQIFBgAECAP/xABFEAACAQMABgYIBAIHCAMAAAABAgMABBEFBgcSITETQVFUYZMWInGBkaHR0hQyQlIjsWJygpKjwdMXJDNjc6Lh8BVDU//EABoBAAIDAQEAAAAAAAAAAAAAAAECAAMEBQb/xAAqEQACAgEDBAEDBAMAAAAAAAABAgADEQQSIRMxQVEFFCKBI2GRsRUyUv/aAAwDAQACEQMRAD8AFVZWUoXq5knAA5k9grDPVEgRMUtEPV3ZFd3CB52W2B4hWUtJjxUEAewmpy42IHd/h3mWxyeHAPvDZHzpxW0ytragcZgjSnVJaxauz2E3RXC4JBKMOKuBzKn+Y6qixVZBE212KygiOxS1Lar6uT38/RQDlgu7Z3I1PIsfdwHM4NTeuuz2bR0STGVZoywViqlSrHlwJORnhmpsJGYraisOEJ5lOrKQUopJoEcKcKQCnUpjiZTgKSnChHEUCnYpBThSy0RQKcBSU4UscRaaePKilse1aSRJLqVA3HciDDIGPzt8eHuPbURtjWFb6MRKFcRZl3QBkk+pnxxn4iruiQm4mc8fIK2o6AH5lEpwFMWvQVQZ0lOYtLispRSx5lKBSgUtDMMylUVgFesa0pMkULTwKwClFVwzAKUClFPApSZJURRl2K6oL0f46ZcsxIgBHBVHAv8A1ieXgPGgya6s1RiC6PtQvIQRY/uA/wCddyoZM8j8jYVQAeZD68a/waNwrAyzMMiJDggdrH9I7Os4OKi9QtqC6QuOgkh6GQgsmH31YDmOQINBzaM8h0td9LkN0pAz+wAbmPDdq4bBNCl7uW6YHdhTo1PbI/E/BR/3Crdx3YmJqEWrce8I+1bRaTaKnLjLQqZYz1qy/wDjINATVXV6a/uBDAPF5CPVjT9zf5DrroXaBbyz2TW0AzJckR5PJE5yO3YAo95IHXWzqnqzDo+2EMQ8XkON5262b6dVRk3GCnVGqsgdzPTVrV+GwtxFEOA4u5/M7dbMf/cUHNrGvK3ji2tyDBE280g4iRxwG6f2jt6zW7tU2idKWs7Nv4fFZplP5z1oh/b1E9daWzDZ7HfQvPclxFvlI0jO7v4/MxOCcZ4YGORpWOftEtpQV/rWwdrTxRutNjVqszM8sskXDcjyFI7d9gMnwxima27J7YW7vZh45EUsFLl1bAyV9Ykg+INUmlu86C/JVZAgXBpc01MkgAZJIwBkk55ADrOaLequyMNGJL53BIBEMZ3ceDtgnPgMYqtayx4mu7V11DLGCjNOBo83eyfR7IQiSRnqZZWJHubI+VCLXDVmTR1x0chDI4LRyAYDr1+wg4BHiO2o9LKMwaf5Cq1to7yGFKDV91F2bNdxia5ZooW4oq4DuO3iOC/Enwq+Pss0cVwEkB/cJnz8yR8qg07GSz5SmttveAivWCFndUQZd2CqO1icAfGprXbVltH3AjLb6ON6NzgEjkQQOGQf51ObH9D9PfmVhlbZd7PV0jZC/IE1WKju2zRZrFFBtU+OIXtGWkdlZIhOEgjyzewZZvjk1zdprSjXVzLO/OVy2P2r+ke4Y+FHDajcSvbJZ2yM81027heSxLguzHkq8QMntqE0VsfgEP8AvMshlI4mMhUQ+GVO97/gK12oW4HacHQ6iunNlh5MES16CpLV/V6W8uTBBht1m3pf0KoJG+fbjgOui1o3ZVZoo6XpJnPMlig9wXGPfWUUM3ady35KmjAPJgVBpwot6xbKYTGWsyySAZCOxZG8MniD45oRupVipBDAkFcetvciuO3NV2UsneX6bX1agEr4jqUUXtE7MbdbX/eN4zMuWYOQEOOSgcOHjmhboTRjXVykEZyXYgPg4Cjm58MDPvFRqGXGfMFPyNVu4jsveay17CiHrfqBb2lk0sckm/Hu5LsCHyQOWBg+ytbULUqK8gM0ztjfKqiELy4EscfKlOmfdtij5Wk1G3xnEbqBqWl4jTT7wjB3UVTu7x/USeeOoY7DUPrtoeOzuzFESV3VbDHJUnPDPuzx7aN+itGx28KxRDCIMDJyfaT1mh3tQ1YiSN7sSP0rOoKswKtnAwoxkYFartOFq47zj6b5Jn1W5mO09hBypr0UV4xmthBXIbiemVsymCj3sh1wjntVtZWCzwAKoY4MkY/Ky55kDgR7KAgrFYgggkEcQQcEHtFdtG2med1NAtXE6T2jav2c9nNLcqqtHE7LMPVZSASMHrGceqedbWzjQP4LRsMTDEjL0kv/AFG4ke7l7qCuz61n0lpGGKeWWWGEiZw7sy4QjdByf3Y+dHvWfTC2dnLO3Ho0JAP6n/SPjitCnPM41qMn6ecx2idORXEtxHGctbSCOQeJUNn2cSPapqibb9PXFvbxRQ+pHcF1klGd71d09GMcsgnjz9U1RtjGsBi0qyyNn8YCHJ/VKCXVj4klv71FzadoT8XouZQMvGOlTt3k44HuyPfUzkcSBOnaN3ac021uzuqIN53KqqjrYnAHxrqrQuj47GxjjyAkEXrN7Bl2+OTQS2KaFFxpAzNxS2QOP67ZCfyY+6iDtp0/0Fh0Kn+JcncwOfRrgyH5gf2qRBgZmrVHqWLWJTdW9ab3SWm4ikrpCGL9EvBVhXqYdbHgD4mijtC03+D0bPJ+oqY0H9N/VH88+6qLsA0avR3NxzcusIHYqqHPxLD+7V6101Pj0ksaSyyIkZZgqbuGYgAFsg8hnH9Y0y5Kyi7YLgPAgm2JaHWa/eRxvC2jDKD+9iQp+Aar9tc1sksbeOOA7s1wXAfGdxE3d4jxyyge09lRWqWj4tD6Ya1M28l3ArRl8Ah0dsKxHDiC2KuGuWpsGkkjExdWiLbjoRkBsbwOeBB3R8KCqduB3jW2K1wZv9YPNjWn7qW+kikleWIxF2323t1gwAIzx45Iq07UNFJdTaNhb/7Log9RMYjZnUe3dA+FTeqOqFvo2NxFks+C8shG8wHIdgA48PGhjrRr5G+nLWZDvW1oxXeHENv8JJB2jGMf1fGoeFw0IzbcWrGMQna76ZNho6SWMDeUKkYx6oZiFXh2DPyoYbMNcCl5Kb66YJLHwaZju7+98F4E9lF/S2jYL62aKTDxSAHKt71ZSPjVJGxq0/8A2n+KfbUcNkERaLKQjLYOTKdtb1lhvLmIQMHSBHBkH5WZiucHrAC8/Gidsx0J+F0dHvDEkv8AFfPPLYwD7FAHuqn3+yeOO4tujlZ42lAlSTdzuAFjggDnu4I8avevenBZaPllBw+7uxj+m3Bfr7qVVIYs0uutVq0pq7SZtZo5R0kZVxxXeXj+UkEZ8DmhDtV11uVnezRTBGAN5x+eVT+09S9XDj7Kj9kOtn4af8LK38GZhuEn8kp4fBuXtx21ddsGri3FmbgYEtsC2f3R8N5T/MdnHtolt65WLXUKNQFs5HibuyfQ6waMjcD15/4rn2/lHsA4UPdoOu9xJeSRQyPFFAxTCEqWZThmY9mQQBRG2WaXSfRkSg+vCOicdYK8vlg1paU2VWk1y8xeVekYu8akbpJOWwcZGTQKkoNsldiJezXCS2zjSEs+jYZJyWc7w3iMFgGIDHxwKoWjtCrc6yz8MxwSdK3Zvbq4H9/j/ZNEfTmlYNG2e8cKsa7sUY/UQPVRfrVN2J3IkW8dyDcSTK8h6yrAlSPDe36jAEhTBUzKllq9jx/Jk9tR03+G0ewBw838Je3BHrkf2c1WNiOhv+LdMOX8KP8Am7D5D3GrjrdqXFpB4mlkkTog4AQjB3t3PMHB9UcamtD6MjtoUhhXdRBgDmfEk9Zz10TWS+T2iDUKmnNa9z3g22z6b4xWqn/myY+CL8cn3CtHY9FK905V2WGNQzqCQrO3BQfHAJ9wq16w7N4rqeSdp5RI+Dx3Sq4GAAMZxw7a2tmGi1gsAVwWkd2Zh1kMVHyFV9NjbuM0HU1rpOmvfzPDalrC1raokTlJpWwrDmqrgsf5D30HrzSk1wQZ5XkI5bzZAz2DlRr1q1GjvpRLJNKpVdxVXd3QM5PMZznxoV2urYOk/wAEX4CQqXA5gLvcPHHCqdUHLfsZo+NspVM+RyeJEQrW0goja06hW8No8sO8rxrvHLFgwHMHP+VDpK52opas4M7Wk1aXqSviUispaSunMhhu2B2Ea2s8wIMjyiM9qqgyo95Yn4dlR23jWMHorKNgcHpZ8dRH/DU/NvctCyw0nNASYZZIi3A9G5XPtwa1ZXLEsxLE8SWOST4mrRZ9uJzjpD1eoTxMtJ2jkV0OHRldT2MpBB+IrrTQOklurWKdPyyorY7CRxHuPCuSkFGvYdrIpiezkYBkO/Dn9SNneUeIbjjsbwo1tziJrafsDDxKRpS5udB6UuEtiEVjlQyhleIksowewkjh2VXtN6envJuluJN98YHAKFXsUDgBXUt/oiC4x08MUuOXSRq+PZkVp+iNj3O28iP7aY1n3KK9Yq8leZzToPWK5s2ZrWYxFgA2ArBscshgR8qm/wDabpTvf+DB/p0e/RKx7na+RH9tZ6I2HcrXyI/toCtvcZtZUxyUnMGkNJyzymWaRpJDj12PHhyx2e6p+02h6SjUKt22B+9InPxZCfnXQHojY9ytvIj+2s9ErHudr5Ef21Ok3uE62ojBSc76U10v7lCk107IeBUBEBHYQgGRUGK6k9ErHudr5Ef0pfRKx7nbeRH9KU1MfMdfkK14CznjQ+t99apuQXLIg5KQjgewOpx7qkRtL0p3r/Bg/wBOjt6J2Pc7byI/pWeidj3O28mP6VOk/uKdbQeTX/U59k1zvnnSdrljJHnc4KFAP5hugBeI8K8tZNaLm+Km4kDBfyooCqM8zgcz4nNdD+ilj3O28lPpWeilj3O28lPpU6T+4w11IOQk5fAqw6U1zvLi3EEs2YwMEAKDJjGN88zy8M9eaP8A6KWPdLbyU+lL6KWPdLbyU+lDosPMY/JVMQSnac2aM0pNbPvwStE2MZQ8x2HtHtqe/wBo2k8Y/Fnyof8ATo6+ilj3S28lPpSeitl3S28lPpUFLjsYG+QpY5avP8TnDSelZrl96eVpWHIuc49g5D3VmjdJS28nSQSNG44bynq7CDwI8DXSHorZd0tvJT6VnotZd0t/JT6Uv07ZzmP/AJOvbt2cfiBAbRdJcvxP+FD9leNjrtfxb25ct653jvqj8e0bynHsGBR29FrLulv5KfSs9F7Lutv5KfSj0bP+pV9bp8Y6f9QHXWvWkJUKvcnBGDupGhI9qqDWtoXWa7tVKQTlEP6SFZc9oDA491Hr0Ys+62/kp9KX0Zs+62/lJ9KU0WE53QjX0Abenx+IFX1+0gwwbnGeyOIH3HcqItbuRJRKrESBt4PzO928efvroH0as+6weUn0qs6/6Ds4rGRxFFG4xuFFCMW6hw5+yq7aHxktLaNdTu2rXjMo+l9c7q6i6KRkCHG9uLulvBuJ+WKhYxXlGtbMa1yrbCx+4zt1VJWMIMSi1lZWV15kmGkxS1gqSYmKONeyEg5BII5EHBHsNeQr0oEwgDHM310/dgYF3cgf9eT7qz0hvO93PnyfdUeaSmyYnQT1JL0hvO93PnyfdSjWK873c+dJ91RtYKmTJ0U9ST9Ibzvdz58n3UvpDed7ufOk+6o0Uoobj7h6KepJ+kN53q48+T7qX0hvO9XHnyfdUaKWhuPuMKU9STGsF33q48+T7qX0gu+9XHnSfdUaKdSFj7jChPUkTrBd96uPOk+6mekF53q48+T7q0eqm1Nx9wmhPUkxrBd96uPPk+6s/wDn7vvVx50n3VHClqbj7hFCepJDT933q48+T7qUafu+9XHnyfdUbT1pd7e4309fqSA0/d96uPPk+6nrp6771cedJ9aja9I6BdvcnRT1JMabu+9T+dJ9acNOXfeZ/Of61oCnCquo3uHo1+pIDTl13m485/rThpu67zcec/1rQWnikNje4Oinqb401dd5n81/rXnNcSSHMju5/puW+Ga8BXqlVtYx8yLWgPAntEtbSCvCKthayvNAn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80" y="5382421"/>
            <a:ext cx="813552" cy="81355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48" y="4363027"/>
            <a:ext cx="1729050" cy="50339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78" y="5252831"/>
            <a:ext cx="2179844" cy="9683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91" y="6013240"/>
            <a:ext cx="1675009" cy="6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68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M</a:t>
            </a:r>
            <a:r>
              <a:rPr lang="en-US" sz="3200" dirty="0" smtClean="0"/>
              <a:t> = Model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V</a:t>
            </a:r>
            <a:r>
              <a:rPr lang="en-US" sz="3200" dirty="0" smtClean="0"/>
              <a:t> = View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C</a:t>
            </a:r>
            <a:r>
              <a:rPr lang="en-US" sz="3200" dirty="0" smtClean="0"/>
              <a:t> = Controller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(R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Routing)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- Routing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67117" y="2286000"/>
            <a:ext cx="3848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http://server/product/edit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24317" y="458579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024317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24317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4315" y="3276600"/>
            <a:ext cx="331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24517" y="2686110"/>
            <a:ext cx="990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67517" y="2686110"/>
            <a:ext cx="5334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39316" y="1524000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73518" y="1524000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3111230">
            <a:off x="4855823" y="1911031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74292">
            <a:off x="5895533" y="1916777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24315" y="5193268"/>
            <a:ext cx="3429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" y="467812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Browser Client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629401" y="464764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Web</a:t>
            </a:r>
          </a:p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6014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" grpId="0" animBg="1"/>
      <p:bldP spid="21" grpId="0" animBg="1"/>
      <p:bldP spid="23" grpId="0"/>
      <p:bldP spid="37" grpId="0"/>
      <p:bldP spid="39" grpId="0"/>
      <p:bldP spid="17" grpId="0" animBg="1"/>
      <p:bldP spid="40" grpId="0" animBg="1"/>
      <p:bldP spid="18" grpId="0"/>
      <p:bldP spid="19" grpId="0"/>
      <p:bldP spid="20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733800" y="2895600"/>
            <a:ext cx="4267200" cy="3505200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- Routing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 rot="2572829">
            <a:off x="5067911" y="4628514"/>
            <a:ext cx="457200" cy="741251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5638800" y="3505200"/>
            <a:ext cx="457200" cy="60960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-Down Arrow 8"/>
          <p:cNvSpPr/>
          <p:nvPr/>
        </p:nvSpPr>
        <p:spPr>
          <a:xfrm rot="7955833">
            <a:off x="6218570" y="4510938"/>
            <a:ext cx="457200" cy="947778"/>
          </a:xfrm>
          <a:prstGeom prst="upDownArrow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Bent-Up Arrow 23"/>
          <p:cNvSpPr/>
          <p:nvPr/>
        </p:nvSpPr>
        <p:spPr>
          <a:xfrm flipV="1">
            <a:off x="3886200" y="1828800"/>
            <a:ext cx="2209800" cy="914400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Bent-Up Arrow 24"/>
          <p:cNvSpPr/>
          <p:nvPr/>
        </p:nvSpPr>
        <p:spPr>
          <a:xfrm rot="10800000" flipV="1">
            <a:off x="2209800" y="3665897"/>
            <a:ext cx="1143000" cy="2353903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3000" y="29718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Routing Engine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400" y="41910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 (Action)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53340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View,</a:t>
            </a:r>
          </a:p>
          <a:p>
            <a:pPr algn="ctr"/>
            <a:r>
              <a:rPr lang="en-US" sz="2000" dirty="0" smtClean="0"/>
              <a:t>JSON, File,</a:t>
            </a:r>
          </a:p>
          <a:p>
            <a:pPr algn="ctr"/>
            <a:r>
              <a:rPr lang="en-US" sz="2000" dirty="0" smtClean="0"/>
              <a:t>XML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4600" y="5334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Model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352800" y="12954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Request (GET or POST)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92727" y="478477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399" y="1219200"/>
            <a:ext cx="23696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latin typeface="FontAwesome" pitchFamily="2" charset="0"/>
              </a:rPr>
              <a:t></a:t>
            </a:r>
            <a:endParaRPr lang="en-US" sz="13800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12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2" grpId="0" animBg="1"/>
      <p:bldP spid="34" grpId="0" animBg="1"/>
      <p:bldP spid="9" grpId="0" animBg="1"/>
      <p:bldP spid="24" grpId="0" animBg="1"/>
      <p:bldP spid="25" grpId="0" animBg="1"/>
      <p:bldP spid="26" grpId="0"/>
      <p:bldP spid="27" grpId="0"/>
      <p:bldP spid="28" grpId="0"/>
      <p:bldP spid="30" grpId="0"/>
      <p:bldP spid="35" grpId="0"/>
      <p:bldP spid="3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962400"/>
            <a:ext cx="2321339" cy="2017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20" y="4193912"/>
            <a:ext cx="5315115" cy="190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- Routing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2269176"/>
            <a:ext cx="3957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http://server/product/edit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8200" y="2650176"/>
            <a:ext cx="94773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48338" y="2650176"/>
            <a:ext cx="52334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15516" y="1507176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84340" y="1507176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3111230">
            <a:off x="4866645" y="1894207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74292">
            <a:off x="5909679" y="189995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3111230">
            <a:off x="2460159" y="3799207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438400" y="4541519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753752" y="5062152"/>
            <a:ext cx="601501" cy="5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 rot="13670414">
            <a:off x="3993926" y="519291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89102" y="454151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368331" y="389144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3173933">
            <a:off x="5942694" y="275509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9008338">
            <a:off x="4882041" y="2757569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97201" y="3172107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Folder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791716" y="3163229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01169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17" grpId="0" animBg="1"/>
      <p:bldP spid="40" grpId="0" animBg="1"/>
      <p:bldP spid="22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Routing (Default route)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6" y="1690688"/>
            <a:ext cx="8526088" cy="257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6472</TotalTime>
  <Words>803</Words>
  <Application>Microsoft Office PowerPoint</Application>
  <PresentationFormat>On-screen Show (4:3)</PresentationFormat>
  <Paragraphs>229</Paragraphs>
  <Slides>33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Courier New</vt:lpstr>
      <vt:lpstr>FontAwesome</vt:lpstr>
      <vt:lpstr>Trebuchet MS</vt:lpstr>
      <vt:lpstr>Wingdings 2</vt:lpstr>
      <vt:lpstr>Office Theme</vt:lpstr>
      <vt:lpstr>Introduction to  ASP.NET MVC</vt:lpstr>
      <vt:lpstr>Agenda</vt:lpstr>
      <vt:lpstr>Today’s web, same old HTTP</vt:lpstr>
      <vt:lpstr>Today’s web, more abstractions, libraries, frameworks on top of HTTP</vt:lpstr>
      <vt:lpstr>Basics of MVC</vt:lpstr>
      <vt:lpstr>Basics of MVC - Routing</vt:lpstr>
      <vt:lpstr>Basics of MVC - Routing</vt:lpstr>
      <vt:lpstr>Basics of MVC - Routing</vt:lpstr>
      <vt:lpstr>Basics of MVC – Routing (Default route)</vt:lpstr>
      <vt:lpstr>Basics of MVC – Routing (Route attributes)</vt:lpstr>
      <vt:lpstr>Demo - Routing</vt:lpstr>
      <vt:lpstr>Basics of MVC – Views</vt:lpstr>
      <vt:lpstr>Basics of MVC – Views (_Layout.cshtml)</vt:lpstr>
      <vt:lpstr>Basics of MVC – Views (Edit form)</vt:lpstr>
      <vt:lpstr>Basics of MVC – Views</vt:lpstr>
      <vt:lpstr>Basics of MVC – Controllers</vt:lpstr>
      <vt:lpstr>Basics of MVC – Models</vt:lpstr>
      <vt:lpstr>Basics of MVC – Validation and Scaffolding</vt:lpstr>
      <vt:lpstr>Basics of MVC – Models (ViewBag)</vt:lpstr>
      <vt:lpstr>Demo – Views, Models, Scaffolding and Model Binding</vt:lpstr>
      <vt:lpstr>Basics of MVC – Security</vt:lpstr>
      <vt:lpstr>Demo – Security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Today’s web, where does MVC fit?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MVC</dc:title>
  <dc:creator>Darien Wilson</dc:creator>
  <cp:lastModifiedBy>Joe Wilson</cp:lastModifiedBy>
  <cp:revision>233</cp:revision>
  <dcterms:created xsi:type="dcterms:W3CDTF">2009-10-08T15:38:57Z</dcterms:created>
  <dcterms:modified xsi:type="dcterms:W3CDTF">2014-06-10T02:21:37Z</dcterms:modified>
</cp:coreProperties>
</file>