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261" r:id="rId4"/>
    <p:sldId id="282" r:id="rId5"/>
    <p:sldId id="283" r:id="rId6"/>
    <p:sldId id="284" r:id="rId7"/>
    <p:sldId id="279" r:id="rId8"/>
    <p:sldId id="290" r:id="rId9"/>
    <p:sldId id="291" r:id="rId10"/>
    <p:sldId id="259" r:id="rId11"/>
    <p:sldId id="260" r:id="rId12"/>
    <p:sldId id="292" r:id="rId13"/>
    <p:sldId id="264" r:id="rId14"/>
    <p:sldId id="262" r:id="rId15"/>
    <p:sldId id="276" r:id="rId16"/>
    <p:sldId id="277" r:id="rId17"/>
    <p:sldId id="285" r:id="rId18"/>
    <p:sldId id="286" r:id="rId19"/>
    <p:sldId id="287" r:id="rId20"/>
    <p:sldId id="288" r:id="rId21"/>
    <p:sldId id="289" r:id="rId22"/>
    <p:sldId id="266" r:id="rId23"/>
    <p:sldId id="265" r:id="rId24"/>
    <p:sldId id="281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47" autoAdjust="0"/>
  </p:normalViewPr>
  <p:slideViewPr>
    <p:cSldViewPr>
      <p:cViewPr varScale="1">
        <p:scale>
          <a:sx n="125" d="100"/>
          <a:sy n="125" d="100"/>
        </p:scale>
        <p:origin x="3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59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9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1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6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4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4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2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ASP.NET </a:t>
            </a:r>
            <a:r>
              <a:rPr lang="en-US" dirty="0" smtClean="0"/>
              <a:t>MVC and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Joe Wilson,</a:t>
            </a:r>
          </a:p>
          <a:p>
            <a:r>
              <a:rPr lang="en-US" sz="2100" dirty="0" smtClean="0"/>
              <a:t>Volare Systems, Inc.</a:t>
            </a:r>
            <a:endParaRPr lang="en-US" sz="2100" dirty="0"/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Holds commands and workflows in Actions (methods)</a:t>
            </a:r>
          </a:p>
          <a:p>
            <a:endParaRPr lang="en-US" dirty="0" smtClean="0"/>
          </a:p>
          <a:p>
            <a:r>
              <a:rPr lang="en-US" dirty="0" smtClean="0"/>
              <a:t>Render Views, JSON, XML, RSS, File, etc.</a:t>
            </a:r>
          </a:p>
          <a:p>
            <a:endParaRPr lang="en-US" dirty="0" smtClean="0"/>
          </a:p>
          <a:p>
            <a:r>
              <a:rPr lang="en-US" dirty="0" smtClean="0"/>
              <a:t>Works with Models for small logic and data</a:t>
            </a:r>
          </a:p>
          <a:p>
            <a:endParaRPr lang="en-US" dirty="0" smtClean="0"/>
          </a:p>
          <a:p>
            <a:r>
              <a:rPr lang="en-US" dirty="0" smtClean="0"/>
              <a:t>Validate user input before moving on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Data to display in the View</a:t>
            </a:r>
          </a:p>
          <a:p>
            <a:endParaRPr lang="en-US" dirty="0" smtClean="0"/>
          </a:p>
          <a:p>
            <a:r>
              <a:rPr lang="en-US" dirty="0" smtClean="0"/>
              <a:t>Data posted from the View back </a:t>
            </a:r>
            <a:r>
              <a:rPr lang="en-US" dirty="0" smtClean="0"/>
              <a:t>to the Controller</a:t>
            </a:r>
          </a:p>
          <a:p>
            <a:endParaRPr lang="en-US" dirty="0" smtClean="0"/>
          </a:p>
          <a:p>
            <a:r>
              <a:rPr lang="en-US" dirty="0" smtClean="0"/>
              <a:t>Good place for validation attributes</a:t>
            </a:r>
          </a:p>
          <a:p>
            <a:endParaRPr lang="en-US" dirty="0" smtClean="0"/>
          </a:p>
          <a:p>
            <a:r>
              <a:rPr lang="en-US" dirty="0" smtClean="0"/>
              <a:t>Good place for light, display-related logic (Full Name, Totals, </a:t>
            </a:r>
            <a:r>
              <a:rPr lang="en-US" dirty="0" err="1" smtClean="0"/>
              <a:t>IsUserLoggedIn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12" y="2102370"/>
            <a:ext cx="4982759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Validation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62200" y="2438400"/>
            <a:ext cx="1447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00300" y="3291840"/>
            <a:ext cx="14097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00300" y="4168140"/>
            <a:ext cx="14097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4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What else?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ASP.NET</a:t>
            </a:r>
          </a:p>
          <a:p>
            <a:endParaRPr lang="en-US" dirty="0" smtClean="0"/>
          </a:p>
          <a:p>
            <a:r>
              <a:rPr lang="en-US" dirty="0" smtClean="0"/>
              <a:t>Can run side-by-side with Web Forms, Web API, SignalR, etc.</a:t>
            </a:r>
          </a:p>
          <a:p>
            <a:endParaRPr lang="en-US" dirty="0" smtClean="0"/>
          </a:p>
          <a:p>
            <a:r>
              <a:rPr lang="en-US" dirty="0" smtClean="0"/>
              <a:t>Cookies, Session, Caching, etc. still work the same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Extensible for changing Routing, View Engine, Model Binders, Action Filters, etc.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problem is MVC trying to solve?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</a:t>
            </a:r>
            <a:r>
              <a:rPr lang="en-US" dirty="0" smtClean="0">
                <a:solidFill>
                  <a:srgbClr val="0070C0"/>
                </a:solidFill>
              </a:rPr>
              <a:t>No Separation of Concerns guidance</a:t>
            </a:r>
          </a:p>
          <a:p>
            <a:endParaRPr lang="en-US" dirty="0" smtClean="0"/>
          </a:p>
          <a:p>
            <a:r>
              <a:rPr lang="en-US" dirty="0" smtClean="0"/>
              <a:t>Don’t just dump all your code in code behind files</a:t>
            </a:r>
          </a:p>
          <a:p>
            <a:endParaRPr lang="en-US" dirty="0" smtClean="0"/>
          </a:p>
          <a:p>
            <a:r>
              <a:rPr lang="en-US" dirty="0" smtClean="0"/>
              <a:t>MVC gives guidance about what kind of code goes where</a:t>
            </a:r>
          </a:p>
          <a:p>
            <a:endParaRPr lang="en-US" dirty="0" smtClean="0"/>
          </a:p>
          <a:p>
            <a:r>
              <a:rPr lang="en-US" dirty="0" smtClean="0"/>
              <a:t>Convention over configuration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problem is MVC trying to solve?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371599"/>
            <a:ext cx="2434266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267200" y="1981199"/>
            <a:ext cx="2133600" cy="6096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2438399"/>
            <a:ext cx="4114800" cy="5334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3201987"/>
            <a:ext cx="4038600" cy="74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3352799"/>
            <a:ext cx="2057400" cy="3048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657599"/>
            <a:ext cx="4038600" cy="99283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867399"/>
            <a:ext cx="41148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419599"/>
            <a:ext cx="1981200" cy="6858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4600" y="152399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Style Sheets, Images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2133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Controllers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3047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514600" y="3428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4419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67000" y="487679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Master Pages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57200" y="563879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Tests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is MVC trying to solve?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</a:t>
            </a:r>
            <a:r>
              <a:rPr lang="en-US" dirty="0" smtClean="0">
                <a:solidFill>
                  <a:srgbClr val="0070C0"/>
                </a:solidFill>
              </a:rPr>
              <a:t>Web code testability</a:t>
            </a:r>
          </a:p>
          <a:p>
            <a:endParaRPr lang="en-US" dirty="0" smtClean="0"/>
          </a:p>
          <a:p>
            <a:r>
              <a:rPr lang="en-US" dirty="0" smtClean="0"/>
              <a:t>Code behind files are hard to test</a:t>
            </a:r>
          </a:p>
          <a:p>
            <a:endParaRPr lang="en-US" dirty="0" smtClean="0"/>
          </a:p>
          <a:p>
            <a:r>
              <a:rPr lang="en-US" dirty="0" err="1" smtClean="0"/>
              <a:t>HttpContext</a:t>
            </a:r>
            <a:r>
              <a:rPr lang="en-US" dirty="0" smtClean="0"/>
              <a:t> is hard to mock</a:t>
            </a:r>
          </a:p>
          <a:p>
            <a:endParaRPr lang="en-US" dirty="0" smtClean="0"/>
          </a:p>
          <a:p>
            <a:r>
              <a:rPr lang="en-US" dirty="0" smtClean="0"/>
              <a:t>MVC provides </a:t>
            </a:r>
            <a:r>
              <a:rPr lang="en-US" dirty="0" err="1" smtClean="0"/>
              <a:t>mockable</a:t>
            </a:r>
            <a:r>
              <a:rPr lang="en-US" dirty="0" smtClean="0"/>
              <a:t> abstract classes (but mocking is still not as easy as it could be)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 of MVC?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Benefit: </a:t>
            </a:r>
            <a:r>
              <a:rPr lang="en-US" dirty="0" smtClean="0">
                <a:solidFill>
                  <a:srgbClr val="0070C0"/>
                </a:solidFill>
              </a:rPr>
              <a:t>Clean HTML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MVC controls keep their IDs</a:t>
            </a:r>
          </a:p>
          <a:p>
            <a:endParaRPr lang="en-US" dirty="0" smtClean="0"/>
          </a:p>
          <a:p>
            <a:r>
              <a:rPr lang="en-US" dirty="0" smtClean="0"/>
              <a:t>Easier to navigate with JavaScript and jQuery</a:t>
            </a:r>
          </a:p>
          <a:p>
            <a:endParaRPr lang="en-US" dirty="0" smtClean="0"/>
          </a:p>
          <a:p>
            <a:r>
              <a:rPr lang="en-US" dirty="0" smtClean="0"/>
              <a:t>Easier to build Section 508 compliant sites (use W3C Validators and Section508.info to check)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46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/>
              <a:t>What are the benefits of MVC?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8650" y="4727576"/>
            <a:ext cx="7886700" cy="159702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171450" marR="0" lvl="0" indent="-171450" defTabSz="685800" fontAlgn="auto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dirty="0"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4191000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6019800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61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benefits of MVC?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Benefit: </a:t>
            </a:r>
            <a:r>
              <a:rPr lang="en-US" dirty="0" smtClean="0">
                <a:solidFill>
                  <a:srgbClr val="0070C0"/>
                </a:solidFill>
              </a:rPr>
              <a:t>Clean URLs</a:t>
            </a:r>
          </a:p>
          <a:p>
            <a:endParaRPr lang="en-US" dirty="0" smtClean="0"/>
          </a:p>
          <a:p>
            <a:r>
              <a:rPr lang="en-US" dirty="0" smtClean="0"/>
              <a:t>MVC has more </a:t>
            </a:r>
            <a:r>
              <a:rPr lang="en-US" dirty="0" err="1" smtClean="0"/>
              <a:t>hackable</a:t>
            </a:r>
            <a:r>
              <a:rPr lang="en-US" dirty="0" smtClean="0"/>
              <a:t>, SEO-friendly URLs</a:t>
            </a:r>
          </a:p>
          <a:p>
            <a:endParaRPr lang="en-US" dirty="0" smtClean="0"/>
          </a:p>
          <a:p>
            <a:r>
              <a:rPr lang="en-US" dirty="0" smtClean="0"/>
              <a:t>URLs without query strings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81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do MVC and Web API fit in today’s web?</a:t>
            </a:r>
          </a:p>
          <a:p>
            <a:endParaRPr lang="en-US" smtClean="0"/>
          </a:p>
          <a:p>
            <a:r>
              <a:rPr lang="en-US" smtClean="0"/>
              <a:t>Basics of MVC</a:t>
            </a:r>
          </a:p>
          <a:p>
            <a:endParaRPr lang="en-US" smtClean="0"/>
          </a:p>
          <a:p>
            <a:r>
              <a:rPr lang="en-US" smtClean="0"/>
              <a:t>Basics of Web API</a:t>
            </a:r>
          </a:p>
          <a:p>
            <a:endParaRPr lang="en-US" smtClean="0"/>
          </a:p>
          <a:p>
            <a:r>
              <a:rPr lang="en-US" smtClean="0"/>
              <a:t>What about testing?</a:t>
            </a:r>
          </a:p>
          <a:p>
            <a:endParaRPr lang="en-US" smtClean="0"/>
          </a:p>
          <a:p>
            <a:r>
              <a:rPr lang="en-US" smtClean="0"/>
              <a:t>Are MVC or Web API a fit for your project?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81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Courier New" pitchFamily="49" charset="0"/>
              </a:rPr>
              <a:t>URLs for ASP.NET Web Forms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650" y="3886200"/>
            <a:ext cx="7886700" cy="2057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URLs for ASP.NET MVC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9718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3505200"/>
            <a:ext cx="2286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91100"/>
            <a:ext cx="2819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86400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0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 of MVC?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Benefit: </a:t>
            </a:r>
            <a:r>
              <a:rPr lang="en-US" dirty="0" smtClean="0">
                <a:solidFill>
                  <a:srgbClr val="0070C0"/>
                </a:solidFill>
              </a:rPr>
              <a:t>Headroom</a:t>
            </a:r>
          </a:p>
          <a:p>
            <a:endParaRPr lang="en-US" dirty="0" smtClean="0"/>
          </a:p>
          <a:p>
            <a:r>
              <a:rPr lang="en-US" dirty="0" smtClean="0"/>
              <a:t>Extensible for changing 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View Engine</a:t>
            </a:r>
          </a:p>
          <a:p>
            <a:pPr lvl="1"/>
            <a:r>
              <a:rPr lang="en-US" dirty="0" smtClean="0"/>
              <a:t>Model Binders</a:t>
            </a:r>
          </a:p>
          <a:p>
            <a:pPr lvl="1"/>
            <a:r>
              <a:rPr lang="en-US" dirty="0" smtClean="0"/>
              <a:t>Action Filters</a:t>
            </a:r>
          </a:p>
          <a:p>
            <a:pPr lvl="1"/>
            <a:r>
              <a:rPr lang="en-US" dirty="0" smtClean="0"/>
              <a:t>Controller Factories</a:t>
            </a:r>
          </a:p>
          <a:p>
            <a:endParaRPr lang="en-US" dirty="0" smtClean="0"/>
          </a:p>
          <a:p>
            <a:r>
              <a:rPr lang="en-US" dirty="0" smtClean="0"/>
              <a:t>All code is released as open source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399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Code</a:t>
            </a:r>
            <a:r>
              <a:rPr lang="en-US" sz="4000" dirty="0" smtClean="0">
                <a:latin typeface="Trebuchet MS" pitchFamily="34" charset="0"/>
              </a:rPr>
              <a:t>!</a:t>
            </a:r>
            <a:endParaRPr lang="en-US" sz="4000" dirty="0"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need it?</a:t>
            </a:r>
          </a:p>
          <a:p>
            <a:endParaRPr lang="en-US" dirty="0" smtClean="0"/>
          </a:p>
          <a:p>
            <a:r>
              <a:rPr lang="en-US" dirty="0" smtClean="0"/>
              <a:t>So close to Web API it can trip you up (hopefully changing with ASP.NET </a:t>
            </a:r>
            <a:r>
              <a:rPr lang="en-US" dirty="0" err="1" smtClean="0"/>
              <a:t>vNext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Drawbacks of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binding and 404s can be annoying</a:t>
            </a:r>
          </a:p>
          <a:p>
            <a:endParaRPr lang="en-US" dirty="0" smtClean="0"/>
          </a:p>
          <a:p>
            <a:r>
              <a:rPr lang="en-US" dirty="0" smtClean="0"/>
              <a:t>So close to MVC it can trip you up (hopefully changing with ASP.NET </a:t>
            </a:r>
            <a:r>
              <a:rPr lang="en-US" dirty="0" err="1" smtClean="0"/>
              <a:t>vNext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036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site for MVC -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Microsoft site for Web API -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asp.net/web-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err="1" smtClean="0"/>
              <a:t>Pluralsight</a:t>
            </a:r>
            <a:r>
              <a:rPr lang="en-US" dirty="0" smtClean="0"/>
              <a:t> -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pluralsight.com</a:t>
            </a:r>
          </a:p>
        </p:txBody>
      </p:sp>
      <p:pic>
        <p:nvPicPr>
          <p:cNvPr id="10" name="Picture 9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= Model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</a:t>
            </a:r>
            <a:r>
              <a:rPr lang="en-US" sz="3200" dirty="0" smtClean="0"/>
              <a:t> = View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C</a:t>
            </a:r>
            <a:r>
              <a:rPr lang="en-US" sz="3200" dirty="0" smtClean="0"/>
              <a:t> = Controller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38400" y="2286000"/>
            <a:ext cx="38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5600" y="4585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pic>
        <p:nvPicPr>
          <p:cNvPr id="1028" name="Picture 4" descr="C:\Users\Joe.VOLARE\AppData\Local\Microsoft\Windows\Temporary Internet Files\Content.IE5\LNNT3MM7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14600"/>
            <a:ext cx="188711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956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28956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598" y="3276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2686110"/>
            <a:ext cx="990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38800" y="2686110"/>
            <a:ext cx="533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10599" y="1524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144801" y="1524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727106" y="1911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766816" y="1916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5598" y="5193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pic>
        <p:nvPicPr>
          <p:cNvPr id="1035" name="Picture 11" descr="C:\Users\Joe.VOLARE\AppData\Local\Microsoft\Windows\Temporary Internet Files\Content.IE5\B4MERRRI\MC91021634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" y="2514600"/>
            <a:ext cx="2897871" cy="24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1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1" grpId="0" animBg="1"/>
      <p:bldP spid="37" grpId="0"/>
      <p:bldP spid="39" grpId="0"/>
      <p:bldP spid="17" grpId="0" animBg="1"/>
      <p:bldP spid="40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733800" y="2895600"/>
            <a:ext cx="4267200" cy="35052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2572829">
            <a:off x="5067911" y="46285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638800" y="35052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 rot="7955833">
            <a:off x="6218570" y="45109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886200" y="18288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209800" y="36658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2971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Engine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4191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 (Action)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5334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View,</a:t>
            </a:r>
          </a:p>
          <a:p>
            <a:pPr algn="ctr"/>
            <a:r>
              <a:rPr lang="en-US" sz="2000" dirty="0" smtClean="0"/>
              <a:t>JSON, File,</a:t>
            </a:r>
          </a:p>
          <a:p>
            <a:pPr algn="ctr"/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33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2800" y="1295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(GET or POST)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727" y="4784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pic>
        <p:nvPicPr>
          <p:cNvPr id="16" name="Picture 11" descr="C:\Users\Joe.VOLARE\AppData\Local\Microsoft\Windows\Temporary Internet Files\Content.IE5\B4MERRRI\MC910216349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29" y="1210902"/>
            <a:ext cx="2897871" cy="24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12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269176"/>
            <a:ext cx="3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650176"/>
            <a:ext cx="9477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8338" y="2650176"/>
            <a:ext cx="5233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516" y="1507176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4340" y="1507176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66645" y="1894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909679" y="189995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2437"/>
            <a:ext cx="5207363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57" y="4190999"/>
            <a:ext cx="2197894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ight Arrow 21"/>
          <p:cNvSpPr/>
          <p:nvPr/>
        </p:nvSpPr>
        <p:spPr>
          <a:xfrm rot="3111230">
            <a:off x="2460159" y="3799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8400" y="4541519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29038" y="5104891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993926" y="51929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713455" y="525779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126254" y="495348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173933">
            <a:off x="5942694" y="275509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008338">
            <a:off x="4882041" y="2757569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7201" y="3172107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Folder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1716" y="3163229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16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Are .CSHTML files</a:t>
            </a:r>
          </a:p>
          <a:p>
            <a:endParaRPr lang="en-US" smtClean="0"/>
          </a:p>
          <a:p>
            <a:r>
              <a:rPr lang="en-US" smtClean="0"/>
              <a:t>Holds user interface elements (HTML, CSS, JavaScript)</a:t>
            </a:r>
          </a:p>
          <a:p>
            <a:endParaRPr lang="en-US" smtClean="0"/>
          </a:p>
          <a:p>
            <a:r>
              <a:rPr lang="en-US" smtClean="0"/>
              <a:t>Views should not contain much logic</a:t>
            </a:r>
          </a:p>
          <a:p>
            <a:endParaRPr lang="en-US" smtClean="0"/>
          </a:p>
          <a:p>
            <a:r>
              <a:rPr lang="en-US" smtClean="0"/>
              <a:t>Simple “if”s or “foreach”es are OK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" y="5524500"/>
            <a:ext cx="3629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1752600" y="59436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409700"/>
            <a:ext cx="684129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93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00200"/>
            <a:ext cx="2815209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9134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3324</TotalTime>
  <Words>680</Words>
  <Application>Microsoft Office PowerPoint</Application>
  <PresentationFormat>On-screen Show (4:3)</PresentationFormat>
  <Paragraphs>177</Paragraphs>
  <Slides>25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Trebuchet MS</vt:lpstr>
      <vt:lpstr>Wingdings 2</vt:lpstr>
      <vt:lpstr>Office Theme</vt:lpstr>
      <vt:lpstr>Introduction to  ASP.NET MVC and Web API</vt:lpstr>
      <vt:lpstr>Agenda</vt:lpstr>
      <vt:lpstr>Basics of MVC</vt:lpstr>
      <vt:lpstr>Basics of MVC - Routing</vt:lpstr>
      <vt:lpstr>Basics of MVC - Routing</vt:lpstr>
      <vt:lpstr>Basics of MVC - Routing</vt:lpstr>
      <vt:lpstr>Basics of MVC – Views</vt:lpstr>
      <vt:lpstr>Basics of MVC – Views</vt:lpstr>
      <vt:lpstr>Basics of MVC – Views</vt:lpstr>
      <vt:lpstr>Basics of MVC – Controllers</vt:lpstr>
      <vt:lpstr>Basics of MVC – Models</vt:lpstr>
      <vt:lpstr>Basics of MVC – Validation</vt:lpstr>
      <vt:lpstr>Basics of MVC - What else?</vt:lpstr>
      <vt:lpstr>What problem is MVC trying to solve?</vt:lpstr>
      <vt:lpstr>What problem is MVC trying to solve?</vt:lpstr>
      <vt:lpstr>What problem is MVC trying to solve?</vt:lpstr>
      <vt:lpstr>What are the benefits of MVC?</vt:lpstr>
      <vt:lpstr>What are the benefits of MVC?</vt:lpstr>
      <vt:lpstr>What are the benefits of MVC?</vt:lpstr>
      <vt:lpstr>What are the benefits of MVC?</vt:lpstr>
      <vt:lpstr>What are the benefits of MVC?</vt:lpstr>
      <vt:lpstr>Code!</vt:lpstr>
      <vt:lpstr>Drawbacks of MVC</vt:lpstr>
      <vt:lpstr>Drawbacks of Web API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170</cp:revision>
  <dcterms:created xsi:type="dcterms:W3CDTF">2009-10-08T15:38:57Z</dcterms:created>
  <dcterms:modified xsi:type="dcterms:W3CDTF">2014-06-07T01:21:08Z</dcterms:modified>
</cp:coreProperties>
</file>