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"/>
          <p:cNvGrpSpPr/>
          <p:nvPr/>
        </p:nvGrpSpPr>
        <p:grpSpPr>
          <a:xfrm>
            <a:off x="7516443" y="4145281"/>
            <a:ext cx="4686117" cy="2731405"/>
            <a:chOff x="5638800" y="3108960"/>
            <a:chExt cx="3515503" cy="2048555"/>
          </a:xfrm>
        </p:grpSpPr>
        <p:cxnSp>
          <p:nvCxnSpPr>
            <p:cNvPr id="21" name="Google Shape;21;p2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" name="Google Shape;24;p2"/>
          <p:cNvGrpSpPr/>
          <p:nvPr/>
        </p:nvGrpSpPr>
        <p:grpSpPr>
          <a:xfrm>
            <a:off x="-8914" y="6057149"/>
            <a:ext cx="5498726" cy="820207"/>
            <a:chOff x="-6689" y="4553748"/>
            <a:chExt cx="4125118" cy="615155"/>
          </a:xfrm>
        </p:grpSpPr>
        <p:sp>
          <p:nvSpPr>
            <p:cNvPr id="25" name="Google Shape;25;p2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rect b="b" l="l" r="r" t="t"/>
              <a:pathLst>
                <a:path extrusionOk="0" h="4115481" w="612775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rect b="b" l="l" r="r" t="t"/>
              <a:pathLst>
                <a:path extrusionOk="0" h="3621427" w="410751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rect b="b" l="l" r="r" t="t"/>
              <a:pathLst>
                <a:path extrusionOk="0" h="3179761" w="241768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2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2132316" y="-329234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5"/>
          <p:cNvGrpSpPr/>
          <p:nvPr/>
        </p:nvGrpSpPr>
        <p:grpSpPr>
          <a:xfrm>
            <a:off x="7516443" y="4145281"/>
            <a:ext cx="4686117" cy="2731405"/>
            <a:chOff x="5638800" y="3108960"/>
            <a:chExt cx="3515503" cy="2048555"/>
          </a:xfrm>
        </p:grpSpPr>
        <p:cxnSp>
          <p:nvCxnSpPr>
            <p:cNvPr id="48" name="Google Shape;48;p5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" name="Google Shape;49;p5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5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1" name="Google Shape;51;p5"/>
          <p:cNvSpPr txBox="1"/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3" type="body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4" type="body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2" type="body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An empty placeholder to add an image. Click on the placeholder and select the image that you wish to add." id="84" name="Google Shape;84;p10"/>
          <p:cNvSpPr/>
          <p:nvPr>
            <p:ph idx="2" type="pic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960"/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Google Shape;11;p1"/>
            <p:cNvSpPr/>
            <p:nvPr/>
          </p:nvSpPr>
          <p:spPr>
            <a:xfrm>
              <a:off x="-9526" y="0"/>
              <a:ext cx="612775" cy="3919538"/>
            </a:xfrm>
            <a:custGeom>
              <a:rect b="b" l="l" r="r" t="t"/>
              <a:pathLst>
                <a:path extrusionOk="0" h="3919538" w="612775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-11906" y="0"/>
              <a:ext cx="410751" cy="3421856"/>
            </a:xfrm>
            <a:custGeom>
              <a:rect b="b" l="l" r="r" t="t"/>
              <a:pathLst>
                <a:path extrusionOk="0" h="3421856" w="410751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-7144" y="-2381"/>
              <a:ext cx="238919" cy="2976561"/>
            </a:xfrm>
            <a:custGeom>
              <a:rect b="b" l="l" r="r" t="t"/>
              <a:pathLst>
                <a:path extrusionOk="0" h="2976561" w="238919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1625175" y="584200"/>
            <a:ext cx="9102600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DPM Final Project – Week 1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TEAM 11</a:t>
            </a:r>
            <a:endParaRPr b="0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Google Drive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747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Eclipse IDE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747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747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Draw.io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747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Slack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747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Gantt Project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747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Dropbox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747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Lego Digital Designer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0476" y="1706880"/>
            <a:ext cx="3609975" cy="3438525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 5 Breakdown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218883" y="2392805"/>
            <a:ext cx="50787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Searched and Localize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Similar Navigation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Similar Localization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Building Block for final Project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914171" y="73818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Preliminary Hardware Design #1</a:t>
            </a:r>
            <a:endParaRPr b="0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218878" y="1706875"/>
            <a:ext cx="6314400" cy="4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6" lvl="0" marL="30474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Features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Track Belt used for better traction.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Two light sensors in front of both corners of the robot. Allows for better odometer correction.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Variable Ultrasonic sensor for detection of blocks on multiple sides of the robot.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Colour detecting light sensor is always 11 cm off the ground allowing for more consistent readings. 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746" lvl="0" marL="30474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Parts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light sensors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ultrasonic sensor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large EV3 motors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medium EV3 motor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3300" y="517925"/>
            <a:ext cx="4539876" cy="6061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099326" y="73825"/>
            <a:ext cx="88962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Preliminary Hardware Design #2</a:t>
            </a:r>
            <a:endParaRPr b="0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18878" y="1706875"/>
            <a:ext cx="6316800" cy="4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6" lvl="0" marL="30474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Features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Used a variable track system allowing the robot to avoid bumps from the bridge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Colour detecting light sensor is always 11 cm off the ground allowing for more consistent readings.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746" lvl="0" marL="30474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Parts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light sensors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large EV3 motors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ultrasonic sensors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968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5751" y="345710"/>
            <a:ext cx="4546301" cy="631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1054533" y="73818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Preliminary Hardware Design #3</a:t>
            </a:r>
            <a:endParaRPr b="0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1218875" y="1706875"/>
            <a:ext cx="6313800" cy="4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6" lvl="0" marL="30474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Features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Robot will be programmed such that half of the robot will travel on water while the other half will travel on the bridge.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Two light sensors in front of both corners of the robot. Allows for better odometer correction.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Variable Ultrasonic sensor for detection of blocks on multiple sides of the robot.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Colour detecting light sensor is always 11 cm off the ground allowing for more consistent readings.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746" lvl="0" marL="30474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Parts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light sensors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ultrasonic sensor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large EV3 motors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medium EV3 motor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968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3025" y="889851"/>
            <a:ext cx="4199252" cy="5601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Preliminary Software Design 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6" lvl="0" marL="304746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Several classes reused from the labs: Odometer, Navigation, Localization, with adaptations to the new requirements.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746" lvl="0" marL="304746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Addition of a Robot class to manage constants and instance variables, to centralize the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746" lvl="0" marL="30474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Main CaptureTheFlag class s</a:t>
            </a:r>
            <a:r>
              <a:rPr lang="en-US"/>
              <a:t>ets the Robot’s instance variables, launches threads and </a:t>
            </a:r>
            <a:r>
              <a:rPr lang="en-US"/>
              <a:t>acts as scheduler for all operations.</a:t>
            </a:r>
            <a:endParaRPr/>
          </a:p>
          <a:p>
            <a:pPr indent="-109685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Preliminary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Software Design 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6" lvl="0" marL="30474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Search procedure not yet finalized. Testing needs to be done to assess all options.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746" lvl="0" marL="30474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Localization needs improvement in speed and efficiency.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746" lvl="0" marL="30474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Other simpler classes such as Odometer or ColourCalibration need fine tuning but no major work.</a:t>
            </a:r>
            <a:endParaRPr/>
          </a:p>
          <a:p>
            <a:pPr indent="-109685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Preliminary Testing Plan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Sensors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Motors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software Plans and Feasibility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69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9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1269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Implemented Time sheet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Each team member will mark down his hours and work done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 a README for GitHub Commits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 Hardware Design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Finalize final Design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Build &amp; Sketch design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 Software Architecture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Hierarchy, Flow chart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9685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9685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9685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3142084" y="836712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1"/>
          <p:cNvSpPr/>
          <p:nvPr/>
        </p:nvSpPr>
        <p:spPr>
          <a:xfrm>
            <a:off x="4366220" y="4149080"/>
            <a:ext cx="1728192" cy="720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Breakdown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5338328" y="3352242"/>
            <a:ext cx="1512168" cy="830551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5014293" y="1552413"/>
            <a:ext cx="2160240" cy="648072"/>
          </a:xfrm>
          <a:prstGeom prst="flowChartTerminator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Bryan Jay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Manager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1485900" y="2204864"/>
            <a:ext cx="2160240" cy="830551"/>
          </a:xfrm>
          <a:prstGeom prst="flowChartTerminator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Luka Jurisic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Documentation Manager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8398668" y="2240867"/>
            <a:ext cx="2448270" cy="758543"/>
          </a:xfrm>
          <a:prstGeom prst="flowChartTerminator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Enan Ashaduzzamane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Hardware Leader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1485900" y="4797152"/>
            <a:ext cx="2160240" cy="648072"/>
          </a:xfrm>
          <a:prstGeom prst="flowChartTerminator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Volen Mihaylov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Head Engineer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5014292" y="5589240"/>
            <a:ext cx="2160240" cy="648072"/>
          </a:xfrm>
          <a:prstGeom prst="flowChartTerminator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Tianyi Zou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Testing Manager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8542683" y="4797152"/>
            <a:ext cx="2160240" cy="648072"/>
          </a:xfrm>
          <a:prstGeom prst="flowChartTerminator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Patrick Ghazal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Leader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4"/>
          <p:cNvCxnSpPr>
            <a:stCxn id="111" idx="0"/>
            <a:endCxn id="112" idx="2"/>
          </p:cNvCxnSpPr>
          <p:nvPr/>
        </p:nvCxnSpPr>
        <p:spPr>
          <a:xfrm rot="10800000">
            <a:off x="6094412" y="2200542"/>
            <a:ext cx="0" cy="1151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" name="Google Shape;119;p14"/>
          <p:cNvCxnSpPr>
            <a:endCxn id="114" idx="1"/>
          </p:cNvCxnSpPr>
          <p:nvPr/>
        </p:nvCxnSpPr>
        <p:spPr>
          <a:xfrm flipH="1" rot="10800000">
            <a:off x="6850368" y="2620138"/>
            <a:ext cx="1548300" cy="986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14"/>
          <p:cNvCxnSpPr>
            <a:endCxn id="117" idx="1"/>
          </p:cNvCxnSpPr>
          <p:nvPr/>
        </p:nvCxnSpPr>
        <p:spPr>
          <a:xfrm>
            <a:off x="6850383" y="4026488"/>
            <a:ext cx="1692300" cy="1094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" name="Google Shape;121;p14"/>
          <p:cNvCxnSpPr>
            <a:stCxn id="111" idx="2"/>
            <a:endCxn id="116" idx="0"/>
          </p:cNvCxnSpPr>
          <p:nvPr/>
        </p:nvCxnSpPr>
        <p:spPr>
          <a:xfrm>
            <a:off x="6094412" y="4182793"/>
            <a:ext cx="0" cy="1406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14"/>
          <p:cNvCxnSpPr>
            <a:endCxn id="113" idx="3"/>
          </p:cNvCxnSpPr>
          <p:nvPr/>
        </p:nvCxnSpPr>
        <p:spPr>
          <a:xfrm rot="10800000">
            <a:off x="3646140" y="2620140"/>
            <a:ext cx="1692300" cy="986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" name="Google Shape;123;p14"/>
          <p:cNvCxnSpPr>
            <a:endCxn id="115" idx="3"/>
          </p:cNvCxnSpPr>
          <p:nvPr/>
        </p:nvCxnSpPr>
        <p:spPr>
          <a:xfrm flipH="1">
            <a:off x="3646140" y="3962288"/>
            <a:ext cx="1692300" cy="1158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Gantt Chart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 to Application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Capabilities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2324" y="2751408"/>
            <a:ext cx="6161138" cy="237626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6238428" y="5517232"/>
            <a:ext cx="2232248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Scale on 1-10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5656" y="2060848"/>
            <a:ext cx="2269531" cy="3748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Rules: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Prohibited to enter the water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Search opposing team’s area &amp; Capture the block within given </a:t>
            </a:r>
            <a:r>
              <a:rPr lang="en-US"/>
              <a:t>time frame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Traverse both the bridge and tunnel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9369" y="4144491"/>
            <a:ext cx="1800200" cy="222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6060" y="4149080"/>
            <a:ext cx="1677867" cy="222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Robot Performance Breakdown: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1218883" y="2708920"/>
            <a:ext cx="1851193" cy="720080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Receive Game Parameters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3718148" y="2852936"/>
            <a:ext cx="1419145" cy="432048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Localize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5785365" y="2852936"/>
            <a:ext cx="1419145" cy="432048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Navigate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7852582" y="2708920"/>
            <a:ext cx="1986246" cy="720080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Traverse Proper Obstacle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7922349" y="4396760"/>
            <a:ext cx="1846712" cy="720080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Navigate to Search Area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5810945" y="4540776"/>
            <a:ext cx="1533184" cy="432048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Search Area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3661128" y="4540776"/>
            <a:ext cx="1533184" cy="432048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1377887" y="4541490"/>
            <a:ext cx="1533184" cy="432048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18"/>
          <p:cNvCxnSpPr>
            <a:stCxn id="154" idx="3"/>
            <a:endCxn id="155" idx="1"/>
          </p:cNvCxnSpPr>
          <p:nvPr/>
        </p:nvCxnSpPr>
        <p:spPr>
          <a:xfrm>
            <a:off x="3070076" y="3068960"/>
            <a:ext cx="648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" name="Google Shape;163;p18"/>
          <p:cNvCxnSpPr>
            <a:stCxn id="155" idx="3"/>
            <a:endCxn id="156" idx="1"/>
          </p:cNvCxnSpPr>
          <p:nvPr/>
        </p:nvCxnSpPr>
        <p:spPr>
          <a:xfrm>
            <a:off x="5137293" y="3068960"/>
            <a:ext cx="648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" name="Google Shape;164;p18"/>
          <p:cNvCxnSpPr>
            <a:stCxn id="156" idx="3"/>
            <a:endCxn id="157" idx="1"/>
          </p:cNvCxnSpPr>
          <p:nvPr/>
        </p:nvCxnSpPr>
        <p:spPr>
          <a:xfrm>
            <a:off x="7204510" y="3068960"/>
            <a:ext cx="648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" name="Google Shape;165;p18"/>
          <p:cNvCxnSpPr>
            <a:stCxn id="157" idx="2"/>
            <a:endCxn id="158" idx="0"/>
          </p:cNvCxnSpPr>
          <p:nvPr/>
        </p:nvCxnSpPr>
        <p:spPr>
          <a:xfrm>
            <a:off x="8845705" y="3429000"/>
            <a:ext cx="0" cy="967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" name="Google Shape;166;p18"/>
          <p:cNvCxnSpPr>
            <a:stCxn id="158" idx="1"/>
            <a:endCxn id="159" idx="3"/>
          </p:cNvCxnSpPr>
          <p:nvPr/>
        </p:nvCxnSpPr>
        <p:spPr>
          <a:xfrm rot="10800000">
            <a:off x="7344249" y="4756800"/>
            <a:ext cx="578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" name="Google Shape;167;p18"/>
          <p:cNvCxnSpPr>
            <a:stCxn id="159" idx="1"/>
            <a:endCxn id="160" idx="3"/>
          </p:cNvCxnSpPr>
          <p:nvPr/>
        </p:nvCxnSpPr>
        <p:spPr>
          <a:xfrm rot="10800000">
            <a:off x="5194445" y="4756800"/>
            <a:ext cx="6165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" name="Google Shape;168;p18"/>
          <p:cNvCxnSpPr>
            <a:stCxn id="160" idx="1"/>
            <a:endCxn id="161" idx="3"/>
          </p:cNvCxnSpPr>
          <p:nvPr/>
        </p:nvCxnSpPr>
        <p:spPr>
          <a:xfrm flipH="1">
            <a:off x="2911128" y="4756800"/>
            <a:ext cx="750000" cy="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Hardware (Per EV3 Kit):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input ports to allow sensor integration 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output ports to allow servo motor connection 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Large EV3 Motors 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Small EV3 Motor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NXT Brick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US Sensor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Battery 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Light Sensor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69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Software: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/>
              <a:t>Multithreading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Overloading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Wheel slippage due to set speeds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Environmental: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Must be capable to traverse a bridge and tunnel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Ambient lighting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Debris on the track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69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Reusing Implemented Code from previous labs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 Limitations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Ultrasonic Sensor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607" lvl="2" marL="91424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Non-Ideal, Unreliable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Color Sensor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607" lvl="2" marL="91424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Affected by ambient lighting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NXT Brick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607" lvl="2" marL="91424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48MHz processor, 256KB of flash memory, 64KB of ram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607" lvl="2" marL="91424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Cautious with treading and overloading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9685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69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