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2d873ae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2d873a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52d873ae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48fd9e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3148fd9e2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48fd9e2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3148fd9e25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"/>
          <p:cNvGrpSpPr/>
          <p:nvPr/>
        </p:nvGrpSpPr>
        <p:grpSpPr>
          <a:xfrm>
            <a:off x="7516443" y="4145281"/>
            <a:ext cx="4686117" cy="2731405"/>
            <a:chOff x="5638800" y="3108960"/>
            <a:chExt cx="3515503" cy="2048555"/>
          </a:xfrm>
        </p:grpSpPr>
        <p:cxnSp>
          <p:nvCxnSpPr>
            <p:cNvPr id="21" name="Google Shape;21;p2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4" name="Google Shape;24;p2"/>
          <p:cNvGrpSpPr/>
          <p:nvPr/>
        </p:nvGrpSpPr>
        <p:grpSpPr>
          <a:xfrm>
            <a:off x="-8914" y="6057149"/>
            <a:ext cx="5498726" cy="820207"/>
            <a:chOff x="-6689" y="4553748"/>
            <a:chExt cx="4125118" cy="615155"/>
          </a:xfrm>
        </p:grpSpPr>
        <p:sp>
          <p:nvSpPr>
            <p:cNvPr id="25" name="Google Shape;25;p2"/>
            <p:cNvSpPr/>
            <p:nvPr/>
          </p:nvSpPr>
          <p:spPr>
            <a:xfrm rot="-5400000">
              <a:off x="1754302" y="2802395"/>
              <a:ext cx="612775" cy="4115481"/>
            </a:xfrm>
            <a:custGeom>
              <a:rect b="b" l="l" r="r" t="t"/>
              <a:pathLst>
                <a:path extrusionOk="0" h="4115481" w="612775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1604659" y="3152814"/>
              <a:ext cx="410751" cy="3621427"/>
            </a:xfrm>
            <a:custGeom>
              <a:rect b="b" l="l" r="r" t="t"/>
              <a:pathLst>
                <a:path extrusionOk="0" h="3621427" w="410751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1462308" y="3453376"/>
              <a:ext cx="241768" cy="3179761"/>
            </a:xfrm>
            <a:custGeom>
              <a:rect b="b" l="l" r="r" t="t"/>
              <a:pathLst>
                <a:path extrusionOk="0" h="3179761" w="241768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2"/>
          <p:cNvSpPr txBox="1"/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 rot="5400000">
            <a:off x="4167998" y="-1247317"/>
            <a:ext cx="4462272" cy="10360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7414141" y="2006957"/>
            <a:ext cx="5588000" cy="27424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2132316" y="-329234"/>
            <a:ext cx="5588000" cy="74148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2" type="body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5"/>
          <p:cNvGrpSpPr/>
          <p:nvPr/>
        </p:nvGrpSpPr>
        <p:grpSpPr>
          <a:xfrm>
            <a:off x="7516443" y="4145281"/>
            <a:ext cx="4686117" cy="2731405"/>
            <a:chOff x="5638800" y="3108960"/>
            <a:chExt cx="3515503" cy="2048555"/>
          </a:xfrm>
        </p:grpSpPr>
        <p:cxnSp>
          <p:nvCxnSpPr>
            <p:cNvPr id="48" name="Google Shape;48;p5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" name="Google Shape;49;p5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" name="Google Shape;50;p5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1" name="Google Shape;51;p5"/>
          <p:cNvSpPr txBox="1"/>
          <p:nvPr>
            <p:ph type="title"/>
          </p:nvPr>
        </p:nvSpPr>
        <p:spPr>
          <a:xfrm>
            <a:off x="1625177" y="2209801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1625176" y="4951266"/>
            <a:ext cx="7069519" cy="12209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2" type="body"/>
          </p:nvPr>
        </p:nvSpPr>
        <p:spPr>
          <a:xfrm>
            <a:off x="1218883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3" type="body"/>
          </p:nvPr>
        </p:nvSpPr>
        <p:spPr>
          <a:xfrm>
            <a:off x="6496644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4" type="body"/>
          </p:nvPr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7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2" type="body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descr="An empty placeholder to add an image. Click on the placeholder and select the image that you wish to add." id="84" name="Google Shape;84;p10"/>
          <p:cNvSpPr/>
          <p:nvPr>
            <p:ph idx="2" type="pic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960"/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00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1" name="Google Shape;11;p1"/>
            <p:cNvSpPr/>
            <p:nvPr/>
          </p:nvSpPr>
          <p:spPr>
            <a:xfrm>
              <a:off x="-9526" y="0"/>
              <a:ext cx="612775" cy="3919538"/>
            </a:xfrm>
            <a:custGeom>
              <a:rect b="b" l="l" r="r" t="t"/>
              <a:pathLst>
                <a:path extrusionOk="0" h="3919538" w="612775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-11906" y="0"/>
              <a:ext cx="410751" cy="3421856"/>
            </a:xfrm>
            <a:custGeom>
              <a:rect b="b" l="l" r="r" t="t"/>
              <a:pathLst>
                <a:path extrusionOk="0" h="3421856" w="410751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-7144" y="-2381"/>
              <a:ext cx="238919" cy="2976561"/>
            </a:xfrm>
            <a:custGeom>
              <a:rect b="b" l="l" r="r" t="t"/>
              <a:pathLst>
                <a:path extrusionOk="0" h="2976561" w="238919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1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DPM Final Project – Week </a:t>
            </a:r>
            <a:r>
              <a:rPr lang="en-US"/>
              <a:t>3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TEAM 11</a:t>
            </a:r>
            <a:endParaRPr b="0" i="0" sz="2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126946" lvl="0" marL="304746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/>
              <a:t>Version Control</a:t>
            </a:r>
            <a:endParaRPr/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1218867" y="1706875"/>
            <a:ext cx="10053000" cy="4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Snippet from README.md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“The version shall be written as such XX.XX.XX (ex: 04.02.13)”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“Every time a software milestone (obstacle breach) has been reached* the first number changes”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Every time a new working implementation has been made the second number shall be changed”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“For small changes that do not add further functionality, the last number shall be changed”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Status of Code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1269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Talk about what is done with our code and what needs to be done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6" lvl="0" marL="30474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Complete the build of our hardware prototype</a:t>
            </a:r>
            <a:endParaRPr/>
          </a:p>
          <a:p>
            <a:pPr indent="-304746" lvl="0" marL="30474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 the odometry accuracy of our prototype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6" lvl="0" marL="30474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Develop our Localization algorithm, Robot class, Navigation</a:t>
            </a:r>
            <a:endParaRPr/>
          </a:p>
          <a:p>
            <a:pPr indent="-304746" lvl="0" marL="30474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Update documentation </a:t>
            </a:r>
            <a:endParaRPr/>
          </a:p>
          <a:p>
            <a:pPr indent="-109685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9685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9685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3142084" y="836712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Any Questions?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4366220" y="4149080"/>
            <a:ext cx="1728192" cy="720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Gantt Chart Update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 to Application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Budget Update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000" y="1613173"/>
            <a:ext cx="10286250" cy="2264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800" y="4739175"/>
            <a:ext cx="22288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3550" y="4069825"/>
            <a:ext cx="3510341" cy="26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 Prototype</a:t>
            </a:r>
            <a:r>
              <a:rPr lang="en-US"/>
              <a:t> - Treads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 txBox="1"/>
          <p:nvPr>
            <p:ph idx="2" type="body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Design 2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One wheel was lifted </a:t>
            </a:r>
            <a:r>
              <a:rPr lang="en-US" sz="2400"/>
              <a:t>slightly</a:t>
            </a:r>
            <a:r>
              <a:rPr lang="en-US" sz="2400"/>
              <a:t>, tightening the tread.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t/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Treads easily travelled through the bumps from the bridge.</a:t>
            </a:r>
            <a:endParaRPr sz="2400"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Accuracy in navigation was still present.</a:t>
            </a:r>
            <a:endParaRPr sz="2400"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Design 1</a:t>
            </a:r>
            <a:endParaRPr/>
          </a:p>
          <a:p>
            <a:pPr indent="-380998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/>
              <a:t>Loose tread since the wheels didn’t span the whole tread.</a:t>
            </a:r>
            <a:endParaRPr sz="2400"/>
          </a:p>
          <a:p>
            <a:pPr indent="-380998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Had a lot of trouble in navigation which compiled to a massive error at the end. </a:t>
            </a:r>
            <a:endParaRPr sz="2400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 Prototype</a:t>
            </a:r>
            <a:r>
              <a:rPr lang="en-US"/>
              <a:t> - Regular Wheels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961075" y="1706875"/>
            <a:ext cx="35475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1" lang="en-US"/>
              <a:t>Design 1</a:t>
            </a:r>
            <a:endParaRPr b="1"/>
          </a:p>
          <a:p>
            <a:pPr indent="-3556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Designed consisted of two wheels for each motor (increase traction)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One marble on back end.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Design had a lot of trouble traversing the bridge due to the marble. 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Navigation was not an issue by this design</a:t>
            </a:r>
            <a:endParaRPr sz="2000"/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4754228" y="1706875"/>
            <a:ext cx="32898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1" lang="en-US"/>
              <a:t>Design 2</a:t>
            </a:r>
            <a:endParaRPr b="1"/>
          </a:p>
          <a:p>
            <a:pPr indent="-3556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Same design as the first. Only difference was the robot had two marbles supporting back end.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Robot was barely able to traverse the bridge. 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Conclusion was that the marble was not a viable option. </a:t>
            </a:r>
            <a:endParaRPr sz="2000"/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8289575" y="1706875"/>
            <a:ext cx="37059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1" lang="en-US"/>
              <a:t>Design 3</a:t>
            </a:r>
            <a:endParaRPr b="1"/>
          </a:p>
          <a:p>
            <a:pPr indent="-3556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Two wheels on both motors to increase traction.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Marble was replaced with a single wheel at the back end.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The robot plowed through the bridge with ease, similar to the treads. </a:t>
            </a:r>
            <a:endParaRPr sz="2000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Hardware Conclusion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1218883" y="1706880"/>
            <a:ext cx="50787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/>
              <a:t>It was concluded that the regular wheels would be used over the treads. </a:t>
            </a:r>
            <a:endParaRPr sz="2200"/>
          </a:p>
          <a:p>
            <a:pPr indent="-3683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/>
              <a:t>Regular wheels traversed the bridge similar to the treads, but completed the navigation better. </a:t>
            </a:r>
            <a:endParaRPr sz="2200"/>
          </a:p>
          <a:p>
            <a:pPr indent="-3683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/>
              <a:t>Since the final project depends heavily on navigation, it is important to utilize the hardwares that best implements an accurate </a:t>
            </a:r>
            <a:r>
              <a:rPr lang="en-US" sz="2200"/>
              <a:t>navigation</a:t>
            </a:r>
            <a:r>
              <a:rPr lang="en-US" sz="2200"/>
              <a:t>. </a:t>
            </a:r>
            <a:endParaRPr sz="2200"/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6591900" y="1859275"/>
            <a:ext cx="49875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/>
              <a:t>Next Week</a:t>
            </a:r>
            <a:endParaRPr sz="2200"/>
          </a:p>
          <a:p>
            <a:pPr indent="-3683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/>
              <a:t>Create the lazy wheel to replace the current stable wheel at the back end of the robot. </a:t>
            </a:r>
            <a:endParaRPr sz="2200"/>
          </a:p>
          <a:p>
            <a:pPr indent="-3683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/>
              <a:t>Complete and finalize the tests for the method of transportation.</a:t>
            </a:r>
            <a:endParaRPr sz="2200"/>
          </a:p>
          <a:p>
            <a:pPr indent="-3683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/>
              <a:t>Start applying the light sensors to the robot. </a:t>
            </a:r>
            <a:endParaRPr sz="2200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Testing Design </a:t>
            </a:r>
            <a:r>
              <a:rPr lang="en-US"/>
              <a:t>Update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 txBox="1"/>
          <p:nvPr>
            <p:ph idx="2" type="body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Later in this week, we will  t</a:t>
            </a:r>
            <a:r>
              <a:rPr lang="en-US" sz="2400"/>
              <a:t>est the accuracy of ultrasonic sensor by comparing the real distance from wall to the sensor and the measured distance.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Test how wide of the area that the ultrasonic sensor is able to detect in different distances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/>
              <a:t>Test the performance of light sensor by measuring the distance from sensor to the detected object. Find the range where the sensor starts detection until it fails to detect.</a:t>
            </a:r>
            <a:endParaRPr sz="2400"/>
          </a:p>
          <a:p>
            <a: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400"/>
              <a:t>Action: 1 cm is an optimized distance. We would place the light sensor 11 cm above the ground (i.e. 1 cm from the color block) to detect blocks</a:t>
            </a:r>
            <a:r>
              <a:rPr lang="en-US"/>
              <a:t>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Class </a:t>
            </a:r>
            <a:r>
              <a:rPr lang="en-US"/>
              <a:t>Hierarchy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5355180" y="1706875"/>
            <a:ext cx="6139800" cy="4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126946" lvl="0" marL="304746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/>
              <a:t>Major Changes to be made: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Lab5.class -&gt; Controller.class (contains the obstacle avoidance code and main function)</a:t>
            </a:r>
            <a:endParaRPr sz="1800"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ColourCalibration.class: removal of multi-block system (only one flag)</a:t>
            </a:r>
            <a:endParaRPr sz="1800"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Navigation.class: Change from radians to degree</a:t>
            </a:r>
            <a:endParaRPr sz="1800"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Navigation.class: addition of simple movement classes</a:t>
            </a:r>
            <a:endParaRPr sz="1800"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Display.class -&gt; Removed (useless thread)</a:t>
            </a:r>
            <a:endParaRPr sz="1800"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LightLocalizer : Code change to different localization system</a:t>
            </a:r>
            <a:endParaRPr sz="1800"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Robot.class : New robot class to contain all variables to limit RAM usage due to public variables/duplicates</a:t>
            </a:r>
            <a:endParaRPr sz="1800"/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675" y="1419800"/>
            <a:ext cx="4211324" cy="448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1521600" y="5699125"/>
            <a:ext cx="2370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177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1800"/>
              <a:t>Old Class Hierarchy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API Documentation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126946" lvl="0" marL="304746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 Docs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</a:pPr>
            <a:r>
              <a:rPr lang="en-US"/>
              <a:t>To be further worked on after changes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269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Tech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