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21" name="Shape 21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Shape 22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Shape 23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" name="Shape 24"/>
          <p:cNvGrpSpPr/>
          <p:nvPr/>
        </p:nvGrpSpPr>
        <p:grpSpPr>
          <a:xfrm>
            <a:off x="-8915" y="6057149"/>
            <a:ext cx="5498725" cy="820207"/>
            <a:chOff x="-6689" y="4553748"/>
            <a:chExt cx="4125118" cy="615155"/>
          </a:xfrm>
        </p:grpSpPr>
        <p:sp>
          <p:nvSpPr>
            <p:cNvPr id="25" name="Shape 25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avLst/>
              <a:gdLst/>
              <a:ahLst/>
              <a:cxnLst/>
              <a:rect l="0" t="0" r="0" b="0"/>
              <a:pathLst>
                <a:path w="612775" h="4115481" extrusionOk="0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avLst/>
              <a:gdLst/>
              <a:ahLst/>
              <a:cxnLst/>
              <a:rect l="0" t="0" r="0" b="0"/>
              <a:pathLst>
                <a:path w="410751" h="3621427" extrusionOk="0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avLst/>
              <a:gdLst/>
              <a:ahLst/>
              <a:cxnLst/>
              <a:rect l="0" t="0" r="0" b="0"/>
              <a:pathLst>
                <a:path w="241768" h="3179761" extrusionOk="0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Shape 47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48" name="Shape 48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Shape 49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Shape 50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4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Arial"/>
              <a:buNone/>
              <a:defRPr sz="3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Shape 11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/>
              <a:ahLst/>
              <a:cxnLst/>
              <a:rect l="0" t="0" r="0" b="0"/>
              <a:pathLst>
                <a:path w="612775" h="3919538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/>
              <a:ahLst/>
              <a:cxnLst/>
              <a:rect l="0" t="0" r="0" b="0"/>
              <a:pathLst>
                <a:path w="410751" h="3421856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/>
              <a:ahLst/>
              <a:cxnLst/>
              <a:rect l="0" t="0" r="0" b="0"/>
              <a:pathLst>
                <a:path w="238919" h="297656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DPM Final Project – Week 1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TEAM 11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Drive </a:t>
            </a:r>
            <a:endParaRPr/>
          </a:p>
          <a:p>
            <a:pPr marL="304747" marR="0" lvl="0" indent="-304747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Eclipse IDE</a:t>
            </a:r>
            <a:endParaRPr/>
          </a:p>
          <a:p>
            <a:pPr marL="304747" marR="0" lvl="0" indent="-304747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/>
          </a:p>
          <a:p>
            <a:pPr marL="304747" marR="0" lvl="0" indent="-304747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Draw.io</a:t>
            </a:r>
            <a:endParaRPr/>
          </a:p>
          <a:p>
            <a:pPr marL="304747" marR="0" lvl="0" indent="-304747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Slack</a:t>
            </a:r>
            <a:endParaRPr/>
          </a:p>
          <a:p>
            <a:pPr marL="304747" marR="0" lvl="0" indent="-304747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Gantt Project</a:t>
            </a:r>
            <a:endParaRPr/>
          </a:p>
          <a:p>
            <a:pPr marL="304747" marR="0" lvl="0" indent="-304747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Dropbox</a:t>
            </a:r>
            <a:endParaRPr/>
          </a:p>
          <a:p>
            <a:pPr marL="304747" marR="0" lvl="0" indent="-304747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Lego Digital Designer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0476" y="1706880"/>
            <a:ext cx="3609975" cy="3438525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 5 Breakdown</a:t>
            </a: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1269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2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1269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Preliminary Hardware Design #1</a:t>
            </a: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218878" y="1706875"/>
            <a:ext cx="63144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6" marR="0" lvl="0" indent="-3047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Key Features</a:t>
            </a:r>
            <a:endParaRPr/>
          </a:p>
          <a:p>
            <a:pPr marL="609493" lvl="1" indent="-223987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Track Belt used for better traction. </a:t>
            </a:r>
            <a:endParaRPr sz="1800"/>
          </a:p>
          <a:p>
            <a:pPr marL="609493" lvl="1" indent="-223987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Two light sensors in front of both corners of the robot. Allows for better odometer correction. </a:t>
            </a:r>
            <a:endParaRPr sz="1800"/>
          </a:p>
          <a:p>
            <a:pPr marL="609493" lvl="1" indent="-223987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Variable Ultrasonic sensor for detection of blocks on multiple sides of the robot.</a:t>
            </a:r>
            <a:endParaRPr sz="1800"/>
          </a:p>
          <a:p>
            <a:pPr marL="609493" lvl="1" indent="-223987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Colour detecting light sensor is always 11 cm off the ground allowing for more consistent readings. </a:t>
            </a:r>
            <a:endParaRPr/>
          </a:p>
          <a:p>
            <a:pPr marL="304746" marR="0" lvl="0" indent="-3047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Key Parts</a:t>
            </a:r>
            <a:endParaRPr/>
          </a:p>
          <a:p>
            <a:pPr marL="609493" marR="0" lvl="1" indent="-2239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3 light sensors </a:t>
            </a:r>
            <a:endParaRPr sz="1800"/>
          </a:p>
          <a:p>
            <a:pPr marL="609493" marR="0" lvl="1" indent="-2239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1 ultrasonic sensor</a:t>
            </a:r>
            <a:endParaRPr sz="1800"/>
          </a:p>
          <a:p>
            <a:pPr marL="609493" marR="0" lvl="1" indent="-2239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2 large EV3 motors</a:t>
            </a:r>
            <a:endParaRPr sz="1800"/>
          </a:p>
          <a:p>
            <a:pPr marL="609493" marR="0" lvl="1" indent="-2239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1 medium EV3 motor</a:t>
            </a:r>
            <a:endParaRPr sz="1800"/>
          </a:p>
          <a:p>
            <a:pPr marL="0" marR="0" lvl="1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300" y="517925"/>
            <a:ext cx="4539876" cy="606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Preliminary Hardware Design #</a:t>
            </a:r>
            <a:r>
              <a:rPr lang="en-US"/>
              <a:t>2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218878" y="1706875"/>
            <a:ext cx="63168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6" marR="0" lvl="0" indent="-3047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Key Features</a:t>
            </a:r>
            <a:endParaRPr/>
          </a:p>
          <a:p>
            <a:pPr marL="609493" marR="0" lvl="1" indent="-2239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Used a variable track system allowing the robot to avoid bumps from the bridge</a:t>
            </a:r>
            <a:endParaRPr sz="1800"/>
          </a:p>
          <a:p>
            <a:pPr marL="609493" lvl="1" indent="-223987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Colour detecting light sensor is always 11 cm off the ground allowing for more consistent readings. </a:t>
            </a:r>
            <a:endParaRPr sz="1800"/>
          </a:p>
          <a:p>
            <a:pPr marL="304746" marR="0" lvl="0" indent="-3047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Key Parts</a:t>
            </a:r>
            <a:endParaRPr/>
          </a:p>
          <a:p>
            <a:pPr marL="609493" marR="0" lvl="1" indent="-2239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2 light sensors</a:t>
            </a:r>
            <a:endParaRPr sz="1800"/>
          </a:p>
          <a:p>
            <a:pPr marL="609493" marR="0" lvl="1" indent="-2239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4 large EV3 motors</a:t>
            </a:r>
            <a:endParaRPr sz="1800"/>
          </a:p>
          <a:p>
            <a:pPr marL="609493" marR="0" lvl="1" indent="-2239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2 ultrasonic sensors</a:t>
            </a:r>
            <a:endParaRPr sz="1800"/>
          </a:p>
          <a:p>
            <a:pPr marL="609493" marR="0" lvl="1" indent="-10968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5751" y="345710"/>
            <a:ext cx="4546301" cy="631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Preliminary Hardware Design #</a:t>
            </a:r>
            <a:r>
              <a:rPr lang="en-US"/>
              <a:t>3</a:t>
            </a: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1218875" y="1706875"/>
            <a:ext cx="6313800" cy="47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6" marR="0" lvl="0" indent="-3047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Key Features</a:t>
            </a:r>
            <a:endParaRPr/>
          </a:p>
          <a:p>
            <a:pPr marL="609493" marR="0" lvl="1" indent="-2239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Robot will be programmed such that half of the robot will travel on water while the other half will travel on the bridge. </a:t>
            </a:r>
            <a:endParaRPr sz="1800"/>
          </a:p>
          <a:p>
            <a:pPr marL="609493" lvl="1" indent="-223987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Two light sensors in front of both corners of the robot. Allows for better odometer correction. </a:t>
            </a:r>
            <a:endParaRPr sz="1800"/>
          </a:p>
          <a:p>
            <a:pPr marL="609493" lvl="1" indent="-223987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Variable Ultrasonic sensor for detection of blocks on multiple sides of the robot.</a:t>
            </a:r>
            <a:endParaRPr sz="1800"/>
          </a:p>
          <a:p>
            <a:pPr marL="609493" lvl="1" indent="-223987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Colour detecting light sensor is always 11 cm off the ground allowing for more consistent readings. </a:t>
            </a:r>
            <a:endParaRPr sz="1800"/>
          </a:p>
          <a:p>
            <a:pPr marL="304746" marR="0" lvl="0" indent="-3047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Key Parts</a:t>
            </a:r>
            <a:endParaRPr/>
          </a:p>
          <a:p>
            <a:pPr marL="609493" marR="0" lvl="1" indent="-2239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3 light sensors</a:t>
            </a:r>
            <a:endParaRPr sz="1800"/>
          </a:p>
          <a:p>
            <a:pPr marL="609493" marR="0" lvl="1" indent="-2239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1 ultrasonic sensor</a:t>
            </a:r>
            <a:endParaRPr sz="1800"/>
          </a:p>
          <a:p>
            <a:pPr marL="609493" marR="0" lvl="1" indent="-2239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2 large EV3 motors</a:t>
            </a:r>
            <a:endParaRPr sz="1800"/>
          </a:p>
          <a:p>
            <a:pPr marL="609493" marR="0" lvl="1" indent="-2239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1 medium EV3 motor</a:t>
            </a:r>
            <a:endParaRPr sz="1800"/>
          </a:p>
          <a:p>
            <a:pPr marL="609493" marR="0" lvl="1" indent="-10968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025" y="889851"/>
            <a:ext cx="4199252" cy="560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Preliminary Software Design 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Algorithms, system design, class structure</a:t>
            </a:r>
            <a:endParaRPr/>
          </a:p>
          <a:p>
            <a:pPr marL="609493" marR="0" lvl="1" indent="-10968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Alternative Software Design </a:t>
            </a:r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Algorithms, system design, class structure</a:t>
            </a:r>
            <a:endParaRPr/>
          </a:p>
          <a:p>
            <a:pPr marL="609493" marR="0" lvl="1" indent="-10968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Preliminary Testing Plan</a:t>
            </a:r>
            <a:endParaRPr dirty="0"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Sensors</a:t>
            </a:r>
            <a:endParaRPr dirty="0"/>
          </a:p>
          <a:p>
            <a:pPr marL="304747" marR="0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Motors </a:t>
            </a:r>
            <a:endParaRPr dirty="0"/>
          </a:p>
          <a:p>
            <a:pPr marL="304747" marR="0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software </a:t>
            </a:r>
            <a:r>
              <a:rPr lang="en-US" dirty="0"/>
              <a:t>Plans and Feasibility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2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1269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Implemented Time sheet 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team member will mark down his hours and work done</a:t>
            </a:r>
            <a:endParaRPr/>
          </a:p>
          <a:p>
            <a:pPr marL="304747" marR="0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 a README for GitHub Commits</a:t>
            </a:r>
            <a:endParaRPr/>
          </a:p>
          <a:p>
            <a:pPr marL="304747" marR="0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 Hardware Design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Finalize final Design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&amp; Sketch design</a:t>
            </a:r>
            <a:endParaRPr/>
          </a:p>
          <a:p>
            <a:pPr marL="304747" marR="0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 Software Architecture 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Hierarchy, Flow chart</a:t>
            </a:r>
            <a:endParaRPr/>
          </a:p>
          <a:p>
            <a:pPr marL="609493" marR="0" lvl="1" indent="-10968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93" marR="0" lvl="1" indent="-10968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93" marR="0" lvl="1" indent="-10968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42084" y="836712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4366220" y="4149080"/>
            <a:ext cx="1728192" cy="7200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Breakdown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338328" y="3352242"/>
            <a:ext cx="1512168" cy="830551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11</a:t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014293" y="1552413"/>
            <a:ext cx="2160240" cy="648072"/>
          </a:xfrm>
          <a:prstGeom prst="flowChartTerminator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Bryan Jay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Manager </a:t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485900" y="2204864"/>
            <a:ext cx="2160240" cy="830551"/>
          </a:xfrm>
          <a:prstGeom prst="flowChartTerminator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Luka Jurisic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Documentation Manager 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398668" y="2240867"/>
            <a:ext cx="2448270" cy="758543"/>
          </a:xfrm>
          <a:prstGeom prst="flowChartTerminator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Enan Ashaduzzamane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 Leader 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485900" y="4797152"/>
            <a:ext cx="2160240" cy="648072"/>
          </a:xfrm>
          <a:prstGeom prst="flowChartTerminator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Volen Mihaylov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Engineer </a:t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014292" y="5589240"/>
            <a:ext cx="2160240" cy="648072"/>
          </a:xfrm>
          <a:prstGeom prst="flowChartTerminator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Tianyi Zou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Manager </a:t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542683" y="4797152"/>
            <a:ext cx="2160240" cy="648072"/>
          </a:xfrm>
          <a:prstGeom prst="flowChartTerminator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Patrick Ghazal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Leader</a:t>
            </a:r>
            <a:endParaRPr/>
          </a:p>
        </p:txBody>
      </p:sp>
      <p:cxnSp>
        <p:nvCxnSpPr>
          <p:cNvPr id="118" name="Shape 118"/>
          <p:cNvCxnSpPr>
            <a:stCxn id="111" idx="0"/>
            <a:endCxn id="112" idx="2"/>
          </p:cNvCxnSpPr>
          <p:nvPr/>
        </p:nvCxnSpPr>
        <p:spPr>
          <a:xfrm rot="10800000">
            <a:off x="6094412" y="2200542"/>
            <a:ext cx="0" cy="1151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Shape 119"/>
          <p:cNvCxnSpPr>
            <a:endCxn id="114" idx="1"/>
          </p:cNvCxnSpPr>
          <p:nvPr/>
        </p:nvCxnSpPr>
        <p:spPr>
          <a:xfrm rot="10800000" flipH="1">
            <a:off x="6850368" y="2620138"/>
            <a:ext cx="1548300" cy="986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Shape 120"/>
          <p:cNvCxnSpPr>
            <a:endCxn id="117" idx="1"/>
          </p:cNvCxnSpPr>
          <p:nvPr/>
        </p:nvCxnSpPr>
        <p:spPr>
          <a:xfrm>
            <a:off x="6850383" y="4026488"/>
            <a:ext cx="1692300" cy="1094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1" name="Shape 121"/>
          <p:cNvCxnSpPr>
            <a:stCxn id="111" idx="2"/>
            <a:endCxn id="116" idx="0"/>
          </p:cNvCxnSpPr>
          <p:nvPr/>
        </p:nvCxnSpPr>
        <p:spPr>
          <a:xfrm>
            <a:off x="6094412" y="4182793"/>
            <a:ext cx="0" cy="1406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2" name="Shape 122"/>
          <p:cNvCxnSpPr>
            <a:endCxn id="113" idx="3"/>
          </p:cNvCxnSpPr>
          <p:nvPr/>
        </p:nvCxnSpPr>
        <p:spPr>
          <a:xfrm rot="10800000">
            <a:off x="3646140" y="2620140"/>
            <a:ext cx="1692300" cy="986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3" name="Shape 123"/>
          <p:cNvCxnSpPr>
            <a:endCxn id="115" idx="3"/>
          </p:cNvCxnSpPr>
          <p:nvPr/>
        </p:nvCxnSpPr>
        <p:spPr>
          <a:xfrm flipH="1">
            <a:off x="3646140" y="3962288"/>
            <a:ext cx="1692300" cy="11589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Gantt Chart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 to Application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Capabilities</a:t>
            </a:r>
            <a:endParaRPr/>
          </a:p>
        </p:txBody>
      </p:sp>
      <p:pic>
        <p:nvPicPr>
          <p:cNvPr id="135" name="Shape 13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02324" y="2751408"/>
            <a:ext cx="6161138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238428" y="5517232"/>
            <a:ext cx="2232248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 on 1-10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5656" y="2060848"/>
            <a:ext cx="2269531" cy="374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Prohibited to enter the water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opposing team’s area &amp; Capture the block within given timeframe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Traverse both the bridge and tunnel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9369" y="4144491"/>
            <a:ext cx="1800200" cy="222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6060" y="4149080"/>
            <a:ext cx="1677867" cy="222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 Performance Breakdown:</a:t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218883" y="2708920"/>
            <a:ext cx="1851193" cy="72008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Receive Game Parameters</a:t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718148" y="2852936"/>
            <a:ext cx="1419145" cy="432048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Localize</a:t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785365" y="2852936"/>
            <a:ext cx="1419145" cy="432048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Navigate</a:t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7852582" y="2708920"/>
            <a:ext cx="1986246" cy="72008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Traverse Proper Obstacle</a:t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922349" y="4396760"/>
            <a:ext cx="1846712" cy="72008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Navigate to Search Area </a:t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5810945" y="4540776"/>
            <a:ext cx="1533184" cy="432048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Area</a:t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3661128" y="4540776"/>
            <a:ext cx="1533184" cy="432048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Capture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377887" y="4541490"/>
            <a:ext cx="1533184" cy="432048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/>
          </a:p>
        </p:txBody>
      </p:sp>
      <p:cxnSp>
        <p:nvCxnSpPr>
          <p:cNvPr id="162" name="Shape 162"/>
          <p:cNvCxnSpPr>
            <a:stCxn id="154" idx="3"/>
            <a:endCxn id="155" idx="1"/>
          </p:cNvCxnSpPr>
          <p:nvPr/>
        </p:nvCxnSpPr>
        <p:spPr>
          <a:xfrm>
            <a:off x="3070076" y="3068960"/>
            <a:ext cx="648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Shape 163"/>
          <p:cNvCxnSpPr>
            <a:stCxn id="155" idx="3"/>
            <a:endCxn id="156" idx="1"/>
          </p:cNvCxnSpPr>
          <p:nvPr/>
        </p:nvCxnSpPr>
        <p:spPr>
          <a:xfrm>
            <a:off x="5137293" y="3068960"/>
            <a:ext cx="648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Shape 164"/>
          <p:cNvCxnSpPr>
            <a:stCxn id="156" idx="3"/>
            <a:endCxn id="157" idx="1"/>
          </p:cNvCxnSpPr>
          <p:nvPr/>
        </p:nvCxnSpPr>
        <p:spPr>
          <a:xfrm>
            <a:off x="7204510" y="3068960"/>
            <a:ext cx="648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5" name="Shape 165"/>
          <p:cNvCxnSpPr>
            <a:stCxn id="157" idx="2"/>
            <a:endCxn id="158" idx="0"/>
          </p:cNvCxnSpPr>
          <p:nvPr/>
        </p:nvCxnSpPr>
        <p:spPr>
          <a:xfrm>
            <a:off x="8845705" y="3429000"/>
            <a:ext cx="0" cy="967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6" name="Shape 166"/>
          <p:cNvCxnSpPr>
            <a:stCxn id="158" idx="1"/>
            <a:endCxn id="159" idx="3"/>
          </p:cNvCxnSpPr>
          <p:nvPr/>
        </p:nvCxnSpPr>
        <p:spPr>
          <a:xfrm rot="10800000">
            <a:off x="7344249" y="4756800"/>
            <a:ext cx="5781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Shape 167"/>
          <p:cNvCxnSpPr>
            <a:stCxn id="159" idx="1"/>
            <a:endCxn id="160" idx="3"/>
          </p:cNvCxnSpPr>
          <p:nvPr/>
        </p:nvCxnSpPr>
        <p:spPr>
          <a:xfrm rot="10800000">
            <a:off x="5194445" y="4756800"/>
            <a:ext cx="616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8" name="Shape 168"/>
          <p:cNvCxnSpPr>
            <a:stCxn id="160" idx="1"/>
            <a:endCxn id="161" idx="3"/>
          </p:cNvCxnSpPr>
          <p:nvPr/>
        </p:nvCxnSpPr>
        <p:spPr>
          <a:xfrm flipH="1">
            <a:off x="2911128" y="4756800"/>
            <a:ext cx="750000" cy="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 (Per EV3 Kit):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input ports to allow sensor integration 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output ports to allow servo motor connection 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Large EV3 Motors 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Small EV3 Motor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NXT Brick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US Sensor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Battery 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Light Sensor</a:t>
            </a:r>
            <a:endParaRPr/>
          </a:p>
          <a:p>
            <a:pPr marL="304747" marR="0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Software: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 Threading and Overloading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Wheel slippage due to set speeds</a:t>
            </a:r>
            <a:endParaRPr/>
          </a:p>
          <a:p>
            <a:pPr marL="304747" marR="0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Environmental: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Must be capable to traverse a bridge and tunnel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Ambient lighting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Debris on the track</a:t>
            </a:r>
            <a:endParaRPr/>
          </a:p>
          <a:p>
            <a:pPr marL="304747" marR="0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Systems</a:t>
            </a: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Reusing Implemented Code from previous labs</a:t>
            </a:r>
            <a:endParaRPr/>
          </a:p>
          <a:p>
            <a:pPr marL="304747" marR="0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 Limitations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Ultrasonic Sensor</a:t>
            </a:r>
            <a:endParaRPr/>
          </a:p>
          <a:p>
            <a:pPr marL="914240" marR="0" lvl="2" indent="-23160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Non-Ideal, Unreliable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Color Sensor</a:t>
            </a:r>
            <a:endParaRPr/>
          </a:p>
          <a:p>
            <a:pPr marL="914240" marR="0" lvl="2" indent="-23160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Affected by ambient lighting</a:t>
            </a:r>
            <a:endParaRPr/>
          </a:p>
          <a:p>
            <a:pPr marL="609493" marR="0" lvl="1" indent="-23160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NXT Brick</a:t>
            </a:r>
            <a:endParaRPr/>
          </a:p>
          <a:p>
            <a:pPr marL="914240" marR="0" lvl="2" indent="-23160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48MHz processor, 256KB of flash memory, 64KB of ram</a:t>
            </a:r>
            <a:endParaRPr/>
          </a:p>
          <a:p>
            <a:pPr marL="914240" marR="0" lvl="2" indent="-23160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Cautious with treading and overloading</a:t>
            </a:r>
            <a:endParaRPr/>
          </a:p>
          <a:p>
            <a:pPr marL="609493" marR="0" lvl="1" indent="-10968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Custom</PresentationFormat>
  <Paragraphs>135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Tech 16x9</vt:lpstr>
      <vt:lpstr>DPM Final Project – Week 1</vt:lpstr>
      <vt:lpstr>Team Breakdown</vt:lpstr>
      <vt:lpstr>Gantt Chart</vt:lpstr>
      <vt:lpstr>Capabilities</vt:lpstr>
      <vt:lpstr>Requirements</vt:lpstr>
      <vt:lpstr>Requirements</vt:lpstr>
      <vt:lpstr>Constraints</vt:lpstr>
      <vt:lpstr>Constraints</vt:lpstr>
      <vt:lpstr>Systems</vt:lpstr>
      <vt:lpstr>Tools</vt:lpstr>
      <vt:lpstr>Lab 5 Breakdown</vt:lpstr>
      <vt:lpstr>Preliminary Hardware Design #1</vt:lpstr>
      <vt:lpstr>Preliminary Hardware Design #2</vt:lpstr>
      <vt:lpstr>Preliminary Hardware Design #3</vt:lpstr>
      <vt:lpstr>Preliminary Software Design </vt:lpstr>
      <vt:lpstr>Alternative Software Design </vt:lpstr>
      <vt:lpstr>Preliminary Testing Plan</vt:lpstr>
      <vt:lpstr>Next Steps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DPM Final Project – Week 1</dc:title>
  <dc:creator>Bryan Jay</dc:creator>
  <cp:lastModifiedBy>Bryan Jay</cp:lastModifiedBy>
  <cp:revision>1</cp:revision>
  <dcterms:modified xsi:type="dcterms:W3CDTF">2018-03-02T06:00:52Z</dcterms:modified>
</cp:coreProperties>
</file>