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handoutMasterIdLst>
    <p:handoutMasterId r:id="rId25"/>
  </p:handoutMasterIdLst>
  <p:sldIdLst>
    <p:sldId id="256" r:id="rId2"/>
    <p:sldId id="257" r:id="rId3"/>
    <p:sldId id="275" r:id="rId4"/>
    <p:sldId id="276" r:id="rId5"/>
    <p:sldId id="277" r:id="rId6"/>
    <p:sldId id="278" r:id="rId7"/>
    <p:sldId id="262" r:id="rId8"/>
    <p:sldId id="279" r:id="rId9"/>
    <p:sldId id="264" r:id="rId10"/>
    <p:sldId id="280" r:id="rId11"/>
    <p:sldId id="282" r:id="rId12"/>
    <p:sldId id="283" r:id="rId13"/>
    <p:sldId id="284" r:id="rId14"/>
    <p:sldId id="285" r:id="rId15"/>
    <p:sldId id="286" r:id="rId16"/>
    <p:sldId id="287" r:id="rId17"/>
    <p:sldId id="288" r:id="rId18"/>
    <p:sldId id="289" r:id="rId19"/>
    <p:sldId id="272" r:id="rId20"/>
    <p:sldId id="292" r:id="rId21"/>
    <p:sldId id="290" r:id="rId22"/>
    <p:sldId id="293" r:id="rId23"/>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alisto MT" panose="02040603050505030304" pitchFamily="18" charset="0"/>
      <p:regular r:id="rId30"/>
      <p:bold r:id="rId31"/>
      <p:italic r:id="rId32"/>
      <p:boldItalic r:id="rId33"/>
    </p:embeddedFont>
    <p:embeddedFont>
      <p:font typeface="New Rocker" panose="02000500000000000000" pitchFamily="2" charset="0"/>
      <p:regular r:id="rId34"/>
    </p:embeddedFont>
    <p:embeddedFont>
      <p:font typeface="Wingdings 2" panose="050201020105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8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B911AD-2001-4CB6-A99B-9588608E83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9FBA7B-16FB-4EC2-88F5-B4CD3F811D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F65FC7-54F1-4C78-91E2-C3D203E8AD1C}" type="datetimeFigureOut">
              <a:rPr lang="en-US" smtClean="0"/>
              <a:t>3/29/2022</a:t>
            </a:fld>
            <a:endParaRPr lang="en-US"/>
          </a:p>
        </p:txBody>
      </p:sp>
      <p:sp>
        <p:nvSpPr>
          <p:cNvPr id="4" name="Footer Placeholder 3">
            <a:extLst>
              <a:ext uri="{FF2B5EF4-FFF2-40B4-BE49-F238E27FC236}">
                <a16:creationId xmlns:a16="http://schemas.microsoft.com/office/drawing/2014/main" id="{DAB07FAE-A84A-49BA-AA9C-F8B09B0E52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F45569-CE17-4057-BC44-95030F2558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D48CC-25D7-406F-A5A6-581BFEF237D3}" type="slidenum">
              <a:rPr lang="en-US" smtClean="0"/>
              <a:t>‹#›</a:t>
            </a:fld>
            <a:endParaRPr lang="en-US"/>
          </a:p>
        </p:txBody>
      </p:sp>
    </p:spTree>
    <p:extLst>
      <p:ext uri="{BB962C8B-B14F-4D97-AF65-F5344CB8AC3E}">
        <p14:creationId xmlns:p14="http://schemas.microsoft.com/office/powerpoint/2010/main" val="902177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f386edc8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f386edc8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f55db9bf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f55db9b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f55db9bf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f55db9b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997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f55db9bf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f55db9b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28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1f42531e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1f42531e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393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436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1299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288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f55db9bf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f55db9bf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f55db9bf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f55db9bf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789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42aa4d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42aa4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09108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0787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43224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45555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52255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71635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55018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333180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25313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6833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62991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67175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48345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05617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36846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161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94165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87255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3/29/2022</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05928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7.png"/><Relationship Id="rId4" Type="http://schemas.openxmlformats.org/officeDocument/2006/relationships/image" Target="../media/image22.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11.png"/><Relationship Id="rId12"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15.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38150" y="3139750"/>
            <a:ext cx="8520600" cy="1219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500" dirty="0">
                <a:solidFill>
                  <a:schemeClr val="bg2">
                    <a:lumMod val="25000"/>
                    <a:lumOff val="75000"/>
                  </a:schemeClr>
                </a:solidFill>
                <a:latin typeface="New Rocker"/>
                <a:ea typeface="New Rocker"/>
                <a:cs typeface="New Rocker"/>
                <a:sym typeface="New Rocker"/>
              </a:rPr>
              <a:t>Francis TOUCHETTE-DROLET</a:t>
            </a:r>
            <a:endParaRPr sz="3500" dirty="0">
              <a:solidFill>
                <a:schemeClr val="bg2">
                  <a:lumMod val="25000"/>
                  <a:lumOff val="75000"/>
                </a:schemeClr>
              </a:solidFill>
              <a:latin typeface="New Rocker"/>
              <a:ea typeface="New Rocker"/>
              <a:cs typeface="New Rocker"/>
              <a:sym typeface="New Rocker"/>
            </a:endParaRPr>
          </a:p>
          <a:p>
            <a:pPr marL="0" lvl="0" indent="0" algn="l" rtl="0">
              <a:spcBef>
                <a:spcPts val="0"/>
              </a:spcBef>
              <a:spcAft>
                <a:spcPts val="0"/>
              </a:spcAft>
              <a:buNone/>
            </a:pPr>
            <a:r>
              <a:rPr lang="en" sz="3500" dirty="0">
                <a:solidFill>
                  <a:schemeClr val="bg2">
                    <a:lumMod val="25000"/>
                    <a:lumOff val="75000"/>
                  </a:schemeClr>
                </a:solidFill>
                <a:latin typeface="New Rocker"/>
                <a:ea typeface="New Rocker"/>
                <a:cs typeface="New Rocker"/>
                <a:sym typeface="New Rocker"/>
              </a:rPr>
              <a:t>Volen MIHAYLOV</a:t>
            </a:r>
            <a:endParaRPr sz="3500" dirty="0">
              <a:solidFill>
                <a:schemeClr val="bg2">
                  <a:lumMod val="25000"/>
                  <a:lumOff val="75000"/>
                </a:schemeClr>
              </a:solidFill>
              <a:latin typeface="New Rocker"/>
              <a:ea typeface="New Rocker"/>
              <a:cs typeface="New Rocker"/>
              <a:sym typeface="New Rocker"/>
            </a:endParaRPr>
          </a:p>
        </p:txBody>
      </p:sp>
      <p:sp>
        <p:nvSpPr>
          <p:cNvPr id="55" name="Google Shape;55;p13"/>
          <p:cNvSpPr txBox="1">
            <a:spLocks noGrp="1"/>
          </p:cNvSpPr>
          <p:nvPr>
            <p:ph type="subTitle" idx="1"/>
          </p:nvPr>
        </p:nvSpPr>
        <p:spPr>
          <a:xfrm>
            <a:off x="0" y="1173200"/>
            <a:ext cx="914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solidFill>
                  <a:schemeClr val="bg2">
                    <a:lumMod val="25000"/>
                    <a:lumOff val="75000"/>
                  </a:schemeClr>
                </a:solidFill>
                <a:latin typeface="New Rocker"/>
                <a:ea typeface="New Rocker"/>
                <a:cs typeface="New Rocker"/>
                <a:sym typeface="New Rocker"/>
              </a:rPr>
              <a:t>Catch Bean If You Can</a:t>
            </a:r>
            <a:endParaRPr sz="7200" dirty="0">
              <a:solidFill>
                <a:schemeClr val="bg2">
                  <a:lumMod val="25000"/>
                  <a:lumOff val="75000"/>
                </a:schemeClr>
              </a:solidFill>
              <a:latin typeface="New Rocker"/>
              <a:ea typeface="New Rocker"/>
              <a:cs typeface="New Rocker"/>
              <a:sym typeface="New Rocker"/>
            </a:endParaRPr>
          </a:p>
        </p:txBody>
      </p:sp>
      <p:sp>
        <p:nvSpPr>
          <p:cNvPr id="56" name="Google Shape;56;p13"/>
          <p:cNvSpPr txBox="1">
            <a:spLocks noGrp="1"/>
          </p:cNvSpPr>
          <p:nvPr>
            <p:ph type="ctrTitle" idx="4294967295"/>
          </p:nvPr>
        </p:nvSpPr>
        <p:spPr>
          <a:xfrm>
            <a:off x="1540576" y="2150268"/>
            <a:ext cx="5786438" cy="56673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800" dirty="0">
                <a:solidFill>
                  <a:schemeClr val="bg2">
                    <a:lumMod val="25000"/>
                    <a:lumOff val="75000"/>
                  </a:schemeClr>
                </a:solidFill>
                <a:latin typeface="New Rocker"/>
                <a:ea typeface="New Rocker"/>
                <a:cs typeface="New Rocker"/>
                <a:sym typeface="New Rocker"/>
              </a:rPr>
              <a:t>NAND-624 Scénarisation pour des oeuvres interactives</a:t>
            </a:r>
            <a:endParaRPr sz="1800" dirty="0">
              <a:solidFill>
                <a:schemeClr val="bg2">
                  <a:lumMod val="25000"/>
                  <a:lumOff val="75000"/>
                </a:schemeClr>
              </a:solidFill>
              <a:latin typeface="New Rocker"/>
              <a:ea typeface="New Rocker"/>
              <a:cs typeface="New Rocker"/>
              <a:sym typeface="New Rocker"/>
            </a:endParaRPr>
          </a:p>
        </p:txBody>
      </p:sp>
      <p:pic>
        <p:nvPicPr>
          <p:cNvPr id="3" name="Picture 2" descr="A picture containing text&#10;&#10;Description automatically generated">
            <a:extLst>
              <a:ext uri="{FF2B5EF4-FFF2-40B4-BE49-F238E27FC236}">
                <a16:creationId xmlns:a16="http://schemas.microsoft.com/office/drawing/2014/main" id="{0FD3844F-A0C3-4CD6-AE33-269CBBA9A0A4}"/>
              </a:ext>
            </a:extLst>
          </p:cNvPr>
          <p:cNvPicPr>
            <a:picLocks noChangeAspect="1"/>
          </p:cNvPicPr>
          <p:nvPr/>
        </p:nvPicPr>
        <p:blipFill>
          <a:blip r:embed="rId3"/>
          <a:stretch>
            <a:fillRect/>
          </a:stretch>
        </p:blipFill>
        <p:spPr>
          <a:xfrm>
            <a:off x="7034212" y="2105024"/>
            <a:ext cx="1919250" cy="2878875"/>
          </a:xfrm>
          <a:prstGeom prst="rect">
            <a:avLst/>
          </a:prstGeom>
        </p:spPr>
      </p:pic>
      <p:pic>
        <p:nvPicPr>
          <p:cNvPr id="8" name="Google Shape;57;p13">
            <a:extLst>
              <a:ext uri="{FF2B5EF4-FFF2-40B4-BE49-F238E27FC236}">
                <a16:creationId xmlns:a16="http://schemas.microsoft.com/office/drawing/2014/main" id="{AB2497C8-4722-4A82-94BA-7EE65B363150}"/>
              </a:ext>
            </a:extLst>
          </p:cNvPr>
          <p:cNvPicPr preferRelativeResize="0"/>
          <p:nvPr/>
        </p:nvPicPr>
        <p:blipFill>
          <a:blip r:embed="rId4">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1CBFF0-7C30-4BF3-9C63-AAD6833ED0C4}"/>
              </a:ext>
            </a:extLst>
          </p:cNvPr>
          <p:cNvSpPr>
            <a:spLocks noGrp="1"/>
          </p:cNvSpPr>
          <p:nvPr>
            <p:ph type="title"/>
          </p:nvPr>
        </p:nvSpPr>
        <p:spPr>
          <a:xfrm>
            <a:off x="685347" y="457201"/>
            <a:ext cx="2780167" cy="486508"/>
          </a:xfrm>
        </p:spPr>
        <p:txBody>
          <a:bodyPr>
            <a:normAutofit fontScale="90000"/>
          </a:bodyPr>
          <a:lstStyle/>
          <a:p>
            <a:r>
              <a:rPr lang="en" sz="2800" dirty="0">
                <a:latin typeface="New Rocker"/>
                <a:ea typeface="New Rocker"/>
                <a:cs typeface="New Rocker"/>
                <a:sym typeface="New Rocker"/>
              </a:rPr>
              <a:t>Phill Tannin</a:t>
            </a:r>
            <a:endParaRPr lang="en-US" sz="2800" dirty="0"/>
          </a:p>
        </p:txBody>
      </p:sp>
      <p:pic>
        <p:nvPicPr>
          <p:cNvPr id="13" name="Content Placeholder 12" descr="A picture containing text, helmet&#10;&#10;Description automatically generated">
            <a:extLst>
              <a:ext uri="{FF2B5EF4-FFF2-40B4-BE49-F238E27FC236}">
                <a16:creationId xmlns:a16="http://schemas.microsoft.com/office/drawing/2014/main" id="{2CB361CD-33C6-495C-8848-45AB6CC4A78C}"/>
              </a:ext>
            </a:extLst>
          </p:cNvPr>
          <p:cNvPicPr>
            <a:picLocks noGrp="1" noChangeAspect="1"/>
          </p:cNvPicPr>
          <p:nvPr>
            <p:ph idx="1"/>
          </p:nvPr>
        </p:nvPicPr>
        <p:blipFill>
          <a:blip r:embed="rId2"/>
          <a:stretch>
            <a:fillRect/>
          </a:stretch>
        </p:blipFill>
        <p:spPr>
          <a:xfrm>
            <a:off x="685347" y="457201"/>
            <a:ext cx="2589518" cy="3884277"/>
          </a:xfrm>
        </p:spPr>
      </p:pic>
      <p:sp>
        <p:nvSpPr>
          <p:cNvPr id="11" name="Text Placeholder 5">
            <a:extLst>
              <a:ext uri="{FF2B5EF4-FFF2-40B4-BE49-F238E27FC236}">
                <a16:creationId xmlns:a16="http://schemas.microsoft.com/office/drawing/2014/main" id="{C63C74C6-360E-4741-AB34-475775F12528}"/>
              </a:ext>
            </a:extLst>
          </p:cNvPr>
          <p:cNvSpPr txBox="1">
            <a:spLocks/>
          </p:cNvSpPr>
          <p:nvPr/>
        </p:nvSpPr>
        <p:spPr>
          <a:xfrm>
            <a:off x="3641725" y="990600"/>
            <a:ext cx="4963013" cy="33996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342900" rtl="0" eaLnBrk="1" latinLnBrk="0" hangingPunct="1">
              <a:spcBef>
                <a:spcPct val="20000"/>
              </a:spcBef>
              <a:spcAft>
                <a:spcPts val="45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2900" indent="0" algn="l" defTabSz="342900" rtl="0" eaLnBrk="1" latinLnBrk="0" hangingPunct="1">
              <a:spcBef>
                <a:spcPct val="20000"/>
              </a:spcBef>
              <a:spcAft>
                <a:spcPts val="45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85800" indent="0" algn="l" defTabSz="342900" rtl="0" eaLnBrk="1" latinLnBrk="0" hangingPunct="1">
              <a:spcBef>
                <a:spcPct val="20000"/>
              </a:spcBef>
              <a:spcAft>
                <a:spcPts val="450"/>
              </a:spcAft>
              <a:buClr>
                <a:schemeClr val="tx2"/>
              </a:buClr>
              <a:buSzPct val="70000"/>
              <a:buFont typeface="Wingdings 2" charset="2"/>
              <a:buNone/>
              <a:defRPr sz="7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287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716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7145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0574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4003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7432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lvl="0" indent="0" algn="l" rtl="0">
              <a:spcBef>
                <a:spcPts val="0"/>
              </a:spcBef>
              <a:spcAft>
                <a:spcPts val="0"/>
              </a:spcAft>
              <a:buNone/>
            </a:pPr>
            <a:r>
              <a:rPr lang="fr-FR" sz="1600" dirty="0" err="1"/>
              <a:t>Phill</a:t>
            </a:r>
            <a:r>
              <a:rPr lang="fr-FR" sz="1600" dirty="0"/>
              <a:t> Tannin est notre protagoniste de l’histoire. Il s’agit d’une rockstar café à l’aube de ses 40 ans qui a commencé sa carrière dans des bars ruraux et dont la carrière a explosé lorsqu’il avait atteint sa mi-vingtaine à travers la formation de son groupe Black Hot Coffee Bean et ses hits tel que ‘</a:t>
            </a:r>
            <a:r>
              <a:rPr lang="fr-FR" sz="1600" dirty="0" err="1"/>
              <a:t>Maybe</a:t>
            </a:r>
            <a:r>
              <a:rPr lang="fr-FR" sz="1600" dirty="0"/>
              <a:t> Baby One More </a:t>
            </a:r>
            <a:r>
              <a:rPr lang="fr-FR" sz="1600" dirty="0" err="1"/>
              <a:t>Wine</a:t>
            </a:r>
            <a:r>
              <a:rPr lang="fr-FR" sz="1600" dirty="0"/>
              <a:t>’ qui raconte l’amour que porte un jus de pêche à un vin.</a:t>
            </a:r>
          </a:p>
          <a:p>
            <a:pPr marL="0" lvl="0" indent="0" algn="l" rtl="0">
              <a:spcBef>
                <a:spcPts val="1200"/>
              </a:spcBef>
              <a:spcAft>
                <a:spcPts val="0"/>
              </a:spcAft>
              <a:buNone/>
            </a:pPr>
            <a:endParaRPr lang="fr-FR" sz="1600" dirty="0"/>
          </a:p>
          <a:p>
            <a:pPr marL="0" lvl="0" indent="0" algn="l" rtl="0">
              <a:spcBef>
                <a:spcPts val="1200"/>
              </a:spcBef>
              <a:spcAft>
                <a:spcPts val="1200"/>
              </a:spcAft>
              <a:buNone/>
            </a:pPr>
            <a:r>
              <a:rPr lang="fr-FR" sz="1600" dirty="0"/>
              <a:t>Depuis, il ne fait que rejouer en boucle ses trois hits les plus connus. </a:t>
            </a:r>
          </a:p>
        </p:txBody>
      </p:sp>
      <p:pic>
        <p:nvPicPr>
          <p:cNvPr id="18" name="Google Shape;57;p13">
            <a:extLst>
              <a:ext uri="{FF2B5EF4-FFF2-40B4-BE49-F238E27FC236}">
                <a16:creationId xmlns:a16="http://schemas.microsoft.com/office/drawing/2014/main" id="{D7BC00B3-E377-4CDF-AF5D-ECE854738249}"/>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848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2CB361CD-33C6-495C-8848-45AB6CC4A78C}"/>
              </a:ext>
            </a:extLst>
          </p:cNvPr>
          <p:cNvPicPr>
            <a:picLocks noGrp="1" noChangeAspect="1"/>
          </p:cNvPicPr>
          <p:nvPr>
            <p:ph idx="1"/>
          </p:nvPr>
        </p:nvPicPr>
        <p:blipFill>
          <a:blip r:embed="rId2"/>
          <a:srcRect/>
          <a:stretch/>
        </p:blipFill>
        <p:spPr>
          <a:xfrm>
            <a:off x="685347" y="629611"/>
            <a:ext cx="2589518" cy="3884277"/>
          </a:xfrm>
        </p:spPr>
      </p:pic>
      <p:sp>
        <p:nvSpPr>
          <p:cNvPr id="4" name="Title 3">
            <a:extLst>
              <a:ext uri="{FF2B5EF4-FFF2-40B4-BE49-F238E27FC236}">
                <a16:creationId xmlns:a16="http://schemas.microsoft.com/office/drawing/2014/main" id="{A41CBFF0-7C30-4BF3-9C63-AAD6833ED0C4}"/>
              </a:ext>
            </a:extLst>
          </p:cNvPr>
          <p:cNvSpPr>
            <a:spLocks noGrp="1"/>
          </p:cNvSpPr>
          <p:nvPr>
            <p:ph type="title"/>
          </p:nvPr>
        </p:nvSpPr>
        <p:spPr>
          <a:xfrm>
            <a:off x="685347" y="457201"/>
            <a:ext cx="2780167" cy="486508"/>
          </a:xfrm>
        </p:spPr>
        <p:txBody>
          <a:bodyPr>
            <a:normAutofit fontScale="90000"/>
          </a:bodyPr>
          <a:lstStyle/>
          <a:p>
            <a:r>
              <a:rPr lang="en-US" sz="2800" dirty="0">
                <a:latin typeface="New Rocker"/>
                <a:ea typeface="New Rocker"/>
                <a:cs typeface="New Rocker"/>
                <a:sym typeface="New Rocker"/>
              </a:rPr>
              <a:t>Vecchio Vino</a:t>
            </a:r>
            <a:endParaRPr lang="en-US" sz="2800" dirty="0"/>
          </a:p>
        </p:txBody>
      </p:sp>
      <p:sp>
        <p:nvSpPr>
          <p:cNvPr id="11" name="Text Placeholder 5">
            <a:extLst>
              <a:ext uri="{FF2B5EF4-FFF2-40B4-BE49-F238E27FC236}">
                <a16:creationId xmlns:a16="http://schemas.microsoft.com/office/drawing/2014/main" id="{C63C74C6-360E-4741-AB34-475775F12528}"/>
              </a:ext>
            </a:extLst>
          </p:cNvPr>
          <p:cNvSpPr txBox="1">
            <a:spLocks/>
          </p:cNvSpPr>
          <p:nvPr/>
        </p:nvSpPr>
        <p:spPr>
          <a:xfrm>
            <a:off x="3641725" y="990600"/>
            <a:ext cx="4963013" cy="33996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342900" rtl="0" eaLnBrk="1" latinLnBrk="0" hangingPunct="1">
              <a:spcBef>
                <a:spcPct val="20000"/>
              </a:spcBef>
              <a:spcAft>
                <a:spcPts val="45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2900" indent="0" algn="l" defTabSz="342900" rtl="0" eaLnBrk="1" latinLnBrk="0" hangingPunct="1">
              <a:spcBef>
                <a:spcPct val="20000"/>
              </a:spcBef>
              <a:spcAft>
                <a:spcPts val="45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85800" indent="0" algn="l" defTabSz="342900" rtl="0" eaLnBrk="1" latinLnBrk="0" hangingPunct="1">
              <a:spcBef>
                <a:spcPct val="20000"/>
              </a:spcBef>
              <a:spcAft>
                <a:spcPts val="450"/>
              </a:spcAft>
              <a:buClr>
                <a:schemeClr val="tx2"/>
              </a:buClr>
              <a:buSzPct val="70000"/>
              <a:buFont typeface="Wingdings 2" charset="2"/>
              <a:buNone/>
              <a:defRPr sz="7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287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716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7145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0574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4003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7432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lvl="0" indent="0" algn="l" rtl="0">
              <a:spcBef>
                <a:spcPts val="0"/>
              </a:spcBef>
              <a:spcAft>
                <a:spcPts val="0"/>
              </a:spcAft>
              <a:buNone/>
            </a:pPr>
            <a:r>
              <a:rPr lang="fr-FR" sz="1600" dirty="0"/>
              <a:t>Vecchio </a:t>
            </a:r>
            <a:r>
              <a:rPr lang="fr-FR" sz="1600" dirty="0" err="1"/>
              <a:t>Vino</a:t>
            </a:r>
            <a:r>
              <a:rPr lang="fr-FR" sz="1600" dirty="0"/>
              <a:t> est un fanatique des jeux Dance </a:t>
            </a:r>
            <a:r>
              <a:rPr lang="fr-FR" sz="1600" dirty="0" err="1"/>
              <a:t>Dance</a:t>
            </a:r>
            <a:r>
              <a:rPr lang="fr-FR" sz="1600" dirty="0"/>
              <a:t> arcades et il était champion de compétition dans le temps.</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Il est vieux en âge mais jeune d’esprit.</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C’est un vin rouge qui est allé en guerre contre les Soyas il y a des années et il a alors perdu sont bras qui a était alors remplacer par un bras </a:t>
            </a:r>
            <a:r>
              <a:rPr lang="fr-FR" sz="1600" dirty="0" err="1"/>
              <a:t>glaço</a:t>
            </a:r>
            <a:r>
              <a:rPr lang="fr-FR" sz="1600" dirty="0"/>
              <a:t>-mécanique fait de </a:t>
            </a:r>
            <a:r>
              <a:rPr lang="fr-FR" sz="1600" dirty="0" err="1"/>
              <a:t>Wondasahi</a:t>
            </a:r>
            <a:r>
              <a:rPr lang="fr-FR" sz="1600" dirty="0"/>
              <a:t> (café japonais). </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Ce bras-ci le débalance </a:t>
            </a:r>
          </a:p>
        </p:txBody>
      </p:sp>
      <p:pic>
        <p:nvPicPr>
          <p:cNvPr id="5" name="Google Shape;57;p13">
            <a:extLst>
              <a:ext uri="{FF2B5EF4-FFF2-40B4-BE49-F238E27FC236}">
                <a16:creationId xmlns:a16="http://schemas.microsoft.com/office/drawing/2014/main" id="{08628AFC-7264-401D-86D5-051A02937DFD}"/>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0683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2CB361CD-33C6-495C-8848-45AB6CC4A78C}"/>
              </a:ext>
            </a:extLst>
          </p:cNvPr>
          <p:cNvPicPr>
            <a:picLocks noGrp="1" noChangeAspect="1"/>
          </p:cNvPicPr>
          <p:nvPr>
            <p:ph idx="1"/>
          </p:nvPr>
        </p:nvPicPr>
        <p:blipFill>
          <a:blip r:embed="rId2"/>
          <a:srcRect/>
          <a:stretch/>
        </p:blipFill>
        <p:spPr>
          <a:xfrm>
            <a:off x="685347" y="629611"/>
            <a:ext cx="2589518" cy="3884277"/>
          </a:xfrm>
        </p:spPr>
      </p:pic>
      <p:sp>
        <p:nvSpPr>
          <p:cNvPr id="4" name="Title 3">
            <a:extLst>
              <a:ext uri="{FF2B5EF4-FFF2-40B4-BE49-F238E27FC236}">
                <a16:creationId xmlns:a16="http://schemas.microsoft.com/office/drawing/2014/main" id="{A41CBFF0-7C30-4BF3-9C63-AAD6833ED0C4}"/>
              </a:ext>
            </a:extLst>
          </p:cNvPr>
          <p:cNvSpPr>
            <a:spLocks noGrp="1"/>
          </p:cNvSpPr>
          <p:nvPr>
            <p:ph type="title"/>
          </p:nvPr>
        </p:nvSpPr>
        <p:spPr>
          <a:xfrm>
            <a:off x="685347" y="457201"/>
            <a:ext cx="2780167" cy="486508"/>
          </a:xfrm>
        </p:spPr>
        <p:txBody>
          <a:bodyPr>
            <a:normAutofit fontScale="90000"/>
          </a:bodyPr>
          <a:lstStyle/>
          <a:p>
            <a:r>
              <a:rPr lang="en-US" sz="2800" dirty="0">
                <a:latin typeface="New Rocker"/>
                <a:ea typeface="New Rocker"/>
                <a:cs typeface="New Rocker"/>
                <a:sym typeface="New Rocker"/>
              </a:rPr>
              <a:t>Punch </a:t>
            </a:r>
            <a:r>
              <a:rPr lang="en-US" sz="2800" dirty="0" err="1">
                <a:latin typeface="New Rocker"/>
                <a:ea typeface="New Rocker"/>
                <a:cs typeface="New Rocker"/>
                <a:sym typeface="New Rocker"/>
              </a:rPr>
              <a:t>Paresseuse</a:t>
            </a:r>
            <a:endParaRPr lang="en-US" sz="2800" dirty="0"/>
          </a:p>
        </p:txBody>
      </p:sp>
      <p:sp>
        <p:nvSpPr>
          <p:cNvPr id="11" name="Text Placeholder 5">
            <a:extLst>
              <a:ext uri="{FF2B5EF4-FFF2-40B4-BE49-F238E27FC236}">
                <a16:creationId xmlns:a16="http://schemas.microsoft.com/office/drawing/2014/main" id="{C63C74C6-360E-4741-AB34-475775F12528}"/>
              </a:ext>
            </a:extLst>
          </p:cNvPr>
          <p:cNvSpPr txBox="1">
            <a:spLocks/>
          </p:cNvSpPr>
          <p:nvPr/>
        </p:nvSpPr>
        <p:spPr>
          <a:xfrm>
            <a:off x="3641725" y="990600"/>
            <a:ext cx="4963013" cy="33996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342900" rtl="0" eaLnBrk="1" latinLnBrk="0" hangingPunct="1">
              <a:spcBef>
                <a:spcPct val="20000"/>
              </a:spcBef>
              <a:spcAft>
                <a:spcPts val="45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2900" indent="0" algn="l" defTabSz="342900" rtl="0" eaLnBrk="1" latinLnBrk="0" hangingPunct="1">
              <a:spcBef>
                <a:spcPct val="20000"/>
              </a:spcBef>
              <a:spcAft>
                <a:spcPts val="45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85800" indent="0" algn="l" defTabSz="342900" rtl="0" eaLnBrk="1" latinLnBrk="0" hangingPunct="1">
              <a:spcBef>
                <a:spcPct val="20000"/>
              </a:spcBef>
              <a:spcAft>
                <a:spcPts val="450"/>
              </a:spcAft>
              <a:buClr>
                <a:schemeClr val="tx2"/>
              </a:buClr>
              <a:buSzPct val="70000"/>
              <a:buFont typeface="Wingdings 2" charset="2"/>
              <a:buNone/>
              <a:defRPr sz="7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287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716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7145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0574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4003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7432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lvl="0" indent="0" algn="l" rtl="0">
              <a:spcBef>
                <a:spcPts val="0"/>
              </a:spcBef>
              <a:spcAft>
                <a:spcPts val="1200"/>
              </a:spcAft>
              <a:buNone/>
            </a:pPr>
            <a:r>
              <a:rPr lang="fr-FR" sz="1600" dirty="0"/>
              <a:t>Punch paresseuse, ou Bernadette pour les intimes est un punch un peu blasé qui était avant de les connaitre intimement fan du groupe Black Hot Coffee Bean. </a:t>
            </a:r>
            <a:br>
              <a:rPr lang="fr-FR" sz="1600" dirty="0"/>
            </a:br>
            <a:br>
              <a:rPr lang="fr-FR" sz="1600" dirty="0"/>
            </a:br>
            <a:r>
              <a:rPr lang="fr-FR" sz="1600" dirty="0"/>
              <a:t>Elle a fait la connaissance de Café Gary, le bassiste du groupe, lors d’une soirée </a:t>
            </a:r>
            <a:r>
              <a:rPr lang="fr-FR" sz="1600" dirty="0" err="1"/>
              <a:t>DnD</a:t>
            </a:r>
            <a:r>
              <a:rPr lang="fr-FR" sz="1600" dirty="0"/>
              <a:t>. </a:t>
            </a:r>
          </a:p>
        </p:txBody>
      </p:sp>
      <p:pic>
        <p:nvPicPr>
          <p:cNvPr id="5" name="Google Shape;57;p13">
            <a:extLst>
              <a:ext uri="{FF2B5EF4-FFF2-40B4-BE49-F238E27FC236}">
                <a16:creationId xmlns:a16="http://schemas.microsoft.com/office/drawing/2014/main" id="{666568F0-3A49-475B-830C-B9FAEEB2C6F2}"/>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6146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2CB361CD-33C6-495C-8848-45AB6CC4A78C}"/>
              </a:ext>
            </a:extLst>
          </p:cNvPr>
          <p:cNvPicPr>
            <a:picLocks noGrp="1" noChangeAspect="1"/>
          </p:cNvPicPr>
          <p:nvPr>
            <p:ph idx="1"/>
          </p:nvPr>
        </p:nvPicPr>
        <p:blipFill>
          <a:blip r:embed="rId2"/>
          <a:srcRect/>
          <a:stretch/>
        </p:blipFill>
        <p:spPr>
          <a:xfrm>
            <a:off x="685347" y="629611"/>
            <a:ext cx="2589518" cy="3884277"/>
          </a:xfrm>
        </p:spPr>
      </p:pic>
      <p:sp>
        <p:nvSpPr>
          <p:cNvPr id="4" name="Title 3">
            <a:extLst>
              <a:ext uri="{FF2B5EF4-FFF2-40B4-BE49-F238E27FC236}">
                <a16:creationId xmlns:a16="http://schemas.microsoft.com/office/drawing/2014/main" id="{A41CBFF0-7C30-4BF3-9C63-AAD6833ED0C4}"/>
              </a:ext>
            </a:extLst>
          </p:cNvPr>
          <p:cNvSpPr>
            <a:spLocks noGrp="1"/>
          </p:cNvSpPr>
          <p:nvPr>
            <p:ph type="title"/>
          </p:nvPr>
        </p:nvSpPr>
        <p:spPr>
          <a:xfrm>
            <a:off x="685347" y="457201"/>
            <a:ext cx="2780167" cy="486508"/>
          </a:xfrm>
        </p:spPr>
        <p:txBody>
          <a:bodyPr>
            <a:normAutofit fontScale="90000"/>
          </a:bodyPr>
          <a:lstStyle/>
          <a:p>
            <a:r>
              <a:rPr lang="en-US" sz="2800" dirty="0">
                <a:latin typeface="New Rocker"/>
                <a:ea typeface="New Rocker"/>
                <a:cs typeface="New Rocker"/>
                <a:sym typeface="New Rocker"/>
              </a:rPr>
              <a:t>Café Gary</a:t>
            </a:r>
            <a:endParaRPr lang="en-US" sz="2800" dirty="0"/>
          </a:p>
        </p:txBody>
      </p:sp>
      <p:sp>
        <p:nvSpPr>
          <p:cNvPr id="11" name="Text Placeholder 5">
            <a:extLst>
              <a:ext uri="{FF2B5EF4-FFF2-40B4-BE49-F238E27FC236}">
                <a16:creationId xmlns:a16="http://schemas.microsoft.com/office/drawing/2014/main" id="{C63C74C6-360E-4741-AB34-475775F12528}"/>
              </a:ext>
            </a:extLst>
          </p:cNvPr>
          <p:cNvSpPr txBox="1">
            <a:spLocks/>
          </p:cNvSpPr>
          <p:nvPr/>
        </p:nvSpPr>
        <p:spPr>
          <a:xfrm>
            <a:off x="3641725" y="990600"/>
            <a:ext cx="4963013" cy="33996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342900" rtl="0" eaLnBrk="1" latinLnBrk="0" hangingPunct="1">
              <a:spcBef>
                <a:spcPct val="20000"/>
              </a:spcBef>
              <a:spcAft>
                <a:spcPts val="45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2900" indent="0" algn="l" defTabSz="342900" rtl="0" eaLnBrk="1" latinLnBrk="0" hangingPunct="1">
              <a:spcBef>
                <a:spcPct val="20000"/>
              </a:spcBef>
              <a:spcAft>
                <a:spcPts val="45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85800" indent="0" algn="l" defTabSz="342900" rtl="0" eaLnBrk="1" latinLnBrk="0" hangingPunct="1">
              <a:spcBef>
                <a:spcPct val="20000"/>
              </a:spcBef>
              <a:spcAft>
                <a:spcPts val="450"/>
              </a:spcAft>
              <a:buClr>
                <a:schemeClr val="tx2"/>
              </a:buClr>
              <a:buSzPct val="70000"/>
              <a:buFont typeface="Wingdings 2" charset="2"/>
              <a:buNone/>
              <a:defRPr sz="7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287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716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7145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0574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4003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7432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lvl="0" indent="0" algn="l" rtl="0">
              <a:spcBef>
                <a:spcPts val="0"/>
              </a:spcBef>
              <a:spcAft>
                <a:spcPts val="0"/>
              </a:spcAft>
              <a:buNone/>
            </a:pPr>
            <a:r>
              <a:rPr lang="fr-FR" sz="1600" dirty="0"/>
              <a:t>Café Gary est le bassiste du groupe de Phil Tannin. Il s’agit d’un amateur de </a:t>
            </a:r>
            <a:r>
              <a:rPr lang="fr-FR" sz="1600" dirty="0" err="1"/>
              <a:t>Kambucha</a:t>
            </a:r>
            <a:r>
              <a:rPr lang="fr-FR" sz="1600" dirty="0"/>
              <a:t> magique ce qui explique sa lucidité discutable.</a:t>
            </a:r>
          </a:p>
        </p:txBody>
      </p:sp>
      <p:pic>
        <p:nvPicPr>
          <p:cNvPr id="5" name="Google Shape;57;p13">
            <a:extLst>
              <a:ext uri="{FF2B5EF4-FFF2-40B4-BE49-F238E27FC236}">
                <a16:creationId xmlns:a16="http://schemas.microsoft.com/office/drawing/2014/main" id="{624B2CA9-E5B2-4693-8F77-DAA4BE7F49CA}"/>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272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2CB361CD-33C6-495C-8848-45AB6CC4A78C}"/>
              </a:ext>
            </a:extLst>
          </p:cNvPr>
          <p:cNvPicPr>
            <a:picLocks noGrp="1" noChangeAspect="1"/>
          </p:cNvPicPr>
          <p:nvPr>
            <p:ph idx="1"/>
          </p:nvPr>
        </p:nvPicPr>
        <p:blipFill>
          <a:blip r:embed="rId2"/>
          <a:srcRect/>
          <a:stretch/>
        </p:blipFill>
        <p:spPr>
          <a:xfrm>
            <a:off x="685347" y="629611"/>
            <a:ext cx="2589518" cy="3884277"/>
          </a:xfrm>
        </p:spPr>
      </p:pic>
      <p:sp>
        <p:nvSpPr>
          <p:cNvPr id="4" name="Title 3">
            <a:extLst>
              <a:ext uri="{FF2B5EF4-FFF2-40B4-BE49-F238E27FC236}">
                <a16:creationId xmlns:a16="http://schemas.microsoft.com/office/drawing/2014/main" id="{A41CBFF0-7C30-4BF3-9C63-AAD6833ED0C4}"/>
              </a:ext>
            </a:extLst>
          </p:cNvPr>
          <p:cNvSpPr>
            <a:spLocks noGrp="1"/>
          </p:cNvSpPr>
          <p:nvPr>
            <p:ph type="title"/>
          </p:nvPr>
        </p:nvSpPr>
        <p:spPr>
          <a:xfrm>
            <a:off x="685347" y="457201"/>
            <a:ext cx="2780167" cy="486508"/>
          </a:xfrm>
        </p:spPr>
        <p:txBody>
          <a:bodyPr>
            <a:normAutofit fontScale="90000"/>
          </a:bodyPr>
          <a:lstStyle/>
          <a:p>
            <a:r>
              <a:rPr lang="en-US" sz="2800" dirty="0">
                <a:latin typeface="New Rocker"/>
                <a:ea typeface="New Rocker"/>
                <a:cs typeface="New Rocker"/>
                <a:sym typeface="New Rocker"/>
              </a:rPr>
              <a:t>Orange Sandy</a:t>
            </a:r>
            <a:endParaRPr lang="en-US" sz="2800" dirty="0"/>
          </a:p>
        </p:txBody>
      </p:sp>
      <p:sp>
        <p:nvSpPr>
          <p:cNvPr id="11" name="Text Placeholder 5">
            <a:extLst>
              <a:ext uri="{FF2B5EF4-FFF2-40B4-BE49-F238E27FC236}">
                <a16:creationId xmlns:a16="http://schemas.microsoft.com/office/drawing/2014/main" id="{C63C74C6-360E-4741-AB34-475775F12528}"/>
              </a:ext>
            </a:extLst>
          </p:cNvPr>
          <p:cNvSpPr txBox="1">
            <a:spLocks/>
          </p:cNvSpPr>
          <p:nvPr/>
        </p:nvSpPr>
        <p:spPr>
          <a:xfrm>
            <a:off x="3641725" y="990600"/>
            <a:ext cx="4963013" cy="33996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342900" rtl="0" eaLnBrk="1" latinLnBrk="0" hangingPunct="1">
              <a:spcBef>
                <a:spcPct val="20000"/>
              </a:spcBef>
              <a:spcAft>
                <a:spcPts val="45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2900" indent="0" algn="l" defTabSz="342900" rtl="0" eaLnBrk="1" latinLnBrk="0" hangingPunct="1">
              <a:spcBef>
                <a:spcPct val="20000"/>
              </a:spcBef>
              <a:spcAft>
                <a:spcPts val="45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85800" indent="0" algn="l" defTabSz="342900" rtl="0" eaLnBrk="1" latinLnBrk="0" hangingPunct="1">
              <a:spcBef>
                <a:spcPct val="20000"/>
              </a:spcBef>
              <a:spcAft>
                <a:spcPts val="450"/>
              </a:spcAft>
              <a:buClr>
                <a:schemeClr val="tx2"/>
              </a:buClr>
              <a:buSzPct val="70000"/>
              <a:buFont typeface="Wingdings 2" charset="2"/>
              <a:buNone/>
              <a:defRPr sz="7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287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716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7145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0574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4003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7432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lvl="0" indent="0" algn="l" rtl="0">
              <a:spcBef>
                <a:spcPts val="0"/>
              </a:spcBef>
              <a:spcAft>
                <a:spcPts val="0"/>
              </a:spcAft>
              <a:buNone/>
            </a:pPr>
            <a:r>
              <a:rPr lang="fr-FR" sz="1600" dirty="0"/>
              <a:t>Orange Sandy est une jeune fan de </a:t>
            </a:r>
            <a:r>
              <a:rPr lang="fr-FR" sz="1600" dirty="0" err="1"/>
              <a:t>Phill</a:t>
            </a:r>
            <a:r>
              <a:rPr lang="fr-FR" sz="1600" dirty="0"/>
              <a:t> Tannin et du groupe Black Hot Coffee Bean. </a:t>
            </a:r>
          </a:p>
          <a:p>
            <a:pPr marL="0" lvl="0" indent="0" algn="l" rtl="0">
              <a:spcBef>
                <a:spcPts val="0"/>
              </a:spcBef>
              <a:spcAft>
                <a:spcPts val="0"/>
              </a:spcAft>
              <a:buNone/>
            </a:pPr>
            <a:br>
              <a:rPr lang="fr-FR" sz="1600" dirty="0"/>
            </a:br>
            <a:r>
              <a:rPr lang="fr-FR" sz="1600" dirty="0"/>
              <a:t>Elle est aussi une jus d’orange timide venant d’une région rurale et encore à la découverte de la vie.</a:t>
            </a:r>
          </a:p>
        </p:txBody>
      </p:sp>
      <p:pic>
        <p:nvPicPr>
          <p:cNvPr id="5" name="Google Shape;57;p13">
            <a:extLst>
              <a:ext uri="{FF2B5EF4-FFF2-40B4-BE49-F238E27FC236}">
                <a16:creationId xmlns:a16="http://schemas.microsoft.com/office/drawing/2014/main" id="{F701927F-B43C-4299-B9D1-AB419B6B1548}"/>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759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2CB361CD-33C6-495C-8848-45AB6CC4A78C}"/>
              </a:ext>
            </a:extLst>
          </p:cNvPr>
          <p:cNvPicPr>
            <a:picLocks noGrp="1" noChangeAspect="1"/>
          </p:cNvPicPr>
          <p:nvPr>
            <p:ph idx="1"/>
          </p:nvPr>
        </p:nvPicPr>
        <p:blipFill>
          <a:blip r:embed="rId2"/>
          <a:srcRect/>
          <a:stretch/>
        </p:blipFill>
        <p:spPr>
          <a:xfrm>
            <a:off x="685347" y="629611"/>
            <a:ext cx="2589518" cy="3884277"/>
          </a:xfrm>
        </p:spPr>
      </p:pic>
      <p:sp>
        <p:nvSpPr>
          <p:cNvPr id="4" name="Title 3">
            <a:extLst>
              <a:ext uri="{FF2B5EF4-FFF2-40B4-BE49-F238E27FC236}">
                <a16:creationId xmlns:a16="http://schemas.microsoft.com/office/drawing/2014/main" id="{A41CBFF0-7C30-4BF3-9C63-AAD6833ED0C4}"/>
              </a:ext>
            </a:extLst>
          </p:cNvPr>
          <p:cNvSpPr>
            <a:spLocks noGrp="1"/>
          </p:cNvSpPr>
          <p:nvPr>
            <p:ph type="title"/>
          </p:nvPr>
        </p:nvSpPr>
        <p:spPr>
          <a:xfrm>
            <a:off x="685347" y="457201"/>
            <a:ext cx="2780167" cy="486508"/>
          </a:xfrm>
        </p:spPr>
        <p:txBody>
          <a:bodyPr>
            <a:normAutofit fontScale="90000"/>
          </a:bodyPr>
          <a:lstStyle/>
          <a:p>
            <a:r>
              <a:rPr lang="en-US" sz="2800" dirty="0">
                <a:latin typeface="New Rocker"/>
                <a:ea typeface="New Rocker"/>
                <a:cs typeface="New Rocker"/>
                <a:sym typeface="New Rocker"/>
              </a:rPr>
              <a:t>Soda Garde</a:t>
            </a:r>
            <a:endParaRPr lang="en-US" sz="2800" dirty="0"/>
          </a:p>
        </p:txBody>
      </p:sp>
      <p:sp>
        <p:nvSpPr>
          <p:cNvPr id="11" name="Text Placeholder 5">
            <a:extLst>
              <a:ext uri="{FF2B5EF4-FFF2-40B4-BE49-F238E27FC236}">
                <a16:creationId xmlns:a16="http://schemas.microsoft.com/office/drawing/2014/main" id="{C63C74C6-360E-4741-AB34-475775F12528}"/>
              </a:ext>
            </a:extLst>
          </p:cNvPr>
          <p:cNvSpPr txBox="1">
            <a:spLocks/>
          </p:cNvSpPr>
          <p:nvPr/>
        </p:nvSpPr>
        <p:spPr>
          <a:xfrm>
            <a:off x="3641725" y="990600"/>
            <a:ext cx="4963013" cy="33996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342900" rtl="0" eaLnBrk="1" latinLnBrk="0" hangingPunct="1">
              <a:spcBef>
                <a:spcPct val="20000"/>
              </a:spcBef>
              <a:spcAft>
                <a:spcPts val="45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2900" indent="0" algn="l" defTabSz="342900" rtl="0" eaLnBrk="1" latinLnBrk="0" hangingPunct="1">
              <a:spcBef>
                <a:spcPct val="20000"/>
              </a:spcBef>
              <a:spcAft>
                <a:spcPts val="45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85800" indent="0" algn="l" defTabSz="342900" rtl="0" eaLnBrk="1" latinLnBrk="0" hangingPunct="1">
              <a:spcBef>
                <a:spcPct val="20000"/>
              </a:spcBef>
              <a:spcAft>
                <a:spcPts val="450"/>
              </a:spcAft>
              <a:buClr>
                <a:schemeClr val="tx2"/>
              </a:buClr>
              <a:buSzPct val="70000"/>
              <a:buFont typeface="Wingdings 2" charset="2"/>
              <a:buNone/>
              <a:defRPr sz="7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287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716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7145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0574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4003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7432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lvl="0" indent="0" algn="l" rtl="0">
              <a:spcBef>
                <a:spcPts val="0"/>
              </a:spcBef>
              <a:spcAft>
                <a:spcPts val="0"/>
              </a:spcAft>
              <a:buNone/>
            </a:pPr>
            <a:r>
              <a:rPr lang="fr-FR" sz="1600" dirty="0"/>
              <a:t>Soda Guard est le garde principal du musée national de </a:t>
            </a:r>
            <a:r>
              <a:rPr lang="fr-FR" sz="1600" dirty="0" err="1"/>
              <a:t>Sodapolis</a:t>
            </a:r>
            <a:r>
              <a:rPr lang="fr-FR" sz="1600" dirty="0"/>
              <a:t>. </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Il est sérieux et suit le protocole à la lettre. Pour lui, il n’y a que deux choses qui lui importe dans sa vie, l’intégrité de son travail et les biscuits.</a:t>
            </a:r>
          </a:p>
        </p:txBody>
      </p:sp>
      <p:pic>
        <p:nvPicPr>
          <p:cNvPr id="5" name="Google Shape;57;p13">
            <a:extLst>
              <a:ext uri="{FF2B5EF4-FFF2-40B4-BE49-F238E27FC236}">
                <a16:creationId xmlns:a16="http://schemas.microsoft.com/office/drawing/2014/main" id="{6AF3097D-CB57-48BC-82EE-0F538801966A}"/>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981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2CB361CD-33C6-495C-8848-45AB6CC4A78C}"/>
              </a:ext>
            </a:extLst>
          </p:cNvPr>
          <p:cNvPicPr>
            <a:picLocks noGrp="1" noChangeAspect="1"/>
          </p:cNvPicPr>
          <p:nvPr>
            <p:ph idx="1"/>
          </p:nvPr>
        </p:nvPicPr>
        <p:blipFill>
          <a:blip r:embed="rId2"/>
          <a:srcRect/>
          <a:stretch/>
        </p:blipFill>
        <p:spPr>
          <a:xfrm>
            <a:off x="685347" y="629611"/>
            <a:ext cx="2589518" cy="3884277"/>
          </a:xfrm>
        </p:spPr>
      </p:pic>
      <p:sp>
        <p:nvSpPr>
          <p:cNvPr id="4" name="Title 3">
            <a:extLst>
              <a:ext uri="{FF2B5EF4-FFF2-40B4-BE49-F238E27FC236}">
                <a16:creationId xmlns:a16="http://schemas.microsoft.com/office/drawing/2014/main" id="{A41CBFF0-7C30-4BF3-9C63-AAD6833ED0C4}"/>
              </a:ext>
            </a:extLst>
          </p:cNvPr>
          <p:cNvSpPr>
            <a:spLocks noGrp="1"/>
          </p:cNvSpPr>
          <p:nvPr>
            <p:ph type="title"/>
          </p:nvPr>
        </p:nvSpPr>
        <p:spPr>
          <a:xfrm>
            <a:off x="685347" y="457201"/>
            <a:ext cx="2780167" cy="486508"/>
          </a:xfrm>
        </p:spPr>
        <p:txBody>
          <a:bodyPr>
            <a:normAutofit fontScale="90000"/>
          </a:bodyPr>
          <a:lstStyle/>
          <a:p>
            <a:r>
              <a:rPr lang="en-US" sz="2800" dirty="0" err="1">
                <a:latin typeface="New Rocker"/>
                <a:ea typeface="New Rocker"/>
                <a:cs typeface="New Rocker"/>
                <a:sym typeface="New Rocker"/>
              </a:rPr>
              <a:t>Disa</a:t>
            </a:r>
            <a:r>
              <a:rPr lang="en-US" sz="2800" dirty="0">
                <a:latin typeface="New Rocker"/>
                <a:ea typeface="New Rocker"/>
                <a:cs typeface="New Rocker"/>
                <a:sym typeface="New Rocker"/>
              </a:rPr>
              <a:t> </a:t>
            </a:r>
            <a:r>
              <a:rPr lang="en-US" sz="2800" dirty="0" err="1">
                <a:latin typeface="New Rocker"/>
                <a:ea typeface="New Rocker"/>
                <a:cs typeface="New Rocker"/>
                <a:sym typeface="New Rocker"/>
              </a:rPr>
              <a:t>Cambriolo</a:t>
            </a:r>
            <a:endParaRPr lang="en-US" sz="2800" dirty="0"/>
          </a:p>
        </p:txBody>
      </p:sp>
      <p:sp>
        <p:nvSpPr>
          <p:cNvPr id="11" name="Text Placeholder 5">
            <a:extLst>
              <a:ext uri="{FF2B5EF4-FFF2-40B4-BE49-F238E27FC236}">
                <a16:creationId xmlns:a16="http://schemas.microsoft.com/office/drawing/2014/main" id="{C63C74C6-360E-4741-AB34-475775F12528}"/>
              </a:ext>
            </a:extLst>
          </p:cNvPr>
          <p:cNvSpPr txBox="1">
            <a:spLocks/>
          </p:cNvSpPr>
          <p:nvPr/>
        </p:nvSpPr>
        <p:spPr>
          <a:xfrm>
            <a:off x="3641725" y="990600"/>
            <a:ext cx="4963013" cy="33996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342900" rtl="0" eaLnBrk="1" latinLnBrk="0" hangingPunct="1">
              <a:spcBef>
                <a:spcPct val="20000"/>
              </a:spcBef>
              <a:spcAft>
                <a:spcPts val="45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2900" indent="0" algn="l" defTabSz="342900" rtl="0" eaLnBrk="1" latinLnBrk="0" hangingPunct="1">
              <a:spcBef>
                <a:spcPct val="20000"/>
              </a:spcBef>
              <a:spcAft>
                <a:spcPts val="45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85800" indent="0" algn="l" defTabSz="342900" rtl="0" eaLnBrk="1" latinLnBrk="0" hangingPunct="1">
              <a:spcBef>
                <a:spcPct val="20000"/>
              </a:spcBef>
              <a:spcAft>
                <a:spcPts val="450"/>
              </a:spcAft>
              <a:buClr>
                <a:schemeClr val="tx2"/>
              </a:buClr>
              <a:buSzPct val="70000"/>
              <a:buFont typeface="Wingdings 2" charset="2"/>
              <a:buNone/>
              <a:defRPr sz="7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287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716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7145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0574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4003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7432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lvl="0" indent="0" algn="l" rtl="0">
              <a:spcBef>
                <a:spcPts val="0"/>
              </a:spcBef>
              <a:spcAft>
                <a:spcPts val="0"/>
              </a:spcAft>
              <a:buNone/>
            </a:pPr>
            <a:r>
              <a:rPr lang="fr-FR" sz="1600" dirty="0"/>
              <a:t>Le </a:t>
            </a:r>
            <a:r>
              <a:rPr lang="fr-FR" sz="1600" dirty="0" err="1"/>
              <a:t>Disarano</a:t>
            </a:r>
            <a:r>
              <a:rPr lang="fr-FR" sz="1600" dirty="0"/>
              <a:t> Cambrioleur est un voleur ambitieux qui a réussi certains des vols les plus importants de </a:t>
            </a:r>
            <a:r>
              <a:rPr lang="fr-FR" sz="1600" dirty="0" err="1"/>
              <a:t>Sodapolis</a:t>
            </a:r>
            <a:r>
              <a:rPr lang="fr-FR" sz="1600" dirty="0"/>
              <a:t>, dont celui de la toile Coca Lisa.</a:t>
            </a:r>
            <a:br>
              <a:rPr lang="fr-FR" sz="1600" dirty="0"/>
            </a:br>
            <a:br>
              <a:rPr lang="fr-FR" sz="1600" dirty="0"/>
            </a:br>
            <a:r>
              <a:rPr lang="fr-FR" sz="1600" dirty="0"/>
              <a:t>Il est rusé et est prêt à tout pour arriver à ses fins. De plus, il n’a qu’une obsession, faire le vol le plus glorieux de sa carrière, le vol du fragment de café du musée national de </a:t>
            </a:r>
            <a:r>
              <a:rPr lang="fr-FR" sz="1600" dirty="0" err="1"/>
              <a:t>Sodapolis</a:t>
            </a:r>
            <a:r>
              <a:rPr lang="fr-FR" sz="1600" dirty="0"/>
              <a:t>.</a:t>
            </a:r>
          </a:p>
        </p:txBody>
      </p:sp>
      <p:pic>
        <p:nvPicPr>
          <p:cNvPr id="5" name="Google Shape;57;p13">
            <a:extLst>
              <a:ext uri="{FF2B5EF4-FFF2-40B4-BE49-F238E27FC236}">
                <a16:creationId xmlns:a16="http://schemas.microsoft.com/office/drawing/2014/main" id="{F70D8FEC-F7BA-40A9-89D2-CF883373BE41}"/>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403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2CB361CD-33C6-495C-8848-45AB6CC4A78C}"/>
              </a:ext>
            </a:extLst>
          </p:cNvPr>
          <p:cNvPicPr>
            <a:picLocks noGrp="1" noChangeAspect="1"/>
          </p:cNvPicPr>
          <p:nvPr>
            <p:ph idx="1"/>
          </p:nvPr>
        </p:nvPicPr>
        <p:blipFill>
          <a:blip r:embed="rId2"/>
          <a:srcRect/>
          <a:stretch/>
        </p:blipFill>
        <p:spPr>
          <a:xfrm>
            <a:off x="685347" y="629611"/>
            <a:ext cx="2589518" cy="3884277"/>
          </a:xfrm>
        </p:spPr>
      </p:pic>
      <p:sp>
        <p:nvSpPr>
          <p:cNvPr id="4" name="Title 3">
            <a:extLst>
              <a:ext uri="{FF2B5EF4-FFF2-40B4-BE49-F238E27FC236}">
                <a16:creationId xmlns:a16="http://schemas.microsoft.com/office/drawing/2014/main" id="{A41CBFF0-7C30-4BF3-9C63-AAD6833ED0C4}"/>
              </a:ext>
            </a:extLst>
          </p:cNvPr>
          <p:cNvSpPr>
            <a:spLocks noGrp="1"/>
          </p:cNvSpPr>
          <p:nvPr>
            <p:ph type="title"/>
          </p:nvPr>
        </p:nvSpPr>
        <p:spPr>
          <a:xfrm>
            <a:off x="609600" y="457201"/>
            <a:ext cx="2913185" cy="486508"/>
          </a:xfrm>
        </p:spPr>
        <p:txBody>
          <a:bodyPr>
            <a:normAutofit fontScale="90000"/>
          </a:bodyPr>
          <a:lstStyle/>
          <a:p>
            <a:r>
              <a:rPr lang="en-US" sz="2800" dirty="0">
                <a:latin typeface="New Rocker"/>
                <a:ea typeface="New Rocker"/>
                <a:cs typeface="New Rocker"/>
                <a:sym typeface="New Rocker"/>
              </a:rPr>
              <a:t>Gin à la Mallette</a:t>
            </a:r>
            <a:endParaRPr lang="en-US" sz="2800" dirty="0"/>
          </a:p>
        </p:txBody>
      </p:sp>
      <p:sp>
        <p:nvSpPr>
          <p:cNvPr id="11" name="Text Placeholder 5">
            <a:extLst>
              <a:ext uri="{FF2B5EF4-FFF2-40B4-BE49-F238E27FC236}">
                <a16:creationId xmlns:a16="http://schemas.microsoft.com/office/drawing/2014/main" id="{C63C74C6-360E-4741-AB34-475775F12528}"/>
              </a:ext>
            </a:extLst>
          </p:cNvPr>
          <p:cNvSpPr txBox="1">
            <a:spLocks/>
          </p:cNvSpPr>
          <p:nvPr/>
        </p:nvSpPr>
        <p:spPr>
          <a:xfrm>
            <a:off x="3641725" y="990600"/>
            <a:ext cx="4963013" cy="33996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342900" rtl="0" eaLnBrk="1" latinLnBrk="0" hangingPunct="1">
              <a:spcBef>
                <a:spcPct val="20000"/>
              </a:spcBef>
              <a:spcAft>
                <a:spcPts val="45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2900" indent="0" algn="l" defTabSz="342900" rtl="0" eaLnBrk="1" latinLnBrk="0" hangingPunct="1">
              <a:spcBef>
                <a:spcPct val="20000"/>
              </a:spcBef>
              <a:spcAft>
                <a:spcPts val="45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85800" indent="0" algn="l" defTabSz="342900" rtl="0" eaLnBrk="1" latinLnBrk="0" hangingPunct="1">
              <a:spcBef>
                <a:spcPct val="20000"/>
              </a:spcBef>
              <a:spcAft>
                <a:spcPts val="450"/>
              </a:spcAft>
              <a:buClr>
                <a:schemeClr val="tx2"/>
              </a:buClr>
              <a:buSzPct val="70000"/>
              <a:buFont typeface="Wingdings 2" charset="2"/>
              <a:buNone/>
              <a:defRPr sz="7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287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716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7145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0574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4003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7432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lvl="0" indent="0" algn="l" rtl="0">
              <a:spcBef>
                <a:spcPts val="0"/>
              </a:spcBef>
              <a:spcAft>
                <a:spcPts val="0"/>
              </a:spcAft>
              <a:buNone/>
            </a:pPr>
            <a:r>
              <a:rPr lang="fr-FR" sz="1600" dirty="0"/>
              <a:t>Le Gin à la Mallette est un trafiquant se promenant avec une mallette dont le contenue reste un mystère à tous.</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Son air sérieux cache une personnalité menaçante et ses origines restent mystérieuses même pour ses proches.</a:t>
            </a:r>
          </a:p>
        </p:txBody>
      </p:sp>
      <p:pic>
        <p:nvPicPr>
          <p:cNvPr id="5" name="Google Shape;57;p13">
            <a:extLst>
              <a:ext uri="{FF2B5EF4-FFF2-40B4-BE49-F238E27FC236}">
                <a16:creationId xmlns:a16="http://schemas.microsoft.com/office/drawing/2014/main" id="{45CDB448-C284-4A74-9341-78091D9F29E8}"/>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1504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2CB361CD-33C6-495C-8848-45AB6CC4A78C}"/>
              </a:ext>
            </a:extLst>
          </p:cNvPr>
          <p:cNvPicPr>
            <a:picLocks noGrp="1" noChangeAspect="1"/>
          </p:cNvPicPr>
          <p:nvPr>
            <p:ph idx="1"/>
          </p:nvPr>
        </p:nvPicPr>
        <p:blipFill>
          <a:blip r:embed="rId2"/>
          <a:srcRect/>
          <a:stretch/>
        </p:blipFill>
        <p:spPr>
          <a:xfrm>
            <a:off x="685347" y="629611"/>
            <a:ext cx="2589518" cy="3884277"/>
          </a:xfrm>
        </p:spPr>
      </p:pic>
      <p:sp>
        <p:nvSpPr>
          <p:cNvPr id="4" name="Title 3">
            <a:extLst>
              <a:ext uri="{FF2B5EF4-FFF2-40B4-BE49-F238E27FC236}">
                <a16:creationId xmlns:a16="http://schemas.microsoft.com/office/drawing/2014/main" id="{A41CBFF0-7C30-4BF3-9C63-AAD6833ED0C4}"/>
              </a:ext>
            </a:extLst>
          </p:cNvPr>
          <p:cNvSpPr>
            <a:spLocks noGrp="1"/>
          </p:cNvSpPr>
          <p:nvPr>
            <p:ph type="title"/>
          </p:nvPr>
        </p:nvSpPr>
        <p:spPr>
          <a:xfrm>
            <a:off x="685347" y="457201"/>
            <a:ext cx="2780167" cy="486508"/>
          </a:xfrm>
        </p:spPr>
        <p:txBody>
          <a:bodyPr>
            <a:normAutofit fontScale="90000"/>
          </a:bodyPr>
          <a:lstStyle/>
          <a:p>
            <a:r>
              <a:rPr lang="en-US" sz="2800" dirty="0">
                <a:latin typeface="New Rocker"/>
                <a:ea typeface="New Rocker"/>
                <a:cs typeface="New Rocker"/>
                <a:sym typeface="New Rocker"/>
              </a:rPr>
              <a:t>La Bartender</a:t>
            </a:r>
            <a:endParaRPr lang="en-US" sz="2800" dirty="0"/>
          </a:p>
        </p:txBody>
      </p:sp>
      <p:sp>
        <p:nvSpPr>
          <p:cNvPr id="11" name="Text Placeholder 5">
            <a:extLst>
              <a:ext uri="{FF2B5EF4-FFF2-40B4-BE49-F238E27FC236}">
                <a16:creationId xmlns:a16="http://schemas.microsoft.com/office/drawing/2014/main" id="{C63C74C6-360E-4741-AB34-475775F12528}"/>
              </a:ext>
            </a:extLst>
          </p:cNvPr>
          <p:cNvSpPr txBox="1">
            <a:spLocks/>
          </p:cNvSpPr>
          <p:nvPr/>
        </p:nvSpPr>
        <p:spPr>
          <a:xfrm>
            <a:off x="3641725" y="990600"/>
            <a:ext cx="4963013" cy="33996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342900" rtl="0" eaLnBrk="1" latinLnBrk="0" hangingPunct="1">
              <a:spcBef>
                <a:spcPct val="20000"/>
              </a:spcBef>
              <a:spcAft>
                <a:spcPts val="45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2900" indent="0" algn="l" defTabSz="342900" rtl="0" eaLnBrk="1" latinLnBrk="0" hangingPunct="1">
              <a:spcBef>
                <a:spcPct val="20000"/>
              </a:spcBef>
              <a:spcAft>
                <a:spcPts val="45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85800" indent="0" algn="l" defTabSz="342900" rtl="0" eaLnBrk="1" latinLnBrk="0" hangingPunct="1">
              <a:spcBef>
                <a:spcPct val="20000"/>
              </a:spcBef>
              <a:spcAft>
                <a:spcPts val="450"/>
              </a:spcAft>
              <a:buClr>
                <a:schemeClr val="tx2"/>
              </a:buClr>
              <a:buSzPct val="70000"/>
              <a:buFont typeface="Wingdings 2" charset="2"/>
              <a:buNone/>
              <a:defRPr sz="7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287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716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7145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0574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4003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743200" indent="0" algn="l" defTabSz="342900" rtl="0" eaLnBrk="1" latinLnBrk="0" hangingPunct="1">
              <a:spcBef>
                <a:spcPct val="20000"/>
              </a:spcBef>
              <a:spcAft>
                <a:spcPts val="450"/>
              </a:spcAft>
              <a:buClr>
                <a:schemeClr val="tx2"/>
              </a:buClr>
              <a:buSzPct val="70000"/>
              <a:buFont typeface="Wingdings 2" charset="2"/>
              <a:buNone/>
              <a:defRPr sz="6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lvl="0" indent="0" algn="l" rtl="0">
              <a:spcBef>
                <a:spcPts val="0"/>
              </a:spcBef>
              <a:spcAft>
                <a:spcPts val="0"/>
              </a:spcAft>
              <a:buNone/>
            </a:pPr>
            <a:r>
              <a:rPr lang="fr-FR" sz="1600" dirty="0"/>
              <a:t>C’est une Rose Cocktail qui a un penchant pour souvent dire « du coup » à tout </a:t>
            </a:r>
            <a:r>
              <a:rPr lang="fr-FR" sz="1600" dirty="0" err="1"/>
              <a:t>boût</a:t>
            </a:r>
            <a:r>
              <a:rPr lang="fr-FR" sz="1600" dirty="0"/>
              <a:t> de phrase.</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Elle travaille au bar juste à côté du lobby menant à la salle de spectacle.</a:t>
            </a:r>
          </a:p>
        </p:txBody>
      </p:sp>
      <p:pic>
        <p:nvPicPr>
          <p:cNvPr id="5" name="Google Shape;57;p13">
            <a:extLst>
              <a:ext uri="{FF2B5EF4-FFF2-40B4-BE49-F238E27FC236}">
                <a16:creationId xmlns:a16="http://schemas.microsoft.com/office/drawing/2014/main" id="{DB7C13CC-BF9E-4C92-84B7-A2988F00F136}"/>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05865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162700" y="222286"/>
            <a:ext cx="8520600" cy="891407"/>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dirty="0">
                <a:latin typeface="New Rocker"/>
                <a:ea typeface="New Rocker"/>
                <a:cs typeface="New Rocker"/>
                <a:sym typeface="New Rocker"/>
              </a:rPr>
              <a:t>Arc Narratif</a:t>
            </a:r>
            <a:endParaRPr dirty="0">
              <a:latin typeface="New Rocker"/>
              <a:ea typeface="New Rocker"/>
              <a:cs typeface="New Rocker"/>
              <a:sym typeface="New Rocker"/>
            </a:endParaRPr>
          </a:p>
        </p:txBody>
      </p:sp>
      <p:sp>
        <p:nvSpPr>
          <p:cNvPr id="180" name="Google Shape;180;p29"/>
          <p:cNvSpPr txBox="1">
            <a:spLocks noGrp="1"/>
          </p:cNvSpPr>
          <p:nvPr>
            <p:ph type="body" idx="1"/>
          </p:nvPr>
        </p:nvSpPr>
        <p:spPr>
          <a:xfrm>
            <a:off x="162700" y="577100"/>
            <a:ext cx="8893800" cy="4471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u="sng" dirty="0"/>
              <a:t>Acte 1</a:t>
            </a:r>
            <a:endParaRPr b="1" u="sng" dirty="0"/>
          </a:p>
          <a:p>
            <a:pPr marL="0" lvl="0" indent="0" algn="l" rtl="0">
              <a:spcBef>
                <a:spcPts val="1200"/>
              </a:spcBef>
              <a:spcAft>
                <a:spcPts val="0"/>
              </a:spcAft>
              <a:buNone/>
            </a:pPr>
            <a:r>
              <a:rPr lang="en" sz="1400" dirty="0"/>
              <a:t>Philip Tannin se prépare à faire le plus grand spectacle de sa vie à Sodapolis.</a:t>
            </a:r>
            <a:endParaRPr sz="1400" dirty="0"/>
          </a:p>
          <a:p>
            <a:pPr marL="0" lvl="0" indent="0" algn="l" rtl="0">
              <a:spcBef>
                <a:spcPts val="1200"/>
              </a:spcBef>
              <a:spcAft>
                <a:spcPts val="0"/>
              </a:spcAft>
              <a:buNone/>
            </a:pPr>
            <a:r>
              <a:rPr lang="en" b="1" u="sng" dirty="0"/>
              <a:t>Acte 2 </a:t>
            </a:r>
            <a:endParaRPr b="1" u="sng" dirty="0"/>
          </a:p>
          <a:p>
            <a:pPr marL="0" lvl="0" indent="0" algn="l" rtl="0">
              <a:spcBef>
                <a:spcPts val="1200"/>
              </a:spcBef>
              <a:spcAft>
                <a:spcPts val="0"/>
              </a:spcAft>
              <a:buNone/>
            </a:pPr>
            <a:r>
              <a:rPr lang="en" sz="1400" dirty="0"/>
              <a:t>Phill Tannin découvre qu’il a perdu sa caféine (signe de vieillesse) et il a peur de ne pas être capable de performer durant le concert.</a:t>
            </a:r>
            <a:endParaRPr sz="1400" dirty="0"/>
          </a:p>
          <a:p>
            <a:pPr marL="0" lvl="0" indent="0" algn="l" rtl="0">
              <a:spcBef>
                <a:spcPts val="1200"/>
              </a:spcBef>
              <a:spcAft>
                <a:spcPts val="0"/>
              </a:spcAft>
              <a:buNone/>
            </a:pPr>
            <a:r>
              <a:rPr lang="en" b="1" u="sng" dirty="0"/>
              <a:t>Acte 3</a:t>
            </a:r>
            <a:endParaRPr b="1" u="sng" dirty="0"/>
          </a:p>
          <a:p>
            <a:pPr marL="0" lvl="0" indent="0" algn="l" rtl="0">
              <a:spcBef>
                <a:spcPts val="1200"/>
              </a:spcBef>
              <a:spcAft>
                <a:spcPts val="0"/>
              </a:spcAft>
              <a:buNone/>
            </a:pPr>
            <a:r>
              <a:rPr lang="en" sz="1400" dirty="0"/>
              <a:t>Phill Tannin rencontre et intéragie avec une série de personnages dans le but de trouver des fragments de cafés afin de remonter son niveau de caféine. Chaque fragment demande à Phil d’agir égoïstement afin d’obtenir le fragment ou il peut choisir de ne pas l’obtenir et le laisser aux autres.</a:t>
            </a:r>
            <a:endParaRPr sz="1400" dirty="0"/>
          </a:p>
          <a:p>
            <a:pPr marL="0" lvl="0" indent="0" algn="l" rtl="0">
              <a:spcBef>
                <a:spcPts val="1200"/>
              </a:spcBef>
              <a:spcAft>
                <a:spcPts val="0"/>
              </a:spcAft>
              <a:buNone/>
            </a:pPr>
            <a:r>
              <a:rPr lang="en" b="1" u="sng" dirty="0"/>
              <a:t>Acte 4</a:t>
            </a:r>
            <a:endParaRPr b="1" u="sng" dirty="0"/>
          </a:p>
          <a:p>
            <a:pPr marL="0" lvl="0" indent="0" algn="l" rtl="0">
              <a:spcBef>
                <a:spcPts val="1200"/>
              </a:spcBef>
              <a:spcAft>
                <a:spcPts val="0"/>
              </a:spcAft>
              <a:buNone/>
            </a:pPr>
            <a:r>
              <a:rPr lang="en" sz="1400" dirty="0"/>
              <a:t>Phill finit </a:t>
            </a:r>
            <a:r>
              <a:rPr lang="fr-CA" sz="1400" dirty="0"/>
              <a:t>d’interagir avec les gens dans l’aréna de </a:t>
            </a:r>
            <a:r>
              <a:rPr lang="fr-CA" sz="1400" dirty="0" err="1"/>
              <a:t>Sodapolis</a:t>
            </a:r>
            <a:r>
              <a:rPr lang="fr-CA" sz="1400" dirty="0"/>
              <a:t> ou il manque de temps et doit partir </a:t>
            </a:r>
            <a:r>
              <a:rPr lang="en" sz="1400" dirty="0"/>
              <a:t>se préparer pour son concert.</a:t>
            </a:r>
            <a:endParaRPr sz="1400" dirty="0"/>
          </a:p>
          <a:p>
            <a:pPr marL="0" lvl="0" indent="0" algn="l" rtl="0">
              <a:spcBef>
                <a:spcPts val="1200"/>
              </a:spcBef>
              <a:spcAft>
                <a:spcPts val="0"/>
              </a:spcAft>
              <a:buNone/>
            </a:pPr>
            <a:r>
              <a:rPr lang="en" b="1" u="sng" dirty="0"/>
              <a:t>Acte 5</a:t>
            </a:r>
            <a:endParaRPr b="1" u="sng" dirty="0"/>
          </a:p>
          <a:p>
            <a:pPr marL="0" lvl="0" indent="0" algn="l" rtl="0">
              <a:spcBef>
                <a:spcPts val="1200"/>
              </a:spcBef>
              <a:spcAft>
                <a:spcPts val="1200"/>
              </a:spcAft>
              <a:buNone/>
            </a:pPr>
            <a:r>
              <a:rPr lang="en" sz="1400" dirty="0"/>
              <a:t>Phil fait son concert et performe dépendamment des fragments de café qu’il a ingéré, il voit aussi les conséquences de ses actions égoïstes ou altruistes sur les membres de la foule.</a:t>
            </a:r>
            <a:endParaRPr sz="1400" dirty="0"/>
          </a:p>
        </p:txBody>
      </p:sp>
      <p:pic>
        <p:nvPicPr>
          <p:cNvPr id="9218" name="Picture 2">
            <a:extLst>
              <a:ext uri="{FF2B5EF4-FFF2-40B4-BE49-F238E27FC236}">
                <a16:creationId xmlns:a16="http://schemas.microsoft.com/office/drawing/2014/main" id="{F6615775-368B-486B-ABF7-986953F19419}"/>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740400" y="181687"/>
            <a:ext cx="616856" cy="616856"/>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7;p13">
            <a:extLst>
              <a:ext uri="{FF2B5EF4-FFF2-40B4-BE49-F238E27FC236}">
                <a16:creationId xmlns:a16="http://schemas.microsoft.com/office/drawing/2014/main" id="{7BD3A690-BC0F-4D13-83A9-F72E7403E219}"/>
              </a:ext>
            </a:extLst>
          </p:cNvPr>
          <p:cNvPicPr preferRelativeResize="0"/>
          <p:nvPr/>
        </p:nvPicPr>
        <p:blipFill>
          <a:blip r:embed="rId4">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00" dirty="0">
                <a:latin typeface="New Rocker"/>
                <a:ea typeface="New Rocker"/>
                <a:cs typeface="New Rocker"/>
                <a:sym typeface="New Rocker"/>
              </a:rPr>
              <a:t>Pilliers d’inspiration</a:t>
            </a:r>
            <a:endParaRPr sz="3600" dirty="0">
              <a:latin typeface="New Rocker"/>
              <a:ea typeface="New Rocker"/>
              <a:cs typeface="New Rocker"/>
              <a:sym typeface="New Rocker"/>
            </a:endParaRPr>
          </a:p>
        </p:txBody>
      </p:sp>
      <p:sp>
        <p:nvSpPr>
          <p:cNvPr id="2" name="Text Placeholder 1">
            <a:extLst>
              <a:ext uri="{FF2B5EF4-FFF2-40B4-BE49-F238E27FC236}">
                <a16:creationId xmlns:a16="http://schemas.microsoft.com/office/drawing/2014/main" id="{DD19010F-D528-44E0-A8B4-9AFAB34EAEC0}"/>
              </a:ext>
            </a:extLst>
          </p:cNvPr>
          <p:cNvSpPr>
            <a:spLocks noGrp="1"/>
          </p:cNvSpPr>
          <p:nvPr>
            <p:ph type="body" idx="1"/>
          </p:nvPr>
        </p:nvSpPr>
        <p:spPr>
          <a:xfrm>
            <a:off x="661532" y="1423986"/>
            <a:ext cx="2475738" cy="432197"/>
          </a:xfrm>
        </p:spPr>
        <p:txBody>
          <a:bodyPr/>
          <a:lstStyle/>
          <a:p>
            <a:r>
              <a:rPr lang="en" sz="3200" dirty="0">
                <a:solidFill>
                  <a:schemeClr val="tx2"/>
                </a:solidFill>
                <a:latin typeface="New Rocker"/>
                <a:sym typeface="New Rocker"/>
              </a:rPr>
              <a:t>Café</a:t>
            </a:r>
            <a:endParaRPr lang="en-US" sz="3200" dirty="0">
              <a:solidFill>
                <a:schemeClr val="tx2"/>
              </a:solidFill>
              <a:latin typeface="New Rocker"/>
            </a:endParaRPr>
          </a:p>
        </p:txBody>
      </p:sp>
      <p:sp>
        <p:nvSpPr>
          <p:cNvPr id="5" name="Text Placeholder 4">
            <a:extLst>
              <a:ext uri="{FF2B5EF4-FFF2-40B4-BE49-F238E27FC236}">
                <a16:creationId xmlns:a16="http://schemas.microsoft.com/office/drawing/2014/main" id="{A16AA673-E2CB-4A51-A29E-CE3E516D7F48}"/>
              </a:ext>
            </a:extLst>
          </p:cNvPr>
          <p:cNvSpPr>
            <a:spLocks noGrp="1"/>
          </p:cNvSpPr>
          <p:nvPr>
            <p:ph type="body" sz="half" idx="15"/>
          </p:nvPr>
        </p:nvSpPr>
        <p:spPr/>
        <p:txBody>
          <a:bodyPr/>
          <a:lstStyle/>
          <a:p>
            <a:endParaRPr lang="en-US"/>
          </a:p>
        </p:txBody>
      </p:sp>
      <p:sp>
        <p:nvSpPr>
          <p:cNvPr id="3" name="Text Placeholder 2">
            <a:extLst>
              <a:ext uri="{FF2B5EF4-FFF2-40B4-BE49-F238E27FC236}">
                <a16:creationId xmlns:a16="http://schemas.microsoft.com/office/drawing/2014/main" id="{54BA071C-B00C-4C2C-8422-0F8D854CEBB9}"/>
              </a:ext>
            </a:extLst>
          </p:cNvPr>
          <p:cNvSpPr>
            <a:spLocks noGrp="1"/>
          </p:cNvSpPr>
          <p:nvPr>
            <p:ph type="body" sz="quarter" idx="3"/>
          </p:nvPr>
        </p:nvSpPr>
        <p:spPr/>
        <p:txBody>
          <a:bodyPr/>
          <a:lstStyle/>
          <a:p>
            <a:r>
              <a:rPr lang="en" sz="2800" dirty="0">
                <a:solidFill>
                  <a:schemeClr val="tx2"/>
                </a:solidFill>
                <a:latin typeface="New Rocker"/>
                <a:ea typeface="New Rocker"/>
                <a:cs typeface="New Rocker"/>
                <a:sym typeface="New Rocker"/>
              </a:rPr>
              <a:t>Malchance</a:t>
            </a:r>
            <a:endParaRPr lang="en-US" dirty="0">
              <a:solidFill>
                <a:schemeClr val="tx2"/>
              </a:solidFill>
            </a:endParaRPr>
          </a:p>
        </p:txBody>
      </p:sp>
      <p:sp>
        <p:nvSpPr>
          <p:cNvPr id="6" name="Text Placeholder 5">
            <a:extLst>
              <a:ext uri="{FF2B5EF4-FFF2-40B4-BE49-F238E27FC236}">
                <a16:creationId xmlns:a16="http://schemas.microsoft.com/office/drawing/2014/main" id="{69209D9F-FCC7-46CE-AF6F-757D0B834D05}"/>
              </a:ext>
            </a:extLst>
          </p:cNvPr>
          <p:cNvSpPr>
            <a:spLocks noGrp="1"/>
          </p:cNvSpPr>
          <p:nvPr>
            <p:ph type="body" sz="half" idx="16"/>
          </p:nvPr>
        </p:nvSpPr>
        <p:spPr/>
        <p:txBody>
          <a:bodyPr/>
          <a:lstStyle/>
          <a:p>
            <a:endParaRPr lang="en-US" dirty="0"/>
          </a:p>
        </p:txBody>
      </p:sp>
      <p:sp>
        <p:nvSpPr>
          <p:cNvPr id="4" name="Text Placeholder 3">
            <a:extLst>
              <a:ext uri="{FF2B5EF4-FFF2-40B4-BE49-F238E27FC236}">
                <a16:creationId xmlns:a16="http://schemas.microsoft.com/office/drawing/2014/main" id="{2067C3D4-EA51-4FC5-A826-84207E91DB1B}"/>
              </a:ext>
            </a:extLst>
          </p:cNvPr>
          <p:cNvSpPr>
            <a:spLocks noGrp="1"/>
          </p:cNvSpPr>
          <p:nvPr>
            <p:ph type="body" sz="quarter" idx="13"/>
          </p:nvPr>
        </p:nvSpPr>
        <p:spPr/>
        <p:txBody>
          <a:bodyPr/>
          <a:lstStyle/>
          <a:p>
            <a:r>
              <a:rPr lang="en" sz="2800" dirty="0">
                <a:solidFill>
                  <a:schemeClr val="tx2"/>
                </a:solidFill>
                <a:latin typeface="New Rocker"/>
                <a:ea typeface="New Rocker"/>
                <a:cs typeface="New Rocker"/>
                <a:sym typeface="New Rocker"/>
              </a:rPr>
              <a:t>Rock And Roll</a:t>
            </a:r>
            <a:endParaRPr lang="en-US" sz="2800" dirty="0">
              <a:solidFill>
                <a:schemeClr val="tx2"/>
              </a:solidFill>
            </a:endParaRPr>
          </a:p>
        </p:txBody>
      </p:sp>
      <p:sp>
        <p:nvSpPr>
          <p:cNvPr id="7" name="Text Placeholder 6">
            <a:extLst>
              <a:ext uri="{FF2B5EF4-FFF2-40B4-BE49-F238E27FC236}">
                <a16:creationId xmlns:a16="http://schemas.microsoft.com/office/drawing/2014/main" id="{DCB298DA-4E1A-4640-B71F-55F3ADCC9433}"/>
              </a:ext>
            </a:extLst>
          </p:cNvPr>
          <p:cNvSpPr>
            <a:spLocks noGrp="1"/>
          </p:cNvSpPr>
          <p:nvPr>
            <p:ph type="body" sz="half" idx="17"/>
          </p:nvPr>
        </p:nvSpPr>
        <p:spPr/>
        <p:txBody>
          <a:bodyPr/>
          <a:lstStyle/>
          <a:p>
            <a:endParaRPr lang="en-US" dirty="0"/>
          </a:p>
        </p:txBody>
      </p:sp>
      <p:pic>
        <p:nvPicPr>
          <p:cNvPr id="64" name="Google Shape;64;p14"/>
          <p:cNvPicPr preferRelativeResize="0"/>
          <p:nvPr/>
        </p:nvPicPr>
        <p:blipFill>
          <a:blip r:embed="rId3">
            <a:lum bright="70000" contrast="-70000"/>
          </a:blip>
          <a:srcRect/>
          <a:stretch/>
        </p:blipFill>
        <p:spPr>
          <a:xfrm>
            <a:off x="1013576" y="2345437"/>
            <a:ext cx="1771650" cy="1771650"/>
          </a:xfrm>
          <a:prstGeom prst="rect">
            <a:avLst/>
          </a:prstGeom>
          <a:noFill/>
          <a:ln>
            <a:noFill/>
          </a:ln>
        </p:spPr>
      </p:pic>
      <p:pic>
        <p:nvPicPr>
          <p:cNvPr id="66" name="Google Shape;66;p14"/>
          <p:cNvPicPr preferRelativeResize="0"/>
          <p:nvPr/>
        </p:nvPicPr>
        <p:blipFill>
          <a:blip r:embed="rId4">
            <a:lum bright="70000" contrast="-70000"/>
          </a:blip>
          <a:srcRect/>
          <a:stretch/>
        </p:blipFill>
        <p:spPr>
          <a:xfrm>
            <a:off x="6334573" y="2345437"/>
            <a:ext cx="1756450" cy="1756450"/>
          </a:xfrm>
          <a:prstGeom prst="rect">
            <a:avLst/>
          </a:prstGeom>
          <a:noFill/>
          <a:ln>
            <a:noFill/>
          </a:ln>
        </p:spPr>
      </p:pic>
      <p:cxnSp>
        <p:nvCxnSpPr>
          <p:cNvPr id="9" name="Straight Connector 8">
            <a:extLst>
              <a:ext uri="{FF2B5EF4-FFF2-40B4-BE49-F238E27FC236}">
                <a16:creationId xmlns:a16="http://schemas.microsoft.com/office/drawing/2014/main" id="{ED6E6EBC-2D4E-459A-A9BB-8D5DB5413F01}"/>
              </a:ext>
            </a:extLst>
          </p:cNvPr>
          <p:cNvCxnSpPr/>
          <p:nvPr/>
        </p:nvCxnSpPr>
        <p:spPr>
          <a:xfrm>
            <a:off x="5881687" y="1352550"/>
            <a:ext cx="0" cy="3348037"/>
          </a:xfrm>
          <a:prstGeom prst="line">
            <a:avLst/>
          </a:prstGeom>
          <a:ln w="571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42B37A-6381-423D-A8AA-6E9F639585BC}"/>
              </a:ext>
            </a:extLst>
          </p:cNvPr>
          <p:cNvCxnSpPr>
            <a:cxnSpLocks/>
          </p:cNvCxnSpPr>
          <p:nvPr/>
        </p:nvCxnSpPr>
        <p:spPr>
          <a:xfrm>
            <a:off x="3238500" y="1352550"/>
            <a:ext cx="0" cy="3390899"/>
          </a:xfrm>
          <a:prstGeom prst="line">
            <a:avLst/>
          </a:prstGeom>
          <a:ln w="571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1" name="Picture 8">
            <a:extLst>
              <a:ext uri="{FF2B5EF4-FFF2-40B4-BE49-F238E27FC236}">
                <a16:creationId xmlns:a16="http://schemas.microsoft.com/office/drawing/2014/main" id="{52B4F7EF-D40F-4CB0-BBB5-EE0070F4FDD9}"/>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433999" y="1976508"/>
            <a:ext cx="2494309" cy="2494309"/>
          </a:xfrm>
          <a:prstGeom prst="rect">
            <a:avLst/>
          </a:prstGeom>
          <a:noFill/>
          <a:extLst>
            <a:ext uri="{909E8E84-426E-40DD-AFC4-6F175D3DCCD1}">
              <a14:hiddenFill xmlns:a14="http://schemas.microsoft.com/office/drawing/2010/main">
                <a:solidFill>
                  <a:srgbClr val="FFFFFF"/>
                </a:solidFill>
              </a14:hiddenFill>
            </a:ext>
          </a:extLst>
        </p:spPr>
      </p:pic>
      <p:pic>
        <p:nvPicPr>
          <p:cNvPr id="27" name="Google Shape;57;p13">
            <a:extLst>
              <a:ext uri="{FF2B5EF4-FFF2-40B4-BE49-F238E27FC236}">
                <a16:creationId xmlns:a16="http://schemas.microsoft.com/office/drawing/2014/main" id="{82D2CF1C-185F-4087-BE0C-617440A1FFE2}"/>
              </a:ext>
            </a:extLst>
          </p:cNvPr>
          <p:cNvPicPr preferRelativeResize="0"/>
          <p:nvPr/>
        </p:nvPicPr>
        <p:blipFill>
          <a:blip r:embed="rId6">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162700" y="222286"/>
            <a:ext cx="8520600" cy="891407"/>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dirty="0" err="1">
                <a:latin typeface="New Rocker"/>
                <a:ea typeface="New Rocker"/>
                <a:cs typeface="New Rocker"/>
                <a:sym typeface="New Rocker"/>
              </a:rPr>
              <a:t>Thème</a:t>
            </a:r>
            <a:endParaRPr lang="en-US" dirty="0">
              <a:latin typeface="New Rocker"/>
              <a:ea typeface="New Rocker"/>
              <a:cs typeface="New Rocker"/>
              <a:sym typeface="New Rocker"/>
            </a:endParaRPr>
          </a:p>
        </p:txBody>
      </p:sp>
      <p:sp>
        <p:nvSpPr>
          <p:cNvPr id="180" name="Google Shape;180;p29"/>
          <p:cNvSpPr txBox="1">
            <a:spLocks noGrp="1"/>
          </p:cNvSpPr>
          <p:nvPr>
            <p:ph type="body" idx="1"/>
          </p:nvPr>
        </p:nvSpPr>
        <p:spPr>
          <a:xfrm>
            <a:off x="348519" y="1017502"/>
            <a:ext cx="8414481" cy="371862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0" dirty="0"/>
              <a:t>Malgré le ton humoristique, le jeu propose des thèmes existentialistes.</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En effet, le thème identitaire lié à l’acceptation ou le refus du passage du temps et la vieillesse est le </a:t>
            </a:r>
            <a:r>
              <a:rPr lang="fr-FR" sz="1600" dirty="0" err="1"/>
              <a:t>coeur</a:t>
            </a:r>
            <a:r>
              <a:rPr lang="fr-FR" sz="1600" dirty="0"/>
              <a:t> du jeu. </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C’est un thème qui se reflète à travers les différents choix moraux en lien avec l’objectif de rester jeune malgré le cycle naturel de la vieillesse ainsi que dans les détails des quêtes individuels.</a:t>
            </a:r>
          </a:p>
          <a:p>
            <a:pPr marL="0" lvl="0" indent="0" algn="l" rtl="0">
              <a:spcBef>
                <a:spcPts val="0"/>
              </a:spcBef>
              <a:spcAft>
                <a:spcPts val="0"/>
              </a:spcAft>
              <a:buNone/>
            </a:pPr>
            <a:endParaRPr lang="fr-FR" sz="1600" dirty="0"/>
          </a:p>
          <a:p>
            <a:pPr marL="0" lvl="0" indent="0" algn="l" rtl="0">
              <a:spcBef>
                <a:spcPts val="0"/>
              </a:spcBef>
              <a:spcAft>
                <a:spcPts val="0"/>
              </a:spcAft>
              <a:buNone/>
            </a:pPr>
            <a:endParaRPr lang="fr-FR" sz="1600" dirty="0"/>
          </a:p>
        </p:txBody>
      </p:sp>
      <p:pic>
        <p:nvPicPr>
          <p:cNvPr id="9218" name="Picture 2">
            <a:extLst>
              <a:ext uri="{FF2B5EF4-FFF2-40B4-BE49-F238E27FC236}">
                <a16:creationId xmlns:a16="http://schemas.microsoft.com/office/drawing/2014/main" id="{F6615775-368B-486B-ABF7-986953F19419}"/>
              </a:ext>
            </a:extLst>
          </p:cNvPr>
          <p:cNvPicPr>
            <a:picLocks noChangeAspect="1" noChangeArrowheads="1"/>
          </p:cNvPicPr>
          <p:nvPr/>
        </p:nvPicPr>
        <p:blipFill>
          <a:blip r:embed="rId3">
            <a:lum bright="70000" contrast="-70000"/>
          </a:blip>
          <a:srcRect/>
          <a:stretch/>
        </p:blipFill>
        <p:spPr bwMode="auto">
          <a:xfrm>
            <a:off x="5259754" y="163671"/>
            <a:ext cx="689708" cy="689708"/>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7;p13">
            <a:extLst>
              <a:ext uri="{FF2B5EF4-FFF2-40B4-BE49-F238E27FC236}">
                <a16:creationId xmlns:a16="http://schemas.microsoft.com/office/drawing/2014/main" id="{79D5CCEE-EC50-4361-AA07-9829F3056D9E}"/>
              </a:ext>
            </a:extLst>
          </p:cNvPr>
          <p:cNvPicPr preferRelativeResize="0"/>
          <p:nvPr/>
        </p:nvPicPr>
        <p:blipFill>
          <a:blip r:embed="rId4">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653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7DB208-C590-41EE-8FE7-3F36101673A8}"/>
              </a:ext>
            </a:extLst>
          </p:cNvPr>
          <p:cNvSpPr>
            <a:spLocks noGrp="1"/>
          </p:cNvSpPr>
          <p:nvPr>
            <p:ph type="title"/>
          </p:nvPr>
        </p:nvSpPr>
        <p:spPr>
          <a:xfrm>
            <a:off x="685346" y="457200"/>
            <a:ext cx="2989839" cy="727838"/>
          </a:xfrm>
        </p:spPr>
        <p:txBody>
          <a:bodyPr/>
          <a:lstStyle/>
          <a:p>
            <a:r>
              <a:rPr lang="en" dirty="0">
                <a:latin typeface="New Rocker"/>
                <a:ea typeface="New Rocker"/>
                <a:cs typeface="New Rocker"/>
                <a:sym typeface="New Rocker"/>
              </a:rPr>
              <a:t>Morale</a:t>
            </a:r>
            <a:endParaRPr lang="en-US" dirty="0"/>
          </a:p>
        </p:txBody>
      </p:sp>
      <p:sp>
        <p:nvSpPr>
          <p:cNvPr id="8" name="Text Placeholder 7">
            <a:extLst>
              <a:ext uri="{FF2B5EF4-FFF2-40B4-BE49-F238E27FC236}">
                <a16:creationId xmlns:a16="http://schemas.microsoft.com/office/drawing/2014/main" id="{57969688-94C3-47F8-AB02-D4E0F5615F54}"/>
              </a:ext>
            </a:extLst>
          </p:cNvPr>
          <p:cNvSpPr>
            <a:spLocks noGrp="1"/>
          </p:cNvSpPr>
          <p:nvPr>
            <p:ph type="body" idx="1"/>
          </p:nvPr>
        </p:nvSpPr>
        <p:spPr/>
        <p:txBody>
          <a:bodyPr/>
          <a:lstStyle/>
          <a:p>
            <a:r>
              <a:rPr lang="fr-FR" sz="1800" u="sng" dirty="0"/>
              <a:t>Choix Café</a:t>
            </a:r>
          </a:p>
        </p:txBody>
      </p:sp>
      <p:sp>
        <p:nvSpPr>
          <p:cNvPr id="9" name="Content Placeholder 8">
            <a:extLst>
              <a:ext uri="{FF2B5EF4-FFF2-40B4-BE49-F238E27FC236}">
                <a16:creationId xmlns:a16="http://schemas.microsoft.com/office/drawing/2014/main" id="{D4F70E62-3A7B-4E60-9763-05EE0C80BA5A}"/>
              </a:ext>
            </a:extLst>
          </p:cNvPr>
          <p:cNvSpPr>
            <a:spLocks noGrp="1"/>
          </p:cNvSpPr>
          <p:nvPr>
            <p:ph sz="half" idx="2"/>
          </p:nvPr>
        </p:nvSpPr>
        <p:spPr/>
        <p:txBody>
          <a:bodyPr/>
          <a:lstStyle/>
          <a:p>
            <a:pPr marL="0" lvl="0" indent="0" algn="l" rtl="0">
              <a:spcBef>
                <a:spcPts val="0"/>
              </a:spcBef>
              <a:spcAft>
                <a:spcPts val="0"/>
              </a:spcAft>
              <a:buNone/>
            </a:pPr>
            <a:endParaRPr lang="fr-FR" dirty="0"/>
          </a:p>
          <a:p>
            <a:pPr marL="0" lvl="0" indent="0" algn="l" rtl="0">
              <a:spcBef>
                <a:spcPts val="0"/>
              </a:spcBef>
              <a:spcAft>
                <a:spcPts val="0"/>
              </a:spcAft>
              <a:buNone/>
            </a:pPr>
            <a:r>
              <a:rPr lang="fr-FR" dirty="0"/>
              <a:t>Le choix cafés est celui-ci qui implique le plus souvent des actions égoïstes du joueur et de là résulte la moral étant, jusqu'où peut on aller pour nier le passage du temps et lorsque cela est au détriment des autres est-ce que le prix en vaut la peine</a:t>
            </a:r>
          </a:p>
          <a:p>
            <a:endParaRPr lang="en-US" dirty="0"/>
          </a:p>
        </p:txBody>
      </p:sp>
      <p:sp>
        <p:nvSpPr>
          <p:cNvPr id="10" name="Text Placeholder 9">
            <a:extLst>
              <a:ext uri="{FF2B5EF4-FFF2-40B4-BE49-F238E27FC236}">
                <a16:creationId xmlns:a16="http://schemas.microsoft.com/office/drawing/2014/main" id="{9B8CB64E-A9FC-411B-B5FD-72F756D3EC5C}"/>
              </a:ext>
            </a:extLst>
          </p:cNvPr>
          <p:cNvSpPr>
            <a:spLocks noGrp="1"/>
          </p:cNvSpPr>
          <p:nvPr>
            <p:ph type="body" sz="quarter" idx="3"/>
          </p:nvPr>
        </p:nvSpPr>
        <p:spPr/>
        <p:txBody>
          <a:bodyPr/>
          <a:lstStyle/>
          <a:p>
            <a:r>
              <a:rPr lang="en-US" sz="1800" u="sng" dirty="0"/>
              <a:t>Choix </a:t>
            </a:r>
            <a:r>
              <a:rPr lang="en-US" sz="1800" u="sng" dirty="0" err="1"/>
              <a:t>Thé</a:t>
            </a:r>
            <a:endParaRPr lang="en-US" sz="1800" u="sng" dirty="0"/>
          </a:p>
        </p:txBody>
      </p:sp>
      <p:sp>
        <p:nvSpPr>
          <p:cNvPr id="11" name="Content Placeholder 10">
            <a:extLst>
              <a:ext uri="{FF2B5EF4-FFF2-40B4-BE49-F238E27FC236}">
                <a16:creationId xmlns:a16="http://schemas.microsoft.com/office/drawing/2014/main" id="{B562DDFF-CC15-4B3B-8B96-EACBEDC3A331}"/>
              </a:ext>
            </a:extLst>
          </p:cNvPr>
          <p:cNvSpPr>
            <a:spLocks noGrp="1"/>
          </p:cNvSpPr>
          <p:nvPr>
            <p:ph sz="quarter" idx="4"/>
          </p:nvPr>
        </p:nvSpPr>
        <p:spPr/>
        <p:txBody>
          <a:bodyPr/>
          <a:lstStyle/>
          <a:p>
            <a:pPr marL="27675" indent="0">
              <a:buNone/>
            </a:pPr>
            <a:br>
              <a:rPr lang="fr-FR" dirty="0"/>
            </a:br>
            <a:r>
              <a:rPr lang="fr-FR" dirty="0"/>
              <a:t>Le choix thé implique l’abandon du fragment de café pour des raisons morales. La morale de ce choix étant qu’il y a quelque chose de plus important que la gloire et la jeunesse et qu’il faut accepter les effets de la vieillesse.  </a:t>
            </a:r>
          </a:p>
          <a:p>
            <a:endParaRPr lang="en-US" dirty="0"/>
          </a:p>
        </p:txBody>
      </p:sp>
      <p:sp>
        <p:nvSpPr>
          <p:cNvPr id="12" name="Title 6">
            <a:extLst>
              <a:ext uri="{FF2B5EF4-FFF2-40B4-BE49-F238E27FC236}">
                <a16:creationId xmlns:a16="http://schemas.microsoft.com/office/drawing/2014/main" id="{2D470D1B-6C95-49D4-8E75-AB9CBBC087A2}"/>
              </a:ext>
            </a:extLst>
          </p:cNvPr>
          <p:cNvSpPr txBox="1">
            <a:spLocks/>
          </p:cNvSpPr>
          <p:nvPr/>
        </p:nvSpPr>
        <p:spPr>
          <a:xfrm>
            <a:off x="3675185" y="471429"/>
            <a:ext cx="4783469" cy="727838"/>
          </a:xfrm>
          <a:prstGeom prst="rect">
            <a:avLst/>
          </a:prstGeom>
          <a:effectLst>
            <a:outerShdw blurRad="25400" dir="17880000">
              <a:srgbClr val="000000">
                <a:alpha val="46000"/>
              </a:srgbClr>
            </a:outerShdw>
          </a:effectLst>
        </p:spPr>
        <p:txBody>
          <a:bodyPr vert="horz" lIns="91440" tIns="45720" rIns="91440" bIns="45720" rtlCol="0" anchor="ctr">
            <a:normAutofit fontScale="55000" lnSpcReduction="20000"/>
          </a:bodyPr>
          <a:lst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0" indent="0" algn="l" rtl="0">
              <a:spcBef>
                <a:spcPts val="0"/>
              </a:spcBef>
              <a:spcAft>
                <a:spcPts val="0"/>
              </a:spcAft>
              <a:buNone/>
            </a:pPr>
            <a:r>
              <a:rPr lang="fr-FR" dirty="0"/>
              <a:t>Le jeu demande deux choix moraux par quête et ses deux choix offrent une moral différentes.</a:t>
            </a:r>
          </a:p>
        </p:txBody>
      </p:sp>
      <p:pic>
        <p:nvPicPr>
          <p:cNvPr id="13" name="Google Shape;57;p13">
            <a:extLst>
              <a:ext uri="{FF2B5EF4-FFF2-40B4-BE49-F238E27FC236}">
                <a16:creationId xmlns:a16="http://schemas.microsoft.com/office/drawing/2014/main" id="{3FED8BA1-E820-4758-9CE8-A48D2C309675}"/>
              </a:ext>
            </a:extLst>
          </p:cNvPr>
          <p:cNvPicPr preferRelativeResize="0"/>
          <p:nvPr/>
        </p:nvPicPr>
        <p:blipFill>
          <a:blip r:embed="rId2">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19508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162700" y="359359"/>
            <a:ext cx="8520600" cy="891407"/>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dirty="0">
                <a:latin typeface="New Rocker"/>
                <a:ea typeface="New Rocker"/>
                <a:cs typeface="New Rocker"/>
                <a:sym typeface="New Rocker"/>
              </a:rPr>
              <a:t>Twine</a:t>
            </a:r>
          </a:p>
        </p:txBody>
      </p:sp>
      <p:pic>
        <p:nvPicPr>
          <p:cNvPr id="5" name="Google Shape;57;p13">
            <a:extLst>
              <a:ext uri="{FF2B5EF4-FFF2-40B4-BE49-F238E27FC236}">
                <a16:creationId xmlns:a16="http://schemas.microsoft.com/office/drawing/2014/main" id="{79D5CCEE-EC50-4361-AA07-9829F3056D9E}"/>
              </a:ext>
            </a:extLst>
          </p:cNvPr>
          <p:cNvPicPr preferRelativeResize="0"/>
          <p:nvPr/>
        </p:nvPicPr>
        <p:blipFill>
          <a:blip r:embed="rId3">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
        <p:nvSpPr>
          <p:cNvPr id="3" name="Text Placeholder 2">
            <a:extLst>
              <a:ext uri="{FF2B5EF4-FFF2-40B4-BE49-F238E27FC236}">
                <a16:creationId xmlns:a16="http://schemas.microsoft.com/office/drawing/2014/main" id="{6E983C55-BD1D-45C0-9E64-01CBFBFCD8F2}"/>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FD0354A7-94E5-47F9-A67C-6B3DE3EB25E4}"/>
              </a:ext>
            </a:extLst>
          </p:cNvPr>
          <p:cNvPicPr>
            <a:picLocks noChangeAspect="1"/>
          </p:cNvPicPr>
          <p:nvPr/>
        </p:nvPicPr>
        <p:blipFill>
          <a:blip r:embed="rId4"/>
          <a:srcRect/>
          <a:stretch/>
        </p:blipFill>
        <p:spPr>
          <a:xfrm>
            <a:off x="505966" y="1280522"/>
            <a:ext cx="4384031" cy="3160305"/>
          </a:xfrm>
          <a:prstGeom prst="rect">
            <a:avLst/>
          </a:prstGeom>
        </p:spPr>
      </p:pic>
      <p:pic>
        <p:nvPicPr>
          <p:cNvPr id="8" name="Picture 7">
            <a:extLst>
              <a:ext uri="{FF2B5EF4-FFF2-40B4-BE49-F238E27FC236}">
                <a16:creationId xmlns:a16="http://schemas.microsoft.com/office/drawing/2014/main" id="{1CE46A8B-7229-4E18-8244-49945BEE0D85}"/>
              </a:ext>
            </a:extLst>
          </p:cNvPr>
          <p:cNvPicPr>
            <a:picLocks noChangeAspect="1"/>
          </p:cNvPicPr>
          <p:nvPr/>
        </p:nvPicPr>
        <p:blipFill>
          <a:blip r:embed="rId5"/>
          <a:srcRect/>
          <a:stretch/>
        </p:blipFill>
        <p:spPr>
          <a:xfrm>
            <a:off x="5220140" y="1288854"/>
            <a:ext cx="3463160" cy="1844723"/>
          </a:xfrm>
          <a:prstGeom prst="rect">
            <a:avLst/>
          </a:prstGeom>
        </p:spPr>
      </p:pic>
      <p:sp>
        <p:nvSpPr>
          <p:cNvPr id="9" name="TextBox 8">
            <a:extLst>
              <a:ext uri="{FF2B5EF4-FFF2-40B4-BE49-F238E27FC236}">
                <a16:creationId xmlns:a16="http://schemas.microsoft.com/office/drawing/2014/main" id="{1BA6CD2C-B542-47BE-AC78-BA20C8BA477C}"/>
              </a:ext>
            </a:extLst>
          </p:cNvPr>
          <p:cNvSpPr txBox="1"/>
          <p:nvPr/>
        </p:nvSpPr>
        <p:spPr>
          <a:xfrm>
            <a:off x="5166630" y="3272971"/>
            <a:ext cx="3545527" cy="369332"/>
          </a:xfrm>
          <a:prstGeom prst="rect">
            <a:avLst/>
          </a:prstGeom>
          <a:noFill/>
        </p:spPr>
        <p:txBody>
          <a:bodyPr wrap="square" rtlCol="0">
            <a:spAutoFit/>
          </a:bodyPr>
          <a:lstStyle/>
          <a:p>
            <a:r>
              <a:rPr lang="en-US" dirty="0">
                <a:solidFill>
                  <a:schemeClr val="tx2"/>
                </a:solidFill>
              </a:rPr>
              <a:t>Plus de 36 variables</a:t>
            </a:r>
          </a:p>
        </p:txBody>
      </p:sp>
      <p:pic>
        <p:nvPicPr>
          <p:cNvPr id="10242" name="Picture 2" descr="Twine (software) - Wikipedia">
            <a:extLst>
              <a:ext uri="{FF2B5EF4-FFF2-40B4-BE49-F238E27FC236}">
                <a16:creationId xmlns:a16="http://schemas.microsoft.com/office/drawing/2014/main" id="{53B8EEA5-E162-4948-A563-BC6EAB9D34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9539" y="257984"/>
            <a:ext cx="586397" cy="669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33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6A3026B-796A-4E64-A439-B0BA647BD4BE}"/>
              </a:ext>
            </a:extLst>
          </p:cNvPr>
          <p:cNvSpPr>
            <a:spLocks noGrp="1"/>
          </p:cNvSpPr>
          <p:nvPr>
            <p:ph type="title"/>
          </p:nvPr>
        </p:nvSpPr>
        <p:spPr>
          <a:xfrm>
            <a:off x="685347" y="457442"/>
            <a:ext cx="3591378" cy="755133"/>
          </a:xfrm>
        </p:spPr>
        <p:txBody>
          <a:bodyPr/>
          <a:lstStyle/>
          <a:p>
            <a:r>
              <a:rPr lang="en" sz="4000" dirty="0">
                <a:latin typeface="New Rocker"/>
                <a:ea typeface="New Rocker"/>
                <a:cs typeface="New Rocker"/>
                <a:sym typeface="New Rocker"/>
              </a:rPr>
              <a:t>Le ton</a:t>
            </a:r>
            <a:endParaRPr lang="en-US" sz="4000" dirty="0"/>
          </a:p>
        </p:txBody>
      </p:sp>
      <p:pic>
        <p:nvPicPr>
          <p:cNvPr id="17" name="Picture Placeholder 16" descr="A picture containing text, vector graphics&#10;&#10;Description automatically generated">
            <a:extLst>
              <a:ext uri="{FF2B5EF4-FFF2-40B4-BE49-F238E27FC236}">
                <a16:creationId xmlns:a16="http://schemas.microsoft.com/office/drawing/2014/main" id="{D6BB03B3-EC84-48AF-B0F5-8FD669204D61}"/>
              </a:ext>
            </a:extLst>
          </p:cNvPr>
          <p:cNvPicPr>
            <a:picLocks noGrp="1" noChangeAspect="1"/>
          </p:cNvPicPr>
          <p:nvPr>
            <p:ph type="pic" idx="1"/>
          </p:nvPr>
        </p:nvPicPr>
        <p:blipFill>
          <a:blip r:embed="rId3"/>
          <a:srcRect t="22" b="22"/>
          <a:stretch>
            <a:fillRect/>
          </a:stretch>
        </p:blipFill>
        <p:spPr/>
      </p:pic>
      <p:sp>
        <p:nvSpPr>
          <p:cNvPr id="14" name="Text Placeholder 13">
            <a:extLst>
              <a:ext uri="{FF2B5EF4-FFF2-40B4-BE49-F238E27FC236}">
                <a16:creationId xmlns:a16="http://schemas.microsoft.com/office/drawing/2014/main" id="{444065A8-0C0B-4CE3-AC95-0F5FF7231A87}"/>
              </a:ext>
            </a:extLst>
          </p:cNvPr>
          <p:cNvSpPr>
            <a:spLocks noGrp="1"/>
          </p:cNvSpPr>
          <p:nvPr>
            <p:ph type="body" sz="half" idx="2"/>
          </p:nvPr>
        </p:nvSpPr>
        <p:spPr>
          <a:xfrm>
            <a:off x="685347" y="1357223"/>
            <a:ext cx="4451212" cy="3004324"/>
          </a:xfrm>
        </p:spPr>
        <p:txBody>
          <a:bodyPr/>
          <a:lstStyle/>
          <a:p>
            <a:pPr marL="0" lvl="0" indent="0" algn="l" rtl="0">
              <a:spcBef>
                <a:spcPts val="0"/>
              </a:spcBef>
              <a:spcAft>
                <a:spcPts val="0"/>
              </a:spcAft>
              <a:buNone/>
            </a:pPr>
            <a:r>
              <a:rPr lang="fr-FR" sz="1600" dirty="0"/>
              <a:t>Le ton est absurde et humoristique, jouant avec le concept du monde breuvage afin de créer une série de jeu de mot loufoque et le jeu met de l’avant des personnages colorés avec des personnalités définies.</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Cependant, derrière le ton absurde de l'</a:t>
            </a:r>
            <a:r>
              <a:rPr lang="fr-FR" sz="1600" dirty="0" err="1"/>
              <a:t>oeuvre</a:t>
            </a:r>
            <a:r>
              <a:rPr lang="fr-FR" sz="1600" dirty="0"/>
              <a:t>, il y a des touches mélancoliques durant lesquels le ton absurde prend du recul pour mieux mettre de l’avant les thématiques.</a:t>
            </a:r>
          </a:p>
          <a:p>
            <a:endParaRPr lang="en-US" dirty="0"/>
          </a:p>
        </p:txBody>
      </p:sp>
      <p:pic>
        <p:nvPicPr>
          <p:cNvPr id="15" name="Picture 2">
            <a:extLst>
              <a:ext uri="{FF2B5EF4-FFF2-40B4-BE49-F238E27FC236}">
                <a16:creationId xmlns:a16="http://schemas.microsoft.com/office/drawing/2014/main" id="{2149B7D2-00D8-42A9-B486-96ED05658526}"/>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0437" y="206682"/>
            <a:ext cx="1150541" cy="1150541"/>
          </a:xfrm>
          <a:prstGeom prst="rect">
            <a:avLst/>
          </a:prstGeom>
          <a:noFill/>
          <a:extLst>
            <a:ext uri="{909E8E84-426E-40DD-AFC4-6F175D3DCCD1}">
              <a14:hiddenFill xmlns:a14="http://schemas.microsoft.com/office/drawing/2010/main">
                <a:solidFill>
                  <a:srgbClr val="FFFFFF"/>
                </a:solidFill>
              </a14:hiddenFill>
            </a:ext>
          </a:extLst>
        </p:spPr>
      </p:pic>
      <p:pic>
        <p:nvPicPr>
          <p:cNvPr id="18" name="Google Shape;57;p13">
            <a:extLst>
              <a:ext uri="{FF2B5EF4-FFF2-40B4-BE49-F238E27FC236}">
                <a16:creationId xmlns:a16="http://schemas.microsoft.com/office/drawing/2014/main" id="{FD27914D-35CE-4AED-9F2F-DC6EA264F086}"/>
              </a:ext>
            </a:extLst>
          </p:cNvPr>
          <p:cNvPicPr preferRelativeResize="0"/>
          <p:nvPr/>
        </p:nvPicPr>
        <p:blipFill>
          <a:blip r:embed="rId5">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9573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6A3026B-796A-4E64-A439-B0BA647BD4BE}"/>
              </a:ext>
            </a:extLst>
          </p:cNvPr>
          <p:cNvSpPr>
            <a:spLocks noGrp="1"/>
          </p:cNvSpPr>
          <p:nvPr>
            <p:ph type="title"/>
          </p:nvPr>
        </p:nvSpPr>
        <p:spPr>
          <a:xfrm>
            <a:off x="685347" y="457442"/>
            <a:ext cx="3591378" cy="755133"/>
          </a:xfrm>
        </p:spPr>
        <p:txBody>
          <a:bodyPr/>
          <a:lstStyle/>
          <a:p>
            <a:r>
              <a:rPr lang="en-US" sz="4000" dirty="0">
                <a:latin typeface="New Rocker"/>
                <a:ea typeface="New Rocker"/>
                <a:cs typeface="New Rocker"/>
                <a:sym typeface="New Rocker"/>
              </a:rPr>
              <a:t>Le monde</a:t>
            </a:r>
            <a:endParaRPr lang="en-US" sz="4000" dirty="0"/>
          </a:p>
        </p:txBody>
      </p:sp>
      <p:pic>
        <p:nvPicPr>
          <p:cNvPr id="17" name="Picture Placeholder 16">
            <a:extLst>
              <a:ext uri="{FF2B5EF4-FFF2-40B4-BE49-F238E27FC236}">
                <a16:creationId xmlns:a16="http://schemas.microsoft.com/office/drawing/2014/main" id="{D6BB03B3-EC84-48AF-B0F5-8FD669204D61}"/>
              </a:ext>
            </a:extLst>
          </p:cNvPr>
          <p:cNvPicPr>
            <a:picLocks noGrp="1" noChangeAspect="1"/>
          </p:cNvPicPr>
          <p:nvPr>
            <p:ph type="pic" idx="1"/>
          </p:nvPr>
        </p:nvPicPr>
        <p:blipFill>
          <a:blip r:embed="rId3"/>
          <a:srcRect t="8" b="8"/>
          <a:stretch/>
        </p:blipFill>
        <p:spPr>
          <a:xfrm>
            <a:off x="5581914" y="572776"/>
            <a:ext cx="2456813" cy="3684617"/>
          </a:xfrm>
        </p:spPr>
      </p:pic>
      <p:sp>
        <p:nvSpPr>
          <p:cNvPr id="14" name="Text Placeholder 13">
            <a:extLst>
              <a:ext uri="{FF2B5EF4-FFF2-40B4-BE49-F238E27FC236}">
                <a16:creationId xmlns:a16="http://schemas.microsoft.com/office/drawing/2014/main" id="{444065A8-0C0B-4CE3-AC95-0F5FF7231A87}"/>
              </a:ext>
            </a:extLst>
          </p:cNvPr>
          <p:cNvSpPr>
            <a:spLocks noGrp="1"/>
          </p:cNvSpPr>
          <p:nvPr>
            <p:ph type="body" sz="half" idx="2"/>
          </p:nvPr>
        </p:nvSpPr>
        <p:spPr>
          <a:xfrm>
            <a:off x="685347" y="1357223"/>
            <a:ext cx="4451212" cy="3004324"/>
          </a:xfrm>
        </p:spPr>
        <p:txBody>
          <a:bodyPr>
            <a:normAutofit lnSpcReduction="10000"/>
          </a:bodyPr>
          <a:lstStyle/>
          <a:p>
            <a:pPr marL="0" lvl="0" indent="0" algn="l" rtl="0">
              <a:spcBef>
                <a:spcPts val="0"/>
              </a:spcBef>
              <a:spcAft>
                <a:spcPts val="0"/>
              </a:spcAft>
              <a:buNone/>
            </a:pPr>
            <a:r>
              <a:rPr lang="fr-FR" sz="1600" dirty="0"/>
              <a:t>Notre monde est très proche de la réalité. Il s’agit d’un  univers dans lequel les lois de la physique sont les mêmes, un monde dans lequel l’art, la musique et la culture existe.</a:t>
            </a:r>
            <a:br>
              <a:rPr lang="fr-FR" sz="1600" dirty="0"/>
            </a:br>
            <a:endParaRPr lang="fr-FR" sz="1600" dirty="0"/>
          </a:p>
          <a:p>
            <a:pPr marL="0" lvl="0" indent="0" algn="l" rtl="0">
              <a:spcBef>
                <a:spcPts val="0"/>
              </a:spcBef>
              <a:spcAft>
                <a:spcPts val="0"/>
              </a:spcAft>
              <a:buNone/>
            </a:pPr>
            <a:r>
              <a:rPr lang="fr-FR" sz="1600" dirty="0"/>
              <a:t>Bref, tout est semblable exception faites que les gens sont des breuvages. </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En effet, chaque être est un breuvage et chaque région de la planète est peuplée par des breuvages différents. Bien sûre, il existe aussi des breuvage hybride, le type de breuvage ne change rien aux sentiments.</a:t>
            </a:r>
          </a:p>
        </p:txBody>
      </p:sp>
      <p:pic>
        <p:nvPicPr>
          <p:cNvPr id="15" name="Picture 2">
            <a:extLst>
              <a:ext uri="{FF2B5EF4-FFF2-40B4-BE49-F238E27FC236}">
                <a16:creationId xmlns:a16="http://schemas.microsoft.com/office/drawing/2014/main" id="{2149B7D2-00D8-42A9-B486-96ED05658526}"/>
              </a:ext>
            </a:extLst>
          </p:cNvPr>
          <p:cNvPicPr>
            <a:picLocks noChangeAspect="1" noChangeArrowheads="1"/>
          </p:cNvPicPr>
          <p:nvPr/>
        </p:nvPicPr>
        <p:blipFill>
          <a:blip r:embed="rId4">
            <a:lum bright="70000" contrast="-70000"/>
          </a:blip>
          <a:srcRect/>
          <a:stretch/>
        </p:blipFill>
        <p:spPr bwMode="auto">
          <a:xfrm>
            <a:off x="3670437" y="206682"/>
            <a:ext cx="1150541" cy="1150541"/>
          </a:xfrm>
          <a:prstGeom prst="rect">
            <a:avLst/>
          </a:prstGeom>
          <a:noFill/>
          <a:extLst>
            <a:ext uri="{909E8E84-426E-40DD-AFC4-6F175D3DCCD1}">
              <a14:hiddenFill xmlns:a14="http://schemas.microsoft.com/office/drawing/2010/main">
                <a:solidFill>
                  <a:srgbClr val="FFFFFF"/>
                </a:solidFill>
              </a14:hiddenFill>
            </a:ext>
          </a:extLst>
        </p:spPr>
      </p:pic>
      <p:pic>
        <p:nvPicPr>
          <p:cNvPr id="18" name="Google Shape;57;p13">
            <a:extLst>
              <a:ext uri="{FF2B5EF4-FFF2-40B4-BE49-F238E27FC236}">
                <a16:creationId xmlns:a16="http://schemas.microsoft.com/office/drawing/2014/main" id="{FD27914D-35CE-4AED-9F2F-DC6EA264F086}"/>
              </a:ext>
            </a:extLst>
          </p:cNvPr>
          <p:cNvPicPr preferRelativeResize="0"/>
          <p:nvPr/>
        </p:nvPicPr>
        <p:blipFill>
          <a:blip r:embed="rId5">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7267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6A3026B-796A-4E64-A439-B0BA647BD4BE}"/>
              </a:ext>
            </a:extLst>
          </p:cNvPr>
          <p:cNvSpPr>
            <a:spLocks noGrp="1"/>
          </p:cNvSpPr>
          <p:nvPr>
            <p:ph type="title"/>
          </p:nvPr>
        </p:nvSpPr>
        <p:spPr>
          <a:xfrm>
            <a:off x="685347" y="457442"/>
            <a:ext cx="3591378" cy="755133"/>
          </a:xfrm>
        </p:spPr>
        <p:txBody>
          <a:bodyPr/>
          <a:lstStyle/>
          <a:p>
            <a:r>
              <a:rPr lang="en-US" sz="4000" dirty="0">
                <a:latin typeface="New Rocker"/>
                <a:ea typeface="New Rocker"/>
                <a:cs typeface="New Rocker"/>
                <a:sym typeface="New Rocker"/>
              </a:rPr>
              <a:t>Le monde</a:t>
            </a:r>
            <a:endParaRPr lang="en-US" sz="4000" dirty="0"/>
          </a:p>
        </p:txBody>
      </p:sp>
      <p:pic>
        <p:nvPicPr>
          <p:cNvPr id="17" name="Picture Placeholder 16">
            <a:extLst>
              <a:ext uri="{FF2B5EF4-FFF2-40B4-BE49-F238E27FC236}">
                <a16:creationId xmlns:a16="http://schemas.microsoft.com/office/drawing/2014/main" id="{D6BB03B3-EC84-48AF-B0F5-8FD669204D61}"/>
              </a:ext>
            </a:extLst>
          </p:cNvPr>
          <p:cNvPicPr>
            <a:picLocks noGrp="1" noChangeAspect="1"/>
          </p:cNvPicPr>
          <p:nvPr>
            <p:ph type="pic" idx="1"/>
          </p:nvPr>
        </p:nvPicPr>
        <p:blipFill>
          <a:blip r:embed="rId3"/>
          <a:srcRect t="8" b="8"/>
          <a:stretch/>
        </p:blipFill>
        <p:spPr>
          <a:xfrm flipH="1">
            <a:off x="5581914" y="572776"/>
            <a:ext cx="2456813" cy="3684617"/>
          </a:xfrm>
        </p:spPr>
      </p:pic>
      <p:sp>
        <p:nvSpPr>
          <p:cNvPr id="14" name="Text Placeholder 13">
            <a:extLst>
              <a:ext uri="{FF2B5EF4-FFF2-40B4-BE49-F238E27FC236}">
                <a16:creationId xmlns:a16="http://schemas.microsoft.com/office/drawing/2014/main" id="{444065A8-0C0B-4CE3-AC95-0F5FF7231A87}"/>
              </a:ext>
            </a:extLst>
          </p:cNvPr>
          <p:cNvSpPr>
            <a:spLocks noGrp="1"/>
          </p:cNvSpPr>
          <p:nvPr>
            <p:ph type="body" sz="half" idx="2"/>
          </p:nvPr>
        </p:nvSpPr>
        <p:spPr>
          <a:xfrm>
            <a:off x="685347" y="1357223"/>
            <a:ext cx="4451212" cy="3004324"/>
          </a:xfrm>
        </p:spPr>
        <p:txBody>
          <a:bodyPr>
            <a:normAutofit/>
          </a:bodyPr>
          <a:lstStyle/>
          <a:p>
            <a:pPr marL="0" lvl="0" indent="0" algn="l" rtl="0">
              <a:spcBef>
                <a:spcPts val="0"/>
              </a:spcBef>
              <a:spcAft>
                <a:spcPts val="0"/>
              </a:spcAft>
              <a:buNone/>
            </a:pPr>
            <a:r>
              <a:rPr lang="fr-FR" sz="1600" dirty="0"/>
              <a:t>L’histoire se passe à </a:t>
            </a:r>
            <a:r>
              <a:rPr lang="fr-FR" sz="1600" dirty="0" err="1"/>
              <a:t>Sodapolis</a:t>
            </a:r>
            <a:r>
              <a:rPr lang="fr-FR" sz="1600" dirty="0"/>
              <a:t>, la plus grande métropole de la planète. </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Notre protagoniste et son groupe de musique, les Black Hot Coffee Bean, sont sur le point de faire leur plus grand </a:t>
            </a:r>
            <a:r>
              <a:rPr lang="fr-FR" sz="1600" dirty="0" err="1"/>
              <a:t>concertsde</a:t>
            </a:r>
            <a:r>
              <a:rPr lang="fr-FR" sz="1600" dirty="0"/>
              <a:t> leurs vies devant une foule de centaines de milliers de breuvages. </a:t>
            </a:r>
          </a:p>
        </p:txBody>
      </p:sp>
      <p:pic>
        <p:nvPicPr>
          <p:cNvPr id="15" name="Picture 2">
            <a:extLst>
              <a:ext uri="{FF2B5EF4-FFF2-40B4-BE49-F238E27FC236}">
                <a16:creationId xmlns:a16="http://schemas.microsoft.com/office/drawing/2014/main" id="{2149B7D2-00D8-42A9-B486-96ED05658526}"/>
              </a:ext>
            </a:extLst>
          </p:cNvPr>
          <p:cNvPicPr>
            <a:picLocks noChangeAspect="1" noChangeArrowheads="1"/>
          </p:cNvPicPr>
          <p:nvPr/>
        </p:nvPicPr>
        <p:blipFill>
          <a:blip r:embed="rId4">
            <a:lum bright="70000" contrast="-70000"/>
          </a:blip>
          <a:srcRect/>
          <a:stretch/>
        </p:blipFill>
        <p:spPr bwMode="auto">
          <a:xfrm>
            <a:off x="3670437" y="206682"/>
            <a:ext cx="1150541" cy="1150541"/>
          </a:xfrm>
          <a:prstGeom prst="rect">
            <a:avLst/>
          </a:prstGeom>
          <a:noFill/>
          <a:extLst>
            <a:ext uri="{909E8E84-426E-40DD-AFC4-6F175D3DCCD1}">
              <a14:hiddenFill xmlns:a14="http://schemas.microsoft.com/office/drawing/2010/main">
                <a:solidFill>
                  <a:srgbClr val="FFFFFF"/>
                </a:solidFill>
              </a14:hiddenFill>
            </a:ext>
          </a:extLst>
        </p:spPr>
      </p:pic>
      <p:pic>
        <p:nvPicPr>
          <p:cNvPr id="18" name="Google Shape;57;p13">
            <a:extLst>
              <a:ext uri="{FF2B5EF4-FFF2-40B4-BE49-F238E27FC236}">
                <a16:creationId xmlns:a16="http://schemas.microsoft.com/office/drawing/2014/main" id="{FD27914D-35CE-4AED-9F2F-DC6EA264F086}"/>
              </a:ext>
            </a:extLst>
          </p:cNvPr>
          <p:cNvPicPr preferRelativeResize="0"/>
          <p:nvPr/>
        </p:nvPicPr>
        <p:blipFill>
          <a:blip r:embed="rId5">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9351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6A3026B-796A-4E64-A439-B0BA647BD4BE}"/>
              </a:ext>
            </a:extLst>
          </p:cNvPr>
          <p:cNvSpPr>
            <a:spLocks noGrp="1"/>
          </p:cNvSpPr>
          <p:nvPr>
            <p:ph type="title"/>
          </p:nvPr>
        </p:nvSpPr>
        <p:spPr>
          <a:xfrm>
            <a:off x="574431" y="457442"/>
            <a:ext cx="3702294" cy="755133"/>
          </a:xfrm>
        </p:spPr>
        <p:txBody>
          <a:bodyPr/>
          <a:lstStyle/>
          <a:p>
            <a:r>
              <a:rPr lang="fr-CA" sz="4000" dirty="0">
                <a:latin typeface="New Rocker"/>
                <a:ea typeface="New Rocker"/>
                <a:cs typeface="New Rocker"/>
                <a:sym typeface="New Rocker"/>
              </a:rPr>
              <a:t>Environnements</a:t>
            </a:r>
            <a:endParaRPr lang="fr-CA" sz="4000" dirty="0"/>
          </a:p>
        </p:txBody>
      </p:sp>
      <p:pic>
        <p:nvPicPr>
          <p:cNvPr id="17" name="Picture Placeholder 16">
            <a:extLst>
              <a:ext uri="{FF2B5EF4-FFF2-40B4-BE49-F238E27FC236}">
                <a16:creationId xmlns:a16="http://schemas.microsoft.com/office/drawing/2014/main" id="{D6BB03B3-EC84-48AF-B0F5-8FD669204D61}"/>
              </a:ext>
            </a:extLst>
          </p:cNvPr>
          <p:cNvPicPr>
            <a:picLocks noGrp="1" noChangeAspect="1"/>
          </p:cNvPicPr>
          <p:nvPr>
            <p:ph type="pic" idx="1"/>
          </p:nvPr>
        </p:nvPicPr>
        <p:blipFill>
          <a:blip r:embed="rId3"/>
          <a:srcRect t="8" b="8"/>
          <a:stretch/>
        </p:blipFill>
        <p:spPr>
          <a:xfrm>
            <a:off x="5581914" y="572776"/>
            <a:ext cx="2456813" cy="3684617"/>
          </a:xfrm>
        </p:spPr>
      </p:pic>
      <p:sp>
        <p:nvSpPr>
          <p:cNvPr id="14" name="Text Placeholder 13">
            <a:extLst>
              <a:ext uri="{FF2B5EF4-FFF2-40B4-BE49-F238E27FC236}">
                <a16:creationId xmlns:a16="http://schemas.microsoft.com/office/drawing/2014/main" id="{444065A8-0C0B-4CE3-AC95-0F5FF7231A87}"/>
              </a:ext>
            </a:extLst>
          </p:cNvPr>
          <p:cNvSpPr>
            <a:spLocks noGrp="1"/>
          </p:cNvSpPr>
          <p:nvPr>
            <p:ph type="body" sz="half" idx="2"/>
          </p:nvPr>
        </p:nvSpPr>
        <p:spPr>
          <a:xfrm>
            <a:off x="685347" y="1357223"/>
            <a:ext cx="4451212" cy="3004324"/>
          </a:xfrm>
        </p:spPr>
        <p:txBody>
          <a:bodyPr>
            <a:normAutofit/>
          </a:bodyPr>
          <a:lstStyle/>
          <a:p>
            <a:pPr marL="0" lvl="0" indent="0" algn="l" rtl="0">
              <a:spcBef>
                <a:spcPts val="0"/>
              </a:spcBef>
              <a:spcAft>
                <a:spcPts val="0"/>
              </a:spcAft>
              <a:buNone/>
            </a:pPr>
            <a:r>
              <a:rPr lang="fr-FR" sz="1600" dirty="0"/>
              <a:t>Le jeu se passe dans un centre de convention se situant au </a:t>
            </a:r>
            <a:r>
              <a:rPr lang="fr-FR" sz="1600" dirty="0" err="1"/>
              <a:t>coeur</a:t>
            </a:r>
            <a:r>
              <a:rPr lang="fr-FR" sz="1600" dirty="0"/>
              <a:t> du centre-ville de </a:t>
            </a:r>
            <a:r>
              <a:rPr lang="fr-FR" sz="1600" dirty="0" err="1"/>
              <a:t>Cocatown</a:t>
            </a:r>
            <a:r>
              <a:rPr lang="fr-FR" sz="1600" dirty="0"/>
              <a:t>, la plus grande ville de </a:t>
            </a:r>
            <a:r>
              <a:rPr lang="fr-FR" sz="1600" dirty="0" err="1"/>
              <a:t>Sodapolis</a:t>
            </a:r>
            <a:r>
              <a:rPr lang="fr-FR" sz="1600" dirty="0"/>
              <a:t>..</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Dans ce centre, il y a:</a:t>
            </a:r>
          </a:p>
          <a:p>
            <a:pPr marL="285750" lvl="0" indent="-285750" algn="l" rtl="0">
              <a:spcBef>
                <a:spcPts val="0"/>
              </a:spcBef>
              <a:spcAft>
                <a:spcPts val="0"/>
              </a:spcAft>
              <a:buFont typeface="Wingdings" panose="05000000000000000000" pitchFamily="2" charset="2"/>
              <a:buChar char="v"/>
            </a:pPr>
            <a:r>
              <a:rPr lang="fr-FR" sz="1600" dirty="0"/>
              <a:t>La plus grand salle de spectacle de </a:t>
            </a:r>
            <a:r>
              <a:rPr lang="fr-FR" sz="1600" dirty="0" err="1"/>
              <a:t>Sodapolis</a:t>
            </a:r>
            <a:r>
              <a:rPr lang="fr-FR" sz="1600" dirty="0"/>
              <a:t>.</a:t>
            </a:r>
          </a:p>
          <a:p>
            <a:pPr marL="285750" lvl="0" indent="-285750" algn="l" rtl="0">
              <a:spcBef>
                <a:spcPts val="0"/>
              </a:spcBef>
              <a:spcAft>
                <a:spcPts val="0"/>
              </a:spcAft>
              <a:buFont typeface="Wingdings" panose="05000000000000000000" pitchFamily="2" charset="2"/>
              <a:buChar char="v"/>
            </a:pPr>
            <a:r>
              <a:rPr lang="fr-FR" sz="1600" dirty="0"/>
              <a:t>Un bar de réputation mondiale.</a:t>
            </a:r>
          </a:p>
          <a:p>
            <a:pPr marL="285750" lvl="0" indent="-285750" algn="l" rtl="0">
              <a:spcBef>
                <a:spcPts val="0"/>
              </a:spcBef>
              <a:spcAft>
                <a:spcPts val="0"/>
              </a:spcAft>
              <a:buFont typeface="Wingdings" panose="05000000000000000000" pitchFamily="2" charset="2"/>
              <a:buChar char="v"/>
            </a:pPr>
            <a:r>
              <a:rPr lang="fr-FR" sz="1600" dirty="0"/>
              <a:t>Le musée national de </a:t>
            </a:r>
            <a:r>
              <a:rPr lang="fr-FR" sz="1600" dirty="0" err="1"/>
              <a:t>Sodapolis</a:t>
            </a:r>
            <a:r>
              <a:rPr lang="fr-FR" sz="1600" dirty="0"/>
              <a:t>.</a:t>
            </a:r>
          </a:p>
          <a:p>
            <a:pPr marL="285750" lvl="0" indent="-285750" algn="l" rtl="0">
              <a:spcBef>
                <a:spcPts val="0"/>
              </a:spcBef>
              <a:spcAft>
                <a:spcPts val="0"/>
              </a:spcAft>
              <a:buFont typeface="Wingdings" panose="05000000000000000000" pitchFamily="2" charset="2"/>
              <a:buChar char="v"/>
            </a:pPr>
            <a:r>
              <a:rPr lang="fr-FR" sz="1600" dirty="0"/>
              <a:t>Une salle d’arcade</a:t>
            </a:r>
          </a:p>
          <a:p>
            <a:pPr marL="285750" lvl="0" indent="-285750" algn="l" rtl="0">
              <a:spcBef>
                <a:spcPts val="0"/>
              </a:spcBef>
              <a:spcAft>
                <a:spcPts val="0"/>
              </a:spcAft>
              <a:buFont typeface="Wingdings" panose="05000000000000000000" pitchFamily="2" charset="2"/>
              <a:buChar char="v"/>
            </a:pPr>
            <a:r>
              <a:rPr lang="fr-FR" sz="1600" dirty="0"/>
              <a:t>Un loge où les artistes peuvent se reposer</a:t>
            </a:r>
          </a:p>
          <a:p>
            <a:pPr marL="285750" lvl="0" indent="-285750" algn="l" rtl="0">
              <a:spcBef>
                <a:spcPts val="0"/>
              </a:spcBef>
              <a:spcAft>
                <a:spcPts val="0"/>
              </a:spcAft>
              <a:buFont typeface="Wingdings" panose="05000000000000000000" pitchFamily="2" charset="2"/>
              <a:buChar char="v"/>
            </a:pPr>
            <a:r>
              <a:rPr lang="fr-FR" sz="1600" dirty="0"/>
              <a:t>Un lobby qui connecte le tout</a:t>
            </a:r>
          </a:p>
        </p:txBody>
      </p:sp>
      <p:pic>
        <p:nvPicPr>
          <p:cNvPr id="15" name="Picture 2">
            <a:extLst>
              <a:ext uri="{FF2B5EF4-FFF2-40B4-BE49-F238E27FC236}">
                <a16:creationId xmlns:a16="http://schemas.microsoft.com/office/drawing/2014/main" id="{2149B7D2-00D8-42A9-B486-96ED05658526}"/>
              </a:ext>
            </a:extLst>
          </p:cNvPr>
          <p:cNvPicPr>
            <a:picLocks noChangeAspect="1" noChangeArrowheads="1"/>
          </p:cNvPicPr>
          <p:nvPr/>
        </p:nvPicPr>
        <p:blipFill>
          <a:blip r:embed="rId4">
            <a:lum bright="70000" contrast="-70000"/>
          </a:blip>
          <a:srcRect/>
          <a:stretch/>
        </p:blipFill>
        <p:spPr bwMode="auto">
          <a:xfrm>
            <a:off x="3978582" y="206682"/>
            <a:ext cx="1150541" cy="1150541"/>
          </a:xfrm>
          <a:prstGeom prst="rect">
            <a:avLst/>
          </a:prstGeom>
          <a:noFill/>
          <a:extLst>
            <a:ext uri="{909E8E84-426E-40DD-AFC4-6F175D3DCCD1}">
              <a14:hiddenFill xmlns:a14="http://schemas.microsoft.com/office/drawing/2010/main">
                <a:solidFill>
                  <a:srgbClr val="FFFFFF"/>
                </a:solidFill>
              </a14:hiddenFill>
            </a:ext>
          </a:extLst>
        </p:spPr>
      </p:pic>
      <p:pic>
        <p:nvPicPr>
          <p:cNvPr id="18" name="Google Shape;57;p13">
            <a:extLst>
              <a:ext uri="{FF2B5EF4-FFF2-40B4-BE49-F238E27FC236}">
                <a16:creationId xmlns:a16="http://schemas.microsoft.com/office/drawing/2014/main" id="{FD27914D-35CE-4AED-9F2F-DC6EA264F086}"/>
              </a:ext>
            </a:extLst>
          </p:cNvPr>
          <p:cNvPicPr preferRelativeResize="0"/>
          <p:nvPr/>
        </p:nvPicPr>
        <p:blipFill>
          <a:blip r:embed="rId5">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9286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685346" y="457200"/>
            <a:ext cx="6506762" cy="727838"/>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New Rocker"/>
                <a:ea typeface="New Rocker"/>
                <a:cs typeface="New Rocker"/>
                <a:sym typeface="New Rocker"/>
              </a:rPr>
              <a:t>Carte de l’environnement</a:t>
            </a:r>
            <a:endParaRPr dirty="0">
              <a:latin typeface="New Rocker"/>
              <a:ea typeface="New Rocker"/>
              <a:cs typeface="New Rocker"/>
              <a:sym typeface="New Rocker"/>
            </a:endParaRPr>
          </a:p>
        </p:txBody>
      </p:sp>
      <p:pic>
        <p:nvPicPr>
          <p:cNvPr id="6" name="Content Placeholder 5" descr="Timeline&#10;&#10;Description automatically generated">
            <a:extLst>
              <a:ext uri="{FF2B5EF4-FFF2-40B4-BE49-F238E27FC236}">
                <a16:creationId xmlns:a16="http://schemas.microsoft.com/office/drawing/2014/main" id="{E047F4CA-FDA1-44D1-B11E-B0422863FAE9}"/>
              </a:ext>
            </a:extLst>
          </p:cNvPr>
          <p:cNvPicPr>
            <a:picLocks noGrp="1" noChangeAspect="1"/>
          </p:cNvPicPr>
          <p:nvPr>
            <p:ph sz="half" idx="1"/>
          </p:nvPr>
        </p:nvPicPr>
        <p:blipFill>
          <a:blip r:embed="rId3"/>
          <a:stretch>
            <a:fillRect/>
          </a:stretch>
        </p:blipFill>
        <p:spPr>
          <a:xfrm>
            <a:off x="2506842" y="954145"/>
            <a:ext cx="4130316" cy="4130316"/>
          </a:xfrm>
        </p:spPr>
      </p:pic>
      <p:pic>
        <p:nvPicPr>
          <p:cNvPr id="49" name="Picture 2">
            <a:extLst>
              <a:ext uri="{FF2B5EF4-FFF2-40B4-BE49-F238E27FC236}">
                <a16:creationId xmlns:a16="http://schemas.microsoft.com/office/drawing/2014/main" id="{EE0A73A3-94B0-486F-8409-F52B1E47436D}"/>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244584" y="457200"/>
            <a:ext cx="885093" cy="885093"/>
          </a:xfrm>
          <a:prstGeom prst="rect">
            <a:avLst/>
          </a:prstGeom>
          <a:noFill/>
          <a:extLst>
            <a:ext uri="{909E8E84-426E-40DD-AFC4-6F175D3DCCD1}">
              <a14:hiddenFill xmlns:a14="http://schemas.microsoft.com/office/drawing/2010/main">
                <a:solidFill>
                  <a:srgbClr val="FFFFFF"/>
                </a:solidFill>
              </a14:hiddenFill>
            </a:ext>
          </a:extLst>
        </p:spPr>
      </p:pic>
      <p:pic>
        <p:nvPicPr>
          <p:cNvPr id="50" name="Google Shape;57;p13">
            <a:extLst>
              <a:ext uri="{FF2B5EF4-FFF2-40B4-BE49-F238E27FC236}">
                <a16:creationId xmlns:a16="http://schemas.microsoft.com/office/drawing/2014/main" id="{B0F14D61-3C5F-4F56-BB65-F5EFDD9959DC}"/>
              </a:ext>
            </a:extLst>
          </p:cNvPr>
          <p:cNvPicPr preferRelativeResize="0"/>
          <p:nvPr/>
        </p:nvPicPr>
        <p:blipFill>
          <a:blip r:embed="rId5">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32" name="Content Placeholder 31" descr="A picture containing text&#10;&#10;Description automatically generated">
            <a:extLst>
              <a:ext uri="{FF2B5EF4-FFF2-40B4-BE49-F238E27FC236}">
                <a16:creationId xmlns:a16="http://schemas.microsoft.com/office/drawing/2014/main" id="{234CB9E1-D244-461F-AFDF-EB9A62706330}"/>
              </a:ext>
            </a:extLst>
          </p:cNvPr>
          <p:cNvPicPr>
            <a:picLocks noGrp="1" noChangeAspect="1"/>
          </p:cNvPicPr>
          <p:nvPr>
            <p:ph sz="half" idx="2"/>
          </p:nvPr>
        </p:nvPicPr>
        <p:blipFill>
          <a:blip r:embed="rId3"/>
          <a:stretch>
            <a:fillRect/>
          </a:stretch>
        </p:blipFill>
        <p:spPr>
          <a:xfrm>
            <a:off x="2696342" y="3696176"/>
            <a:ext cx="1984743" cy="1116418"/>
          </a:xfrm>
        </p:spPr>
      </p:pic>
      <p:pic>
        <p:nvPicPr>
          <p:cNvPr id="34" name="Picture 33" descr="A picture containing text&#10;&#10;Description automatically generated">
            <a:extLst>
              <a:ext uri="{FF2B5EF4-FFF2-40B4-BE49-F238E27FC236}">
                <a16:creationId xmlns:a16="http://schemas.microsoft.com/office/drawing/2014/main" id="{FCEB70F9-671A-480C-B14F-1D86E8BEB6FF}"/>
              </a:ext>
            </a:extLst>
          </p:cNvPr>
          <p:cNvPicPr>
            <a:picLocks noChangeAspect="1"/>
          </p:cNvPicPr>
          <p:nvPr/>
        </p:nvPicPr>
        <p:blipFill>
          <a:blip r:embed="rId4"/>
          <a:stretch>
            <a:fillRect/>
          </a:stretch>
        </p:blipFill>
        <p:spPr>
          <a:xfrm>
            <a:off x="4719197" y="3706337"/>
            <a:ext cx="1966679" cy="1106257"/>
          </a:xfrm>
          <a:prstGeom prst="rect">
            <a:avLst/>
          </a:prstGeom>
        </p:spPr>
      </p:pic>
      <p:pic>
        <p:nvPicPr>
          <p:cNvPr id="36" name="Picture 35" descr="Diagram, engineering drawing&#10;&#10;Description automatically generated">
            <a:extLst>
              <a:ext uri="{FF2B5EF4-FFF2-40B4-BE49-F238E27FC236}">
                <a16:creationId xmlns:a16="http://schemas.microsoft.com/office/drawing/2014/main" id="{D01F3665-EF7D-4527-B893-F520D8A585F6}"/>
              </a:ext>
            </a:extLst>
          </p:cNvPr>
          <p:cNvPicPr>
            <a:picLocks noChangeAspect="1"/>
          </p:cNvPicPr>
          <p:nvPr/>
        </p:nvPicPr>
        <p:blipFill>
          <a:blip r:embed="rId5"/>
          <a:stretch>
            <a:fillRect/>
          </a:stretch>
        </p:blipFill>
        <p:spPr>
          <a:xfrm>
            <a:off x="3807294" y="2537137"/>
            <a:ext cx="1966679" cy="1106257"/>
          </a:xfrm>
          <a:prstGeom prst="rect">
            <a:avLst/>
          </a:prstGeom>
        </p:spPr>
      </p:pic>
      <p:pic>
        <p:nvPicPr>
          <p:cNvPr id="40" name="Picture 39" descr="A picture containing text, arch&#10;&#10;Description automatically generated">
            <a:extLst>
              <a:ext uri="{FF2B5EF4-FFF2-40B4-BE49-F238E27FC236}">
                <a16:creationId xmlns:a16="http://schemas.microsoft.com/office/drawing/2014/main" id="{768E728E-89CD-4C20-9191-0C72AF1B2BE9}"/>
              </a:ext>
            </a:extLst>
          </p:cNvPr>
          <p:cNvPicPr>
            <a:picLocks noChangeAspect="1"/>
          </p:cNvPicPr>
          <p:nvPr/>
        </p:nvPicPr>
        <p:blipFill>
          <a:blip r:embed="rId6"/>
          <a:stretch>
            <a:fillRect/>
          </a:stretch>
        </p:blipFill>
        <p:spPr>
          <a:xfrm>
            <a:off x="5804657" y="2537138"/>
            <a:ext cx="1966679" cy="1106257"/>
          </a:xfrm>
          <a:prstGeom prst="rect">
            <a:avLst/>
          </a:prstGeom>
        </p:spPr>
      </p:pic>
      <p:pic>
        <p:nvPicPr>
          <p:cNvPr id="42" name="Picture 41" descr="A picture containing text&#10;&#10;Description automatically generated">
            <a:extLst>
              <a:ext uri="{FF2B5EF4-FFF2-40B4-BE49-F238E27FC236}">
                <a16:creationId xmlns:a16="http://schemas.microsoft.com/office/drawing/2014/main" id="{D45CE8C2-325D-4D7A-BF2A-D22841FBFFA7}"/>
              </a:ext>
            </a:extLst>
          </p:cNvPr>
          <p:cNvPicPr>
            <a:picLocks noChangeAspect="1"/>
          </p:cNvPicPr>
          <p:nvPr/>
        </p:nvPicPr>
        <p:blipFill>
          <a:blip r:embed="rId7"/>
          <a:stretch>
            <a:fillRect/>
          </a:stretch>
        </p:blipFill>
        <p:spPr>
          <a:xfrm>
            <a:off x="3807294" y="1382185"/>
            <a:ext cx="1966679" cy="1106257"/>
          </a:xfrm>
          <a:prstGeom prst="rect">
            <a:avLst/>
          </a:prstGeom>
        </p:spPr>
      </p:pic>
      <p:pic>
        <p:nvPicPr>
          <p:cNvPr id="44" name="Picture 43" descr="A picture containing text, sky&#10;&#10;Description automatically generated">
            <a:extLst>
              <a:ext uri="{FF2B5EF4-FFF2-40B4-BE49-F238E27FC236}">
                <a16:creationId xmlns:a16="http://schemas.microsoft.com/office/drawing/2014/main" id="{66D086A6-64CA-4BE1-967D-BE3D410BC336}"/>
              </a:ext>
            </a:extLst>
          </p:cNvPr>
          <p:cNvPicPr>
            <a:picLocks noChangeAspect="1"/>
          </p:cNvPicPr>
          <p:nvPr/>
        </p:nvPicPr>
        <p:blipFill>
          <a:blip r:embed="rId8"/>
          <a:stretch>
            <a:fillRect/>
          </a:stretch>
        </p:blipFill>
        <p:spPr>
          <a:xfrm>
            <a:off x="1793651" y="1372024"/>
            <a:ext cx="1984743" cy="1116418"/>
          </a:xfrm>
          <a:prstGeom prst="rect">
            <a:avLst/>
          </a:prstGeom>
        </p:spPr>
      </p:pic>
      <p:sp>
        <p:nvSpPr>
          <p:cNvPr id="15" name="Google Shape;99;p19">
            <a:extLst>
              <a:ext uri="{FF2B5EF4-FFF2-40B4-BE49-F238E27FC236}">
                <a16:creationId xmlns:a16="http://schemas.microsoft.com/office/drawing/2014/main" id="{5FF9BFEC-3766-4C82-9A0E-495BD6529995}"/>
              </a:ext>
            </a:extLst>
          </p:cNvPr>
          <p:cNvSpPr txBox="1">
            <a:spLocks/>
          </p:cNvSpPr>
          <p:nvPr/>
        </p:nvSpPr>
        <p:spPr>
          <a:xfrm>
            <a:off x="685346" y="457200"/>
            <a:ext cx="6506762" cy="727838"/>
          </a:xfrm>
          <a:prstGeom prst="rect">
            <a:avLst/>
          </a:prstGeom>
          <a:effectLst>
            <a:outerShdw blurRad="25400" dir="17880000">
              <a:srgbClr val="000000">
                <a:alpha val="46000"/>
              </a:srgbClr>
            </a:outerShdw>
          </a:effectLst>
        </p:spPr>
        <p:txBody>
          <a:bodyPr spcFirstLastPara="1" vert="horz" wrap="square" lIns="91425" tIns="91425" rIns="91425" bIns="91425" rtlCol="0" anchor="b" anchorCtr="0">
            <a:normAutofit/>
          </a:bodyPr>
          <a:lst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a:latin typeface="New Rocker"/>
                <a:ea typeface="New Rocker"/>
                <a:cs typeface="New Rocker"/>
                <a:sym typeface="New Rocker"/>
              </a:rPr>
              <a:t>Carte de l’environnement</a:t>
            </a:r>
            <a:endParaRPr lang="en-US" dirty="0">
              <a:latin typeface="New Rocker"/>
              <a:ea typeface="New Rocker"/>
              <a:cs typeface="New Rocker"/>
              <a:sym typeface="New Rocker"/>
            </a:endParaRPr>
          </a:p>
        </p:txBody>
      </p:sp>
      <p:pic>
        <p:nvPicPr>
          <p:cNvPr id="3074" name="Picture 2">
            <a:extLst>
              <a:ext uri="{FF2B5EF4-FFF2-40B4-BE49-F238E27FC236}">
                <a16:creationId xmlns:a16="http://schemas.microsoft.com/office/drawing/2014/main" id="{6F83EF19-76B5-42E9-B884-DD9A7D30B2FB}"/>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6244584" y="457200"/>
            <a:ext cx="885093" cy="885093"/>
          </a:xfrm>
          <a:prstGeom prst="rect">
            <a:avLst/>
          </a:prstGeom>
          <a:noFill/>
          <a:extLst>
            <a:ext uri="{909E8E84-426E-40DD-AFC4-6F175D3DCCD1}">
              <a14:hiddenFill xmlns:a14="http://schemas.microsoft.com/office/drawing/2010/main">
                <a:solidFill>
                  <a:srgbClr val="FFFFFF"/>
                </a:solidFill>
              </a14:hiddenFill>
            </a:ext>
          </a:extLst>
        </p:spPr>
      </p:pic>
      <p:pic>
        <p:nvPicPr>
          <p:cNvPr id="19" name="Google Shape;57;p13">
            <a:extLst>
              <a:ext uri="{FF2B5EF4-FFF2-40B4-BE49-F238E27FC236}">
                <a16:creationId xmlns:a16="http://schemas.microsoft.com/office/drawing/2014/main" id="{60C3D54C-25D6-429E-8464-7CABDDFDCC4D}"/>
              </a:ext>
            </a:extLst>
          </p:cNvPr>
          <p:cNvPicPr preferRelativeResize="0"/>
          <p:nvPr/>
        </p:nvPicPr>
        <p:blipFill>
          <a:blip r:embed="rId10">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9225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458993" y="360303"/>
            <a:ext cx="7306830" cy="83379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New Rocker"/>
                <a:ea typeface="New Rocker"/>
                <a:cs typeface="New Rocker"/>
                <a:sym typeface="New Rocker"/>
              </a:rPr>
              <a:t>Personnages</a:t>
            </a:r>
            <a:endParaRPr dirty="0">
              <a:latin typeface="New Rocker"/>
              <a:ea typeface="New Rocker"/>
              <a:cs typeface="New Rocker"/>
              <a:sym typeface="New Rocker"/>
            </a:endParaRPr>
          </a:p>
        </p:txBody>
      </p:sp>
      <p:pic>
        <p:nvPicPr>
          <p:cNvPr id="114" name="Google Shape;114;p21"/>
          <p:cNvPicPr preferRelativeResize="0"/>
          <p:nvPr/>
        </p:nvPicPr>
        <p:blipFill>
          <a:blip r:embed="rId3">
            <a:alphaModFix/>
          </a:blip>
          <a:stretch>
            <a:fillRect/>
          </a:stretch>
        </p:blipFill>
        <p:spPr>
          <a:xfrm flipH="1">
            <a:off x="3356" y="2487625"/>
            <a:ext cx="1414745" cy="2124100"/>
          </a:xfrm>
          <a:prstGeom prst="rect">
            <a:avLst/>
          </a:prstGeom>
          <a:noFill/>
          <a:ln>
            <a:noFill/>
          </a:ln>
        </p:spPr>
      </p:pic>
      <p:pic>
        <p:nvPicPr>
          <p:cNvPr id="115" name="Google Shape;115;p21"/>
          <p:cNvPicPr preferRelativeResize="0"/>
          <p:nvPr/>
        </p:nvPicPr>
        <p:blipFill>
          <a:blip r:embed="rId4">
            <a:alphaModFix/>
          </a:blip>
          <a:stretch>
            <a:fillRect/>
          </a:stretch>
        </p:blipFill>
        <p:spPr>
          <a:xfrm flipH="1">
            <a:off x="3328093" y="2403890"/>
            <a:ext cx="1522024" cy="2283026"/>
          </a:xfrm>
          <a:prstGeom prst="rect">
            <a:avLst/>
          </a:prstGeom>
          <a:noFill/>
          <a:ln>
            <a:noFill/>
          </a:ln>
        </p:spPr>
      </p:pic>
      <p:pic>
        <p:nvPicPr>
          <p:cNvPr id="116" name="Google Shape;116;p21"/>
          <p:cNvPicPr preferRelativeResize="0"/>
          <p:nvPr/>
        </p:nvPicPr>
        <p:blipFill>
          <a:blip r:embed="rId5">
            <a:alphaModFix/>
          </a:blip>
          <a:stretch>
            <a:fillRect/>
          </a:stretch>
        </p:blipFill>
        <p:spPr>
          <a:xfrm>
            <a:off x="5820109" y="2634312"/>
            <a:ext cx="1367125" cy="2052604"/>
          </a:xfrm>
          <a:prstGeom prst="rect">
            <a:avLst/>
          </a:prstGeom>
          <a:noFill/>
          <a:ln>
            <a:noFill/>
          </a:ln>
        </p:spPr>
      </p:pic>
      <p:pic>
        <p:nvPicPr>
          <p:cNvPr id="7170" name="Picture 2">
            <a:extLst>
              <a:ext uri="{FF2B5EF4-FFF2-40B4-BE49-F238E27FC236}">
                <a16:creationId xmlns:a16="http://schemas.microsoft.com/office/drawing/2014/main" id="{CF91666F-4A97-4CC5-9F7D-ADE0397678E3}"/>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5663832" y="382070"/>
            <a:ext cx="812023" cy="8120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 vector graphics&#10;&#10;Description automatically generated">
            <a:extLst>
              <a:ext uri="{FF2B5EF4-FFF2-40B4-BE49-F238E27FC236}">
                <a16:creationId xmlns:a16="http://schemas.microsoft.com/office/drawing/2014/main" id="{4F77D75B-E7BC-4F65-8358-7F26F2059E11}"/>
              </a:ext>
            </a:extLst>
          </p:cNvPr>
          <p:cNvPicPr>
            <a:picLocks noChangeAspect="1"/>
          </p:cNvPicPr>
          <p:nvPr/>
        </p:nvPicPr>
        <p:blipFill>
          <a:blip r:embed="rId7"/>
          <a:stretch>
            <a:fillRect/>
          </a:stretch>
        </p:blipFill>
        <p:spPr>
          <a:xfrm>
            <a:off x="6907517" y="2571143"/>
            <a:ext cx="1416087" cy="2124131"/>
          </a:xfrm>
          <a:prstGeom prst="rect">
            <a:avLst/>
          </a:prstGeom>
        </p:spPr>
      </p:pic>
      <p:pic>
        <p:nvPicPr>
          <p:cNvPr id="5" name="Picture 4" descr="A carved pumpkin with a face&#10;&#10;Description automatically generated with low confidence">
            <a:extLst>
              <a:ext uri="{FF2B5EF4-FFF2-40B4-BE49-F238E27FC236}">
                <a16:creationId xmlns:a16="http://schemas.microsoft.com/office/drawing/2014/main" id="{A15DBB49-4A2D-4C2D-8104-48B2DF87F0A3}"/>
              </a:ext>
            </a:extLst>
          </p:cNvPr>
          <p:cNvPicPr>
            <a:picLocks noChangeAspect="1"/>
          </p:cNvPicPr>
          <p:nvPr/>
        </p:nvPicPr>
        <p:blipFill>
          <a:blip r:embed="rId8"/>
          <a:stretch>
            <a:fillRect/>
          </a:stretch>
        </p:blipFill>
        <p:spPr>
          <a:xfrm>
            <a:off x="4394861" y="2099837"/>
            <a:ext cx="1730291" cy="2595437"/>
          </a:xfrm>
          <a:prstGeom prst="rect">
            <a:avLst/>
          </a:prstGeom>
        </p:spPr>
      </p:pic>
      <p:pic>
        <p:nvPicPr>
          <p:cNvPr id="7" name="Picture 6" descr="A picture containing sport, athletic game, basketball&#10;&#10;Description automatically generated">
            <a:extLst>
              <a:ext uri="{FF2B5EF4-FFF2-40B4-BE49-F238E27FC236}">
                <a16:creationId xmlns:a16="http://schemas.microsoft.com/office/drawing/2014/main" id="{F0C191E1-25F6-454B-AF57-146F3742690D}"/>
              </a:ext>
            </a:extLst>
          </p:cNvPr>
          <p:cNvPicPr>
            <a:picLocks noChangeAspect="1"/>
          </p:cNvPicPr>
          <p:nvPr/>
        </p:nvPicPr>
        <p:blipFill>
          <a:blip r:embed="rId9"/>
          <a:stretch>
            <a:fillRect/>
          </a:stretch>
        </p:blipFill>
        <p:spPr>
          <a:xfrm>
            <a:off x="7765823" y="2487625"/>
            <a:ext cx="1517065" cy="2275597"/>
          </a:xfrm>
          <a:prstGeom prst="rect">
            <a:avLst/>
          </a:prstGeom>
        </p:spPr>
      </p:pic>
      <p:pic>
        <p:nvPicPr>
          <p:cNvPr id="9" name="Picture 8">
            <a:extLst>
              <a:ext uri="{FF2B5EF4-FFF2-40B4-BE49-F238E27FC236}">
                <a16:creationId xmlns:a16="http://schemas.microsoft.com/office/drawing/2014/main" id="{AE27B812-F2F7-4529-BA8C-62A1BBE10D6A}"/>
              </a:ext>
            </a:extLst>
          </p:cNvPr>
          <p:cNvPicPr>
            <a:picLocks noChangeAspect="1"/>
          </p:cNvPicPr>
          <p:nvPr/>
        </p:nvPicPr>
        <p:blipFill>
          <a:blip r:embed="rId10"/>
          <a:stretch>
            <a:fillRect/>
          </a:stretch>
        </p:blipFill>
        <p:spPr>
          <a:xfrm flipH="1">
            <a:off x="1161810" y="2404076"/>
            <a:ext cx="1527465" cy="2291198"/>
          </a:xfrm>
          <a:prstGeom prst="rect">
            <a:avLst/>
          </a:prstGeom>
        </p:spPr>
      </p:pic>
      <p:pic>
        <p:nvPicPr>
          <p:cNvPr id="12" name="Picture 11" descr="Logo&#10;&#10;Description automatically generated">
            <a:extLst>
              <a:ext uri="{FF2B5EF4-FFF2-40B4-BE49-F238E27FC236}">
                <a16:creationId xmlns:a16="http://schemas.microsoft.com/office/drawing/2014/main" id="{555C740C-23B2-43A7-8B2C-3C074887CDCF}"/>
              </a:ext>
            </a:extLst>
          </p:cNvPr>
          <p:cNvPicPr>
            <a:picLocks noChangeAspect="1"/>
          </p:cNvPicPr>
          <p:nvPr/>
        </p:nvPicPr>
        <p:blipFill>
          <a:blip r:embed="rId11"/>
          <a:stretch>
            <a:fillRect/>
          </a:stretch>
        </p:blipFill>
        <p:spPr>
          <a:xfrm>
            <a:off x="2358101" y="2257460"/>
            <a:ext cx="1619638" cy="2429456"/>
          </a:xfrm>
          <a:prstGeom prst="rect">
            <a:avLst/>
          </a:prstGeom>
        </p:spPr>
      </p:pic>
      <p:pic>
        <p:nvPicPr>
          <p:cNvPr id="22" name="Google Shape;57;p13">
            <a:extLst>
              <a:ext uri="{FF2B5EF4-FFF2-40B4-BE49-F238E27FC236}">
                <a16:creationId xmlns:a16="http://schemas.microsoft.com/office/drawing/2014/main" id="{401B8AEF-D0E8-402F-86CA-DBEBD28D6DAB}"/>
              </a:ext>
            </a:extLst>
          </p:cNvPr>
          <p:cNvPicPr preferRelativeResize="0"/>
          <p:nvPr/>
        </p:nvPicPr>
        <p:blipFill>
          <a:blip r:embed="rId12">
            <a:alphaModFix/>
          </a:blip>
          <a:stretch>
            <a:fillRect/>
          </a:stretch>
        </p:blipFill>
        <p:spPr>
          <a:xfrm>
            <a:off x="7999965" y="-149162"/>
            <a:ext cx="1144035" cy="1076537"/>
          </a:xfrm>
          <a:prstGeom prst="rect">
            <a:avLst/>
          </a:prstGeom>
          <a:noFill/>
          <a:ln>
            <a:noFill/>
          </a:ln>
          <a:effectLst>
            <a:outerShdw blurRad="50800" dist="38100" dir="2700000" algn="tl" rotWithShape="0">
              <a:prstClr val="black">
                <a:alpha val="40000"/>
              </a:prstClr>
            </a:outerShdw>
          </a:effectLst>
        </p:spPr>
      </p:pic>
      <p:sp>
        <p:nvSpPr>
          <p:cNvPr id="23" name="Text Placeholder 13">
            <a:extLst>
              <a:ext uri="{FF2B5EF4-FFF2-40B4-BE49-F238E27FC236}">
                <a16:creationId xmlns:a16="http://schemas.microsoft.com/office/drawing/2014/main" id="{436DD2B2-1242-43CD-AE15-F24A727B9163}"/>
              </a:ext>
            </a:extLst>
          </p:cNvPr>
          <p:cNvSpPr txBox="1">
            <a:spLocks/>
          </p:cNvSpPr>
          <p:nvPr/>
        </p:nvSpPr>
        <p:spPr>
          <a:xfrm>
            <a:off x="592394" y="1453173"/>
            <a:ext cx="8076822" cy="683999"/>
          </a:xfrm>
          <a:prstGeom prst="rect">
            <a:avLst/>
          </a:prstGeom>
        </p:spPr>
        <p:txBody>
          <a:bodyPr>
            <a:normAutofit/>
          </a:bodyPr>
          <a:lst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spcBef>
                <a:spcPts val="0"/>
              </a:spcBef>
              <a:spcAft>
                <a:spcPts val="0"/>
              </a:spcAft>
              <a:buFont typeface="Wingdings 2" charset="2"/>
              <a:buNone/>
            </a:pPr>
            <a:r>
              <a:rPr lang="fr-FR" sz="1600" dirty="0"/>
              <a:t>Le jeu a un grand nombre de personnages divers avec lesquels il est possible d’interagir.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CnR</Template>
  <TotalTime>353</TotalTime>
  <Words>1187</Words>
  <Application>Microsoft Office PowerPoint</Application>
  <PresentationFormat>On-screen Show (16:9)</PresentationFormat>
  <Paragraphs>94</Paragraphs>
  <Slides>22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Wingdings</vt:lpstr>
      <vt:lpstr>Calisto MT</vt:lpstr>
      <vt:lpstr>Wingdings 2</vt:lpstr>
      <vt:lpstr>New Rocker</vt:lpstr>
      <vt:lpstr>Calibri</vt:lpstr>
      <vt:lpstr>Arial</vt:lpstr>
      <vt:lpstr>Slate</vt:lpstr>
      <vt:lpstr>Francis TOUCHETTE-DROLET Volen MIHAYLOV</vt:lpstr>
      <vt:lpstr>Pilliers d’inspiration</vt:lpstr>
      <vt:lpstr>Le ton</vt:lpstr>
      <vt:lpstr>Le monde</vt:lpstr>
      <vt:lpstr>Le monde</vt:lpstr>
      <vt:lpstr>Environnements</vt:lpstr>
      <vt:lpstr>Carte de l’environnement</vt:lpstr>
      <vt:lpstr>PowerPoint Presentation</vt:lpstr>
      <vt:lpstr>Personnages</vt:lpstr>
      <vt:lpstr>Phill Tannin</vt:lpstr>
      <vt:lpstr>Vecchio Vino</vt:lpstr>
      <vt:lpstr>Punch Paresseuse</vt:lpstr>
      <vt:lpstr>Café Gary</vt:lpstr>
      <vt:lpstr>Orange Sandy</vt:lpstr>
      <vt:lpstr>Soda Garde</vt:lpstr>
      <vt:lpstr>Disa Cambriolo</vt:lpstr>
      <vt:lpstr>Gin à la Mallette</vt:lpstr>
      <vt:lpstr>La Bartender</vt:lpstr>
      <vt:lpstr>Arc Narratif</vt:lpstr>
      <vt:lpstr>Thème</vt:lpstr>
      <vt:lpstr>Morale</vt:lpstr>
      <vt:lpstr>Twine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NAND-624 Scénarisation pour des oeuvres interactives</dc:title>
  <cp:lastModifiedBy>Volen Mihaylov</cp:lastModifiedBy>
  <cp:revision>20</cp:revision>
  <dcterms:modified xsi:type="dcterms:W3CDTF">2022-03-29T07:32:41Z</dcterms:modified>
</cp:coreProperties>
</file>