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3137-4DD6-EEF7-E738-97619118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DC703-D403-1D5D-013C-92DF439E3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6E82-D63E-F1B0-026C-07A0676A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3FE8-3F75-4110-905E-1BC904BF91BC}" type="datetimeFigureOut">
              <a:rPr lang="tr-TR" smtClean="0"/>
              <a:t>24.09.2025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C8DB5-1A79-1F65-5F71-86E0F6C3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2B27-9D8A-AC26-9CA2-FAE2D4EB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D47-509A-43DC-A0D2-9DB890F06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049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990D-6EB7-B0EB-3F1F-438538A0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9C043-A1A5-4F8D-C807-050E9B51E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0FA1-79E5-736B-37B1-31F5BE68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3FE8-3F75-4110-905E-1BC904BF91BC}" type="datetimeFigureOut">
              <a:rPr lang="tr-TR" smtClean="0"/>
              <a:t>24.09.2025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9C9C2-4206-6BA8-A411-01D1897B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A009C-D4BA-6690-796C-C0541623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D47-509A-43DC-A0D2-9DB890F06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50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3101D-F9EC-41B0-EDCF-3C6F22F0C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00B6E-923E-6434-7A55-B7BBCFAD6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AC048-BB7A-DEF5-E83B-B6C29C67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3FE8-3F75-4110-905E-1BC904BF91BC}" type="datetimeFigureOut">
              <a:rPr lang="tr-TR" smtClean="0"/>
              <a:t>24.09.2025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E8DA-0547-94DF-8228-2920E6B3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9DB4C-AF53-75D1-75C1-4C9056E9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D47-509A-43DC-A0D2-9DB890F06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3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3EAB-C494-32A9-2BA3-8E75ED9E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03B3-BD5C-8A9F-A63B-7AE769DF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7996-947D-D542-CFAB-53625715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3FE8-3F75-4110-905E-1BC904BF91BC}" type="datetimeFigureOut">
              <a:rPr lang="tr-TR" smtClean="0"/>
              <a:t>24.09.2025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1097-9426-BA9A-8E20-B7563B8F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52F34-C4B3-0582-11F3-06685490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D47-509A-43DC-A0D2-9DB890F06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841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97FD-FC2F-8B8C-B4A9-F5302FE5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749E1-3104-7F0F-3C52-EF10F07D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BA5A6-B63F-1350-3E08-CE3604D2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3FE8-3F75-4110-905E-1BC904BF91BC}" type="datetimeFigureOut">
              <a:rPr lang="tr-TR" smtClean="0"/>
              <a:t>24.09.2025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1AED-EC81-799C-4300-6A58AD44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CC322-B3CF-5C19-A2C4-8C3AE91A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D47-509A-43DC-A0D2-9DB890F06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391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722F-CC8D-14A3-038A-C510EC97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BDE7-4FBA-E204-B2DC-485AF7B6E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CC867-2B6F-DA8B-8BB6-8A654B468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A8E24-D2E6-08B4-9A52-44775321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3FE8-3F75-4110-905E-1BC904BF91BC}" type="datetimeFigureOut">
              <a:rPr lang="tr-TR" smtClean="0"/>
              <a:t>24.09.2025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7F48F-BEB0-D5FD-9D6D-E747C992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3B916-0B5E-508B-F621-897B032B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D47-509A-43DC-A0D2-9DB890F06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506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FF30-B26D-0D63-F310-5F6EE039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9953-A265-8588-7469-CCB6CE3B8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51CD8-5998-7650-6EC9-0311C47A4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0AAA0-9E44-F463-A48F-3F80E1DA2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08CE7-31F0-1C47-A214-F545742B8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4C36B-C664-F51C-F509-B768A45B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3FE8-3F75-4110-905E-1BC904BF91BC}" type="datetimeFigureOut">
              <a:rPr lang="tr-TR" smtClean="0"/>
              <a:t>24.09.2025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2F3C9-8F54-69BA-B97B-38F97ABE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1AE13-EC58-BE0F-0940-F04E5D0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D47-509A-43DC-A0D2-9DB890F06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477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239D-7746-BF40-75E9-D7EDF583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FE872-5514-9E42-5BC4-ACAE2352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3FE8-3F75-4110-905E-1BC904BF91BC}" type="datetimeFigureOut">
              <a:rPr lang="tr-TR" smtClean="0"/>
              <a:t>24.09.2025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927E-F4AB-9A91-7BAF-AD216420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54724-9CEA-DF26-4385-83F3A430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D47-509A-43DC-A0D2-9DB890F06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61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011D0-7ECA-3189-52EB-A0F21069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3FE8-3F75-4110-905E-1BC904BF91BC}" type="datetimeFigureOut">
              <a:rPr lang="tr-TR" smtClean="0"/>
              <a:t>24.09.2025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3BB7F-A06B-8D99-2F1A-D0029E02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AFED-32B3-34CC-3A71-86903535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D47-509A-43DC-A0D2-9DB890F06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620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D88E-5DDE-524B-23DF-C3496902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3BE4-B3AB-0EA0-F37D-837FD2E1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7CFB7-0ABF-DEF8-8CA1-C466F369E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0C03A-4D83-8E4A-41C7-1DCBB633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3FE8-3F75-4110-905E-1BC904BF91BC}" type="datetimeFigureOut">
              <a:rPr lang="tr-TR" smtClean="0"/>
              <a:t>24.09.2025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7A71-EDBF-D5CB-5531-816790D4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0197B-7FA4-7D3B-42F9-7B2BF0A0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D47-509A-43DC-A0D2-9DB890F06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6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F8D2-2295-CC07-D511-B1BD01B5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77A4B-7CD4-911F-F44C-348BA9AE7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22CDC-3FD5-8B3F-F08B-8CD265135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43FF1-2A8A-4C1B-482B-1C82EEAD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3FE8-3F75-4110-905E-1BC904BF91BC}" type="datetimeFigureOut">
              <a:rPr lang="tr-TR" smtClean="0"/>
              <a:t>24.09.2025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DCFB8-810A-E68E-8AC5-4D77A43D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092C-4D58-3E31-B362-5781B062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D47-509A-43DC-A0D2-9DB890F06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957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762A8-AD0D-9CA6-4990-12BF4A20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501E0-E8D1-D860-1EE5-214F1C5B6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A4BA0-102C-FFE2-3FD4-C2B27B712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73FE8-3F75-4110-905E-1BC904BF91BC}" type="datetimeFigureOut">
              <a:rPr lang="tr-TR" smtClean="0"/>
              <a:t>24.09.2025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5D3B-D05B-46FB-93D1-4A50E9429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F099-3392-B3B8-34DB-03CF50EB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81D47-509A-43DC-A0D2-9DB890F0622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318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BBBC-D225-95F6-336E-DC9717A2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454"/>
            <a:ext cx="9144000" cy="2387600"/>
          </a:xfrm>
        </p:spPr>
        <p:txBody>
          <a:bodyPr/>
          <a:lstStyle/>
          <a:p>
            <a:r>
              <a:rPr lang="tr-TR" dirty="0"/>
              <a:t>.Net Web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B11FE-762B-316F-B1A0-778CD6970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658" y="6335406"/>
            <a:ext cx="9144000" cy="1655762"/>
          </a:xfrm>
        </p:spPr>
        <p:txBody>
          <a:bodyPr/>
          <a:lstStyle/>
          <a:p>
            <a:r>
              <a:rPr lang="tr-TR" dirty="0"/>
              <a:t>Dr.Öğr.Üyesi Volkan ALTINTAŞ</a:t>
            </a:r>
          </a:p>
        </p:txBody>
      </p:sp>
      <p:pic>
        <p:nvPicPr>
          <p:cNvPr id="1026" name="Picture 2" descr="Alternatif Mühendis">
            <a:extLst>
              <a:ext uri="{FF2B5EF4-FFF2-40B4-BE49-F238E27FC236}">
                <a16:creationId xmlns:a16="http://schemas.microsoft.com/office/drawing/2014/main" id="{1CFC1490-E7B8-EB5D-050E-D0E5947B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148" y="2952288"/>
            <a:ext cx="7285704" cy="273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81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55E6-FB55-4A8D-5C27-9534D695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 to Web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8A66-5CF2-136C-0ED8-C54ED822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b="1" dirty="0"/>
              <a:t>Static vs. Dynamic</a:t>
            </a:r>
          </a:p>
          <a:p>
            <a:r>
              <a:rPr lang="tr-TR" b="1" dirty="0"/>
              <a:t>Static Site:</a:t>
            </a:r>
            <a:r>
              <a:rPr lang="tr-TR" dirty="0"/>
              <a:t> Delivers the same files (pure HTML/CSS) to every user.</a:t>
            </a:r>
          </a:p>
          <a:p>
            <a:r>
              <a:rPr lang="tr-TR" b="1" dirty="0"/>
              <a:t>Dynamic Application:</a:t>
            </a:r>
            <a:r>
              <a:rPr lang="tr-TR" dirty="0"/>
              <a:t> Generates content based on the user or the request (e.g., "Welcome, Ayşe!"). This is where ASP.NET Core comes in.</a:t>
            </a:r>
          </a:p>
          <a:p>
            <a:pPr marL="0" indent="0">
              <a:buNone/>
            </a:pPr>
            <a:br>
              <a:rPr lang="tr-TR" dirty="0"/>
            </a:br>
            <a:endParaRPr lang="tr-TR" dirty="0"/>
          </a:p>
          <a:p>
            <a:pPr marL="0" indent="0">
              <a:buNone/>
            </a:pPr>
            <a:r>
              <a:rPr lang="tr-TR" b="1" dirty="0"/>
              <a:t>Frontend vs. Backend</a:t>
            </a:r>
          </a:p>
          <a:p>
            <a:r>
              <a:rPr lang="tr-TR" b="1" dirty="0"/>
              <a:t>Frontend:</a:t>
            </a:r>
            <a:r>
              <a:rPr lang="tr-TR" dirty="0"/>
              <a:t> The part that users see (HTML, CSS, JavaScript, React, Bootstrap).</a:t>
            </a:r>
          </a:p>
          <a:p>
            <a:r>
              <a:rPr lang="tr-TR" b="1" dirty="0"/>
              <a:t>Backend:</a:t>
            </a:r>
            <a:r>
              <a:rPr lang="tr-TR" dirty="0"/>
              <a:t> Handles the business logic, data access, and authentication (ASP.NET Core, C#, EF Core).</a:t>
            </a:r>
          </a:p>
          <a:p>
            <a:r>
              <a:rPr lang="tr-TR" b="1" dirty="0"/>
              <a:t>Database:</a:t>
            </a:r>
            <a:r>
              <a:rPr lang="tr-TR" dirty="0"/>
              <a:t> Used for permanent storage (SQL Server, PostgreSQL, MySQL).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347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515D-DBF7-29A8-0299-BB0678FF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Overview of the .NET Platform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0C4C-04FE-2FEE-87D2-358981525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825625"/>
            <a:ext cx="11147323" cy="4351338"/>
          </a:xfrm>
        </p:spPr>
        <p:txBody>
          <a:bodyPr>
            <a:normAutofit/>
          </a:bodyPr>
          <a:lstStyle/>
          <a:p>
            <a:r>
              <a:rPr lang="en-US" b="1" dirty="0"/>
              <a:t>.NET Framework vs. .NET Core vs. “.NET” (5/6/7/8)</a:t>
            </a:r>
          </a:p>
          <a:p>
            <a:r>
              <a:rPr lang="en-US" b="1" dirty="0"/>
              <a:t>.NET Framework:</a:t>
            </a:r>
            <a:r>
              <a:rPr lang="en-US" dirty="0"/>
              <a:t> Older, Windows-only; still used in some enterprise projects.</a:t>
            </a:r>
          </a:p>
          <a:p>
            <a:r>
              <a:rPr lang="en-US" b="1" dirty="0"/>
              <a:t>.NET Core:</a:t>
            </a:r>
            <a:r>
              <a:rPr lang="en-US" dirty="0"/>
              <a:t> Modern, cross-platform (Windows, macOS, Linux), high performance.</a:t>
            </a:r>
          </a:p>
          <a:p>
            <a:r>
              <a:rPr lang="en-US" b="1" dirty="0"/>
              <a:t>.NET 5+:</a:t>
            </a:r>
            <a:r>
              <a:rPr lang="en-US" dirty="0"/>
              <a:t> The naming has now merged into just </a:t>
            </a:r>
            <a:r>
              <a:rPr lang="en-US" b="1" dirty="0"/>
              <a:t>“.NET”</a:t>
            </a:r>
            <a:r>
              <a:rPr lang="en-US" dirty="0"/>
              <a:t> (it’s a continuation of Core). LTS (Long-Term Support) versions are supported for a long time.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84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E7C5-E5F8-1C33-BCF5-3A9C83DB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Overview of the .NET Platform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C176-F3C8-EA71-1EE8-57E12148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ASP.NET Core? Why do we use it?</a:t>
            </a:r>
          </a:p>
          <a:p>
            <a:r>
              <a:rPr lang="en-US" dirty="0"/>
              <a:t>It's high-performance, open-source, platform-independent, and has a modular architecture.</a:t>
            </a:r>
          </a:p>
          <a:p>
            <a:r>
              <a:rPr lang="en-US" dirty="0"/>
              <a:t>It allows you to develop web applications (MVC/Razor Pages), Web APIs, and real-time applications (</a:t>
            </a:r>
            <a:r>
              <a:rPr lang="en-US" dirty="0" err="1"/>
              <a:t>SignalR</a:t>
            </a:r>
            <a:r>
              <a:rPr lang="en-US" dirty="0"/>
              <a:t>).</a:t>
            </a:r>
          </a:p>
          <a:p>
            <a:r>
              <a:rPr lang="en-US" dirty="0"/>
              <a:t>It has a modern toolchain: </a:t>
            </a:r>
            <a:r>
              <a:rPr lang="en-US" b="1" dirty="0"/>
              <a:t>dotnet CLI</a:t>
            </a:r>
            <a:r>
              <a:rPr lang="en-US" dirty="0"/>
              <a:t>, </a:t>
            </a:r>
            <a:r>
              <a:rPr lang="en-US" b="1" dirty="0"/>
              <a:t>NuGet</a:t>
            </a:r>
            <a:r>
              <a:rPr lang="en-US" dirty="0"/>
              <a:t> packages, and powerful </a:t>
            </a:r>
            <a:r>
              <a:rPr lang="en-US" b="1" dirty="0"/>
              <a:t>DI</a:t>
            </a:r>
            <a:r>
              <a:rPr lang="en-US" dirty="0"/>
              <a:t> (Dependency Injection).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48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3EAB-FF77-BFEF-6B13-222CBB4F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Overview of the .NET Platform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294A-D2D7-103D-D092-96C787F9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Where is it used?</a:t>
            </a:r>
          </a:p>
          <a:p>
            <a:r>
              <a:rPr lang="en-US" dirty="0"/>
              <a:t>Classic websites and corporate dashboards</a:t>
            </a:r>
          </a:p>
          <a:p>
            <a:r>
              <a:rPr lang="en-US" b="1" dirty="0"/>
              <a:t>RESTful APIs</a:t>
            </a:r>
            <a:r>
              <a:rPr lang="en-US" dirty="0"/>
              <a:t> (consumed by mobile/web clients)</a:t>
            </a:r>
          </a:p>
          <a:p>
            <a:r>
              <a:rPr lang="en-US" dirty="0"/>
              <a:t>Microservices, background workers (</a:t>
            </a:r>
            <a:r>
              <a:rPr lang="en-US" b="1" dirty="0"/>
              <a:t>Worker Service</a:t>
            </a:r>
            <a:r>
              <a:rPr lang="en-US" dirty="0"/>
              <a:t>)</a:t>
            </a:r>
          </a:p>
          <a:p>
            <a:r>
              <a:rPr lang="en-US" dirty="0"/>
              <a:t>Desktop (WPF/WinForms) and mobile with </a:t>
            </a:r>
            <a:r>
              <a:rPr lang="en-US" b="1" dirty="0"/>
              <a:t>MAUI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153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3A09-7202-5DA7-7129-74665332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1CFB-7201-EAF1-E90A-19409C7E3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Tools</a:t>
            </a:r>
          </a:p>
          <a:p>
            <a:r>
              <a:rPr lang="en-US" b="1" dirty="0"/>
              <a:t>Visual Studio</a:t>
            </a:r>
            <a:r>
              <a:rPr lang="en-US" dirty="0"/>
              <a:t> (Windows/macOS): A full-featured IDE (Integrated Development Environment).</a:t>
            </a:r>
          </a:p>
          <a:p>
            <a:r>
              <a:rPr lang="en-US" b="1" dirty="0"/>
              <a:t>Visual Studio Code:</a:t>
            </a:r>
            <a:r>
              <a:rPr lang="en-US" dirty="0"/>
              <a:t> A lightweight editor that becomes powerful with the C# extension.</a:t>
            </a:r>
          </a:p>
          <a:p>
            <a:r>
              <a:rPr lang="en-US" b="1" dirty="0"/>
              <a:t>.NET SDK:</a:t>
            </a:r>
            <a:r>
              <a:rPr lang="en-US" dirty="0"/>
              <a:t> Provides the dotnet commands (for compiling, running, and using templates).</a:t>
            </a:r>
          </a:p>
          <a:p>
            <a:pPr marL="0" indent="0">
              <a:buNone/>
            </a:pPr>
            <a:r>
              <a:rPr lang="en-US" b="1" dirty="0"/>
              <a:t>Checking the Installation</a:t>
            </a:r>
          </a:p>
          <a:p>
            <a:r>
              <a:rPr lang="tr-TR" dirty="0"/>
              <a:t>dotnet --info</a:t>
            </a:r>
          </a:p>
          <a:p>
            <a:r>
              <a:rPr lang="tr-TR" dirty="0"/>
              <a:t>dotnet --version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45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466A-4FC8-DD3A-2187-D2CA3B67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544A-8F2D-E1CD-EDA0-DDABAC00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Project Templates</a:t>
            </a:r>
          </a:p>
          <a:p>
            <a:r>
              <a:rPr lang="tr-TR" b="1" dirty="0"/>
              <a:t>MVC:</a:t>
            </a:r>
            <a:r>
              <a:rPr lang="tr-TR" dirty="0"/>
              <a:t> A web application based on the Model-View-Controller pattern.</a:t>
            </a:r>
          </a:p>
          <a:p>
            <a:r>
              <a:rPr lang="tr-TR" b="1" dirty="0"/>
              <a:t>Razor:</a:t>
            </a:r>
            <a:r>
              <a:rPr lang="tr-TR" dirty="0"/>
              <a:t> A web application based on Razor Pages.</a:t>
            </a:r>
          </a:p>
          <a:p>
            <a:r>
              <a:rPr lang="tr-TR" b="1" dirty="0"/>
              <a:t>Web API:</a:t>
            </a:r>
            <a:r>
              <a:rPr lang="tr-TR" dirty="0"/>
              <a:t> A controller-based API.</a:t>
            </a:r>
          </a:p>
          <a:p>
            <a:r>
              <a:rPr lang="tr-TR" b="1" dirty="0"/>
              <a:t>Blazor (Server/WASM):</a:t>
            </a:r>
            <a:r>
              <a:rPr lang="tr-TR" dirty="0"/>
              <a:t> An interactive UI using C#.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169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1761-A72A-AA98-F15A-2EA282F7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First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3CE0-2BE9-1E95-415F-301F006DC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mkdir MyFirstApp</a:t>
            </a:r>
          </a:p>
          <a:p>
            <a:r>
              <a:rPr lang="tr-TR" dirty="0"/>
              <a:t>cd MyFirstApp</a:t>
            </a:r>
          </a:p>
          <a:p>
            <a:r>
              <a:rPr lang="tr-TR" dirty="0"/>
              <a:t>dotnet new mvc -n MyFirstApp</a:t>
            </a:r>
          </a:p>
          <a:p>
            <a:r>
              <a:rPr lang="tr-TR" dirty="0"/>
              <a:t>cd MyFirstApp</a:t>
            </a:r>
          </a:p>
          <a:p>
            <a:r>
              <a:rPr lang="tr-TR" dirty="0"/>
              <a:t>dotnet run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320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73A1-D5FF-8CE7-5760-7F794591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Common Initial Errors &amp; Solutions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AB7701-A2D8-557A-CE76-B4E52801C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1" y="1874728"/>
            <a:ext cx="1052198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 is in use: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Another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 run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might be active.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Close it or stop it with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Ctrl+C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 certificate warning: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Trust the development certificate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running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 dev-certs https --trust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SDK not found: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 your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settings or reinstall the SDK.</a:t>
            </a:r>
          </a:p>
        </p:txBody>
      </p:sp>
    </p:spTree>
    <p:extLst>
      <p:ext uri="{BB962C8B-B14F-4D97-AF65-F5344CB8AC3E}">
        <p14:creationId xmlns:p14="http://schemas.microsoft.com/office/powerpoint/2010/main" val="2320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8109691-370C-EE4F-0287-2211FBC9D5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2818" y="797510"/>
            <a:ext cx="1176636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Controllers: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 the HTTP request, call the business logic, 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return a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Data-carrying classes; validation rules (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DataAnnotations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are 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 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Views: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Razor .cshtml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files; a mix of HTML and C#.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wwwroot: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root folder where static files are served.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appsettings.json: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Configuration settings 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(connection strings, customizations).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Program.cs: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 startup 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(creating the host, adding services, middleware).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launchSettings.json: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Defines debug profiles, environment variables,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URLs.</a:t>
            </a:r>
          </a:p>
        </p:txBody>
      </p:sp>
    </p:spTree>
    <p:extLst>
      <p:ext uri="{BB962C8B-B14F-4D97-AF65-F5344CB8AC3E}">
        <p14:creationId xmlns:p14="http://schemas.microsoft.com/office/powerpoint/2010/main" val="3887167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8080-C4DB-4F83-8672-93391DF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dotnet new console -n Ornekx</a:t>
            </a:r>
          </a:p>
          <a:p>
            <a:r>
              <a:rPr lang="tr-TR" dirty="0"/>
              <a:t>dotnet new console -n Ornek –-use-program-main</a:t>
            </a:r>
          </a:p>
        </p:txBody>
      </p:sp>
    </p:spTree>
    <p:extLst>
      <p:ext uri="{BB962C8B-B14F-4D97-AF65-F5344CB8AC3E}">
        <p14:creationId xmlns:p14="http://schemas.microsoft.com/office/powerpoint/2010/main" val="258229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C225-370C-0448-4231-BD4D38A5C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800" dirty="0"/>
              <a:t>Teams Code : ubutfj8</a:t>
            </a:r>
          </a:p>
          <a:p>
            <a:r>
              <a:rPr lang="tr-TR" sz="4800" dirty="0"/>
              <a:t>%40 Midterm</a:t>
            </a:r>
          </a:p>
          <a:p>
            <a:r>
              <a:rPr lang="tr-TR" sz="4800" dirty="0"/>
              <a:t>%60 Final</a:t>
            </a:r>
          </a:p>
          <a:p>
            <a:r>
              <a:rPr lang="tr-TR" sz="4800" dirty="0"/>
              <a:t>Resources : Internet</a:t>
            </a:r>
          </a:p>
        </p:txBody>
      </p:sp>
    </p:spTree>
    <p:extLst>
      <p:ext uri="{BB962C8B-B14F-4D97-AF65-F5344CB8AC3E}">
        <p14:creationId xmlns:p14="http://schemas.microsoft.com/office/powerpoint/2010/main" val="263574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459FBB-0C51-708E-471F-B6D07570F0CD}"/>
              </a:ext>
            </a:extLst>
          </p:cNvPr>
          <p:cNvSpPr txBox="1"/>
          <p:nvPr/>
        </p:nvSpPr>
        <p:spPr>
          <a:xfrm>
            <a:off x="668594" y="305068"/>
            <a:ext cx="964544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/>
              <a:t>Week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Course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Introduction to web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General overview of the .NET platform (.NET Framework, .NET Core, .NET 5/6/7)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Installation of Visual Studio / Visual Studio Code</a:t>
            </a:r>
          </a:p>
          <a:p>
            <a:r>
              <a:rPr lang="tr-TR" sz="2000" b="1" dirty="0"/>
              <a:t>Week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Review of basic C# (Variables, Data Types, Control Structures, Loops)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Introduction to OOP concepts (Class, Object, Inheritance, Polymorphism)</a:t>
            </a:r>
          </a:p>
          <a:p>
            <a:r>
              <a:rPr lang="tr-TR" sz="2000" b="1" dirty="0"/>
              <a:t>Week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Introduction to the ASP.NET Core MVC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Model-View-Controller (MVC)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Creating the first MVC project</a:t>
            </a:r>
          </a:p>
          <a:p>
            <a:r>
              <a:rPr lang="tr-TR" sz="2000" b="1" dirty="0"/>
              <a:t>Week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Controller and Action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Basic page design with View (Razor Syntax)</a:t>
            </a:r>
          </a:p>
          <a:p>
            <a:r>
              <a:rPr lang="tr-TR" sz="2000" b="1" dirty="0"/>
              <a:t>Week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Model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Data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Form operations (GET/POST)</a:t>
            </a:r>
          </a:p>
        </p:txBody>
      </p:sp>
    </p:spTree>
    <p:extLst>
      <p:ext uri="{BB962C8B-B14F-4D97-AF65-F5344CB8AC3E}">
        <p14:creationId xmlns:p14="http://schemas.microsoft.com/office/powerpoint/2010/main" val="168004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F474A-9A70-095D-0E28-516D26987A65}"/>
              </a:ext>
            </a:extLst>
          </p:cNvPr>
          <p:cNvSpPr txBox="1"/>
          <p:nvPr/>
        </p:nvSpPr>
        <p:spPr>
          <a:xfrm>
            <a:off x="658762" y="469515"/>
            <a:ext cx="77379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Week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Introduction to Entity Framework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Database First and Code First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CRUD (Create, Read, Update, Delete) operations</a:t>
            </a:r>
          </a:p>
          <a:p>
            <a:r>
              <a:rPr lang="en-US" sz="2000" b="1" dirty="0"/>
              <a:t>Week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View</a:t>
            </a:r>
            <a:r>
              <a:rPr lang="tr-TR" sz="2000" dirty="0"/>
              <a:t> </a:t>
            </a:r>
            <a:r>
              <a:rPr lang="en-US" sz="2000" dirty="0"/>
              <a:t>Model and DTO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Layout pages, Partial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Integration of responsive design with Bootstrap</a:t>
            </a:r>
          </a:p>
          <a:p>
            <a:r>
              <a:rPr lang="en-US" sz="2000" b="1" dirty="0"/>
              <a:t>Week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Midterm Exam </a:t>
            </a:r>
            <a:endParaRPr lang="tr-TR" sz="2000" dirty="0"/>
          </a:p>
          <a:p>
            <a:r>
              <a:rPr lang="en-US" sz="2000" b="1" dirty="0"/>
              <a:t>Week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management with ASP.NET Core Identity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Authentication &amp; Authorization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Login, Register, Logout operations</a:t>
            </a:r>
          </a:p>
          <a:p>
            <a:r>
              <a:rPr lang="en-US" sz="2000" b="1" dirty="0"/>
              <a:t>Week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Session and Cookie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Role-based authorization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Middleware structure</a:t>
            </a:r>
          </a:p>
        </p:txBody>
      </p:sp>
    </p:spTree>
    <p:extLst>
      <p:ext uri="{BB962C8B-B14F-4D97-AF65-F5344CB8AC3E}">
        <p14:creationId xmlns:p14="http://schemas.microsoft.com/office/powerpoint/2010/main" val="57869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2B2A8-87CD-6673-EB0F-576A2D4EF284}"/>
              </a:ext>
            </a:extLst>
          </p:cNvPr>
          <p:cNvSpPr txBox="1"/>
          <p:nvPr/>
        </p:nvSpPr>
        <p:spPr>
          <a:xfrm>
            <a:off x="501443" y="666244"/>
            <a:ext cx="768882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/>
              <a:t>Week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Introduction to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RESTful service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JSON data transfer</a:t>
            </a:r>
          </a:p>
          <a:p>
            <a:r>
              <a:rPr lang="tr-TR" b="1" dirty="0"/>
              <a:t>Week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CRUD operations with ASP.NET Core Web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Using 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Frontend integration (consuming the API with JavaScript / AJAX)</a:t>
            </a:r>
          </a:p>
          <a:p>
            <a:r>
              <a:rPr lang="tr-TR" b="1" dirty="0"/>
              <a:t>Week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Project development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Layered architecture (Business, Data, Presentation)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Using Dependency Injection (DI)</a:t>
            </a:r>
          </a:p>
          <a:p>
            <a:r>
              <a:rPr lang="tr-TR" b="1" dirty="0"/>
              <a:t>Week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General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Q&amp;A (Questions &amp; Answers)</a:t>
            </a:r>
          </a:p>
        </p:txBody>
      </p:sp>
    </p:spTree>
    <p:extLst>
      <p:ext uri="{BB962C8B-B14F-4D97-AF65-F5344CB8AC3E}">
        <p14:creationId xmlns:p14="http://schemas.microsoft.com/office/powerpoint/2010/main" val="178341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sual Studio vs Visual Studio Code: The Ultimate Guide (2025) - NDepend  Blog">
            <a:extLst>
              <a:ext uri="{FF2B5EF4-FFF2-40B4-BE49-F238E27FC236}">
                <a16:creationId xmlns:a16="http://schemas.microsoft.com/office/drawing/2014/main" id="{5575A72F-81FE-173A-F6CE-E4EB5E3E5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09" y="231212"/>
            <a:ext cx="2975581" cy="207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8E949-FBF6-2C49-3E9A-2801A004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66" y="2642313"/>
            <a:ext cx="9073867" cy="331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6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6617-7325-E759-E547-2C5843FC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 to Web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8DAD-9AEC-1F16-9CFC-A23574E0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825625"/>
            <a:ext cx="111571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the Web? (HTTP, client–server)</a:t>
            </a:r>
            <a:endParaRPr lang="en-US" dirty="0"/>
          </a:p>
          <a:p>
            <a:r>
              <a:rPr lang="en-US" b="1" dirty="0"/>
              <a:t>Client:</a:t>
            </a:r>
            <a:r>
              <a:rPr lang="en-US" dirty="0"/>
              <a:t> Your browser (Chrome, Edge, Firefox) or a mobile application.</a:t>
            </a:r>
          </a:p>
          <a:p>
            <a:r>
              <a:rPr lang="en-US" b="1" dirty="0"/>
              <a:t>Server:</a:t>
            </a:r>
            <a:r>
              <a:rPr lang="en-US" dirty="0"/>
              <a:t> A computer running somewhere on the internet; it has your application (ASP.NET Core) on it.</a:t>
            </a:r>
          </a:p>
          <a:p>
            <a:r>
              <a:rPr lang="en-US" b="1" dirty="0"/>
              <a:t>HTTP:</a:t>
            </a:r>
            <a:r>
              <a:rPr lang="en-US" dirty="0"/>
              <a:t> The protocol used to carry messages (requests–responses) between the client and the server.</a:t>
            </a:r>
          </a:p>
          <a:p>
            <a:r>
              <a:rPr lang="en-US" b="1" dirty="0"/>
              <a:t>Request:</a:t>
            </a:r>
            <a:r>
              <a:rPr lang="en-US" dirty="0"/>
              <a:t> Something like, "Give me the page for /products/5."</a:t>
            </a:r>
          </a:p>
          <a:p>
            <a:r>
              <a:rPr lang="en-US" b="1" dirty="0"/>
              <a:t>Response:</a:t>
            </a:r>
            <a:r>
              <a:rPr lang="en-US" dirty="0"/>
              <a:t> Something like, "Here you go, here's the HTML content and these images..."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226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3234-E5FB-4246-1D60-D60C5E3B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 to Web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DE37-C532-31E4-4D4D-9815FE27D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HTTP Methods:</a:t>
            </a:r>
            <a:endParaRPr lang="en-US" dirty="0"/>
          </a:p>
          <a:p>
            <a:r>
              <a:rPr lang="en-US" b="1" dirty="0"/>
              <a:t>GET</a:t>
            </a:r>
            <a:r>
              <a:rPr lang="en-US" dirty="0"/>
              <a:t> (fetch data)</a:t>
            </a:r>
          </a:p>
          <a:p>
            <a:r>
              <a:rPr lang="en-US" b="1" dirty="0"/>
              <a:t>POST</a:t>
            </a:r>
            <a:r>
              <a:rPr lang="en-US" dirty="0"/>
              <a:t> (submit data)</a:t>
            </a:r>
          </a:p>
          <a:p>
            <a:r>
              <a:rPr lang="en-US" b="1" dirty="0"/>
              <a:t>PUT/PATCH</a:t>
            </a:r>
            <a:r>
              <a:rPr lang="en-US" dirty="0"/>
              <a:t> (update)</a:t>
            </a:r>
          </a:p>
          <a:p>
            <a:r>
              <a:rPr lang="en-US" b="1" dirty="0"/>
              <a:t>DELETE</a:t>
            </a:r>
            <a:r>
              <a:rPr lang="en-US" dirty="0"/>
              <a:t> (delete)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289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9FDC-24C9-7CFF-134F-FABA6DB3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 to Web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7B3A-450D-9F3F-F1CD-A11761A4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Status Codes:</a:t>
            </a:r>
            <a:endParaRPr lang="en-US" dirty="0"/>
          </a:p>
          <a:p>
            <a:r>
              <a:rPr lang="en-US" b="1" dirty="0"/>
              <a:t>200 OK</a:t>
            </a:r>
            <a:r>
              <a:rPr lang="en-US" dirty="0"/>
              <a:t> (success)</a:t>
            </a:r>
          </a:p>
          <a:p>
            <a:r>
              <a:rPr lang="en-US" b="1" dirty="0"/>
              <a:t>201 Created</a:t>
            </a:r>
            <a:endParaRPr lang="en-US" dirty="0"/>
          </a:p>
          <a:p>
            <a:r>
              <a:rPr lang="en-US" b="1" dirty="0"/>
              <a:t>400 Bad Request</a:t>
            </a:r>
            <a:endParaRPr lang="en-US" dirty="0"/>
          </a:p>
          <a:p>
            <a:r>
              <a:rPr lang="en-US" b="1" dirty="0"/>
              <a:t>401 Unauthorized</a:t>
            </a:r>
            <a:endParaRPr lang="en-US" dirty="0"/>
          </a:p>
          <a:p>
            <a:r>
              <a:rPr lang="en-US" b="1" dirty="0"/>
              <a:t>404 Not Found</a:t>
            </a:r>
            <a:endParaRPr lang="en-US" dirty="0"/>
          </a:p>
          <a:p>
            <a:r>
              <a:rPr lang="en-US" b="1" dirty="0"/>
              <a:t>500 Internal Server Error</a:t>
            </a:r>
            <a:endParaRPr lang="en-US" dirty="0"/>
          </a:p>
          <a:p>
            <a:endParaRPr lang="tr-T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095EA8-B85F-540C-100D-D470CADC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41" y="1619864"/>
            <a:ext cx="5876003" cy="408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11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1071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Arial Unicode MS</vt:lpstr>
      <vt:lpstr>Office Theme</vt:lpstr>
      <vt:lpstr>.Net Web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Web Programming</vt:lpstr>
      <vt:lpstr>Introduction to Web Programming</vt:lpstr>
      <vt:lpstr>Introduction to Web Programming</vt:lpstr>
      <vt:lpstr>Introduction to Web Programming</vt:lpstr>
      <vt:lpstr>A General Overview of the .NET Platform</vt:lpstr>
      <vt:lpstr>A General Overview of the .NET Platform</vt:lpstr>
      <vt:lpstr>A General Overview of the .NET Platform</vt:lpstr>
      <vt:lpstr>Development Environment</vt:lpstr>
      <vt:lpstr>Development Environment</vt:lpstr>
      <vt:lpstr>First Project</vt:lpstr>
      <vt:lpstr>Common Initial Errors &amp; Solutions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Volkan ALTINTAŞ</dc:creator>
  <cp:lastModifiedBy>Volkan ALTINTAŞ</cp:lastModifiedBy>
  <cp:revision>7</cp:revision>
  <dcterms:created xsi:type="dcterms:W3CDTF">2025-09-15T11:14:06Z</dcterms:created>
  <dcterms:modified xsi:type="dcterms:W3CDTF">2025-09-24T08:35:16Z</dcterms:modified>
</cp:coreProperties>
</file>