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8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613" r:id="rId2"/>
    <p:sldId id="621" r:id="rId3"/>
    <p:sldId id="266" r:id="rId4"/>
    <p:sldId id="265" r:id="rId5"/>
    <p:sldId id="637" r:id="rId6"/>
    <p:sldId id="320" r:id="rId7"/>
    <p:sldId id="267" r:id="rId8"/>
    <p:sldId id="319" r:id="rId9"/>
    <p:sldId id="268" r:id="rId10"/>
    <p:sldId id="269" r:id="rId11"/>
    <p:sldId id="270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1" r:id="rId26"/>
    <p:sldId id="292" r:id="rId27"/>
    <p:sldId id="293" r:id="rId28"/>
    <p:sldId id="294" r:id="rId29"/>
    <p:sldId id="295" r:id="rId30"/>
    <p:sldId id="324" r:id="rId31"/>
    <p:sldId id="323" r:id="rId32"/>
    <p:sldId id="325" r:id="rId33"/>
    <p:sldId id="326" r:id="rId34"/>
    <p:sldId id="327" r:id="rId35"/>
    <p:sldId id="328" r:id="rId36"/>
    <p:sldId id="329" r:id="rId37"/>
    <p:sldId id="322" r:id="rId38"/>
    <p:sldId id="622" r:id="rId39"/>
    <p:sldId id="623" r:id="rId40"/>
    <p:sldId id="257" r:id="rId41"/>
    <p:sldId id="261" r:id="rId42"/>
    <p:sldId id="624" r:id="rId43"/>
    <p:sldId id="628" r:id="rId44"/>
    <p:sldId id="626" r:id="rId45"/>
    <p:sldId id="625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6F9C1-756D-4D8D-AD24-0A537CCE0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A127-4E7B-40DF-9396-F389A4FC541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564F-9FBE-422A-90E7-79B8A03DC3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7"/>
            <a:ext cx="109728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AB771CB-F622-4BEE-9DF3-5EB3E4D4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F88C8-FABE-4B26-9C7D-ED3E9AB0394B}" type="datetimeFigureOut">
              <a:rPr lang="zh-TW" altLang="en-US"/>
              <a:pPr>
                <a:defRPr/>
              </a:pPr>
              <a:t>2019/5/29</a:t>
            </a:fld>
            <a:endParaRPr lang="zh-TW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8B7138-1FA5-41B4-AEB4-F4D3D2F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E1202D-9268-43C2-8E33-6745539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B3280-295D-4A2C-A5F3-21D124392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5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051016"/>
            <a:ext cx="7315200" cy="566738"/>
          </a:xfrm>
        </p:spPr>
        <p:txBody>
          <a:bodyPr anchor="b"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0701"/>
            <a:ext cx="7315200" cy="3801202"/>
          </a:xfrm>
        </p:spPr>
        <p:txBody>
          <a:bodyPr rtlCol="0">
            <a:normAutofit/>
          </a:bodyPr>
          <a:lstStyle>
            <a:lvl1pPr marL="0" indent="0">
              <a:buNone/>
              <a:defRPr sz="3175"/>
            </a:lvl1pPr>
            <a:lvl2pPr marL="451437" indent="0">
              <a:buNone/>
              <a:defRPr sz="2721"/>
            </a:lvl2pPr>
            <a:lvl3pPr marL="902874" indent="0">
              <a:buNone/>
              <a:defRPr sz="2358"/>
            </a:lvl3pPr>
            <a:lvl4pPr marL="1354312" indent="0">
              <a:buNone/>
              <a:defRPr sz="1995"/>
            </a:lvl4pPr>
            <a:lvl5pPr marL="1805748" indent="0">
              <a:buNone/>
              <a:defRPr sz="1995"/>
            </a:lvl5pPr>
            <a:lvl6pPr marL="2257187" indent="0">
              <a:buNone/>
              <a:defRPr sz="1995"/>
            </a:lvl6pPr>
            <a:lvl7pPr marL="2708623" indent="0">
              <a:buNone/>
              <a:defRPr sz="1995"/>
            </a:lvl7pPr>
            <a:lvl8pPr marL="3160061" indent="0">
              <a:buNone/>
              <a:defRPr sz="1995"/>
            </a:lvl8pPr>
            <a:lvl9pPr marL="3611498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872" y="4673030"/>
            <a:ext cx="7315200" cy="1382255"/>
          </a:xfrm>
        </p:spPr>
        <p:txBody>
          <a:bodyPr/>
          <a:lstStyle>
            <a:lvl1pPr marL="0" indent="0">
              <a:buNone/>
              <a:defRPr sz="1361"/>
            </a:lvl1pPr>
            <a:lvl2pPr marL="451437" indent="0">
              <a:buNone/>
              <a:defRPr sz="1179"/>
            </a:lvl2pPr>
            <a:lvl3pPr marL="902874" indent="0">
              <a:buNone/>
              <a:defRPr sz="998"/>
            </a:lvl3pPr>
            <a:lvl4pPr marL="1354312" indent="0">
              <a:buNone/>
              <a:defRPr sz="907"/>
            </a:lvl4pPr>
            <a:lvl5pPr marL="1805748" indent="0">
              <a:buNone/>
              <a:defRPr sz="907"/>
            </a:lvl5pPr>
            <a:lvl6pPr marL="2257187" indent="0">
              <a:buNone/>
              <a:defRPr sz="907"/>
            </a:lvl6pPr>
            <a:lvl7pPr marL="2708623" indent="0">
              <a:buNone/>
              <a:defRPr sz="907"/>
            </a:lvl7pPr>
            <a:lvl8pPr marL="3160061" indent="0">
              <a:buNone/>
              <a:defRPr sz="907"/>
            </a:lvl8pPr>
            <a:lvl9pPr marL="3611498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A82C9-151A-42E1-B5DB-78BF53767F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94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A80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4931" y="1591307"/>
            <a:ext cx="413766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55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964" y="730794"/>
            <a:ext cx="1077806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A6F-A166-47E7-BEBD-AE217E6901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3A72-0C6D-4D8A-BE93-339D63265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4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84238"/>
            <a:ext cx="5384800" cy="53641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84238"/>
            <a:ext cx="5384800" cy="53641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CF08-EF3F-400D-BAFD-6A9ED54D4D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5386917" cy="5334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47800"/>
            <a:ext cx="5386917" cy="4678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838201"/>
            <a:ext cx="5389033" cy="5334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7800"/>
            <a:ext cx="5389033" cy="4678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7EBE-35A1-4E35-BE47-E7099EFB0B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EFE75-A6B7-40E1-81F9-54129920B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EF71-6E06-45B4-AD87-37323AF94C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5766-ADFD-48E1-9A35-E2C5E320AF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5AEF-64BA-4397-9DCB-670C64F001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81750"/>
            <a:ext cx="1219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14401"/>
            <a:ext cx="109728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976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919B2B-913E-42A0-9BBD-E1E1B9CBEA4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24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B2ED392C-7188-4063-BDF8-B4BF6E556F2C}" type="slidenum">
              <a:rPr lang="tr-TR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inoveri.com/buyukveribigdata/apache-spark/2019/02/24/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inoveri.com/datawarehouseveriambari/apache-flume/2019/02/24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82728"/>
            <a:ext cx="8640960" cy="705743"/>
          </a:xfrm>
        </p:spPr>
        <p:txBody>
          <a:bodyPr/>
          <a:lstStyle/>
          <a:p>
            <a:r>
              <a:rPr lang="tr-TR" dirty="0" err="1"/>
              <a:t>Hadoop</a:t>
            </a:r>
            <a:r>
              <a:rPr lang="tr-TR" dirty="0"/>
              <a:t> Ekosistemi</a:t>
            </a:r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4628330"/>
            <a:ext cx="945679" cy="528863"/>
          </a:xfrm>
        </p:spPr>
      </p:pic>
      <p:grpSp>
        <p:nvGrpSpPr>
          <p:cNvPr id="43" name="Group 42"/>
          <p:cNvGrpSpPr/>
          <p:nvPr/>
        </p:nvGrpSpPr>
        <p:grpSpPr>
          <a:xfrm>
            <a:off x="1631506" y="787037"/>
            <a:ext cx="8784975" cy="5013232"/>
            <a:chOff x="107505" y="260648"/>
            <a:chExt cx="8784975" cy="6066010"/>
          </a:xfrm>
        </p:grpSpPr>
        <p:grpSp>
          <p:nvGrpSpPr>
            <p:cNvPr id="41" name="Group 40"/>
            <p:cNvGrpSpPr/>
            <p:nvPr/>
          </p:nvGrpSpPr>
          <p:grpSpPr>
            <a:xfrm>
              <a:off x="1115616" y="260648"/>
              <a:ext cx="7776864" cy="6066010"/>
              <a:chOff x="755576" y="116632"/>
              <a:chExt cx="7776864" cy="606601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76" y="836712"/>
                <a:ext cx="7776864" cy="5328592"/>
              </a:xfrm>
              <a:prstGeom prst="rect">
                <a:avLst/>
              </a:prstGeom>
            </p:spPr>
          </p:pic>
          <p:pic>
            <p:nvPicPr>
              <p:cNvPr id="23" name="Picture 2" descr="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684" y="5540929"/>
                <a:ext cx="641712" cy="641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Apache HBas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2526" y="4278759"/>
                <a:ext cx="1191762" cy="304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Apache Hiv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183" y="506119"/>
                <a:ext cx="707900" cy="65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2" descr="http://impala.io/img/impala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455" y="116632"/>
                <a:ext cx="545852" cy="1022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4" descr="http://tech.globant.com/wp-content/uploads/2014/01/kafka-logo-wid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0356" y="650851"/>
                <a:ext cx="907720" cy="504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9" descr="https://www.mapr.com/sites/default/files/oozie-imag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7021" y="2484089"/>
                <a:ext cx="1176065" cy="43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1" descr="Apache Sentry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216" y="3198639"/>
                <a:ext cx="1074544" cy="799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1914" y="741678"/>
                <a:ext cx="724798" cy="39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5" descr="https://upload.wikimedia.org/wikipedia/commons/e/ea/Spark-logo-192x100px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579481"/>
                <a:ext cx="1178519" cy="55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7" descr="http://sqoop.apache.org/images/sqoop-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5656138"/>
                <a:ext cx="1305415" cy="397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9" descr="http://dixudx.github.io/images/bigdata-zookeepe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381" y="2433651"/>
                <a:ext cx="694025" cy="459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1" descr="http://www.oracle.com/us/assets/im07t1-big-data-sql-2239167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5288" y="416068"/>
                <a:ext cx="912069" cy="660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048883" y="3170319"/>
              <a:ext cx="5079365" cy="766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21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562" y="106635"/>
            <a:ext cx="31127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Pig</a:t>
            </a:r>
            <a:r>
              <a:rPr sz="3600" spc="-229" dirty="0"/>
              <a:t> </a:t>
            </a:r>
            <a:r>
              <a:rPr sz="3600" spc="85" dirty="0"/>
              <a:t>Özellikleri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429382"/>
            <a:ext cx="6949440" cy="509016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spcBef>
                <a:spcPts val="19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Arial"/>
                <a:cs typeface="Arial"/>
              </a:rPr>
              <a:t>Map </a:t>
            </a:r>
            <a:r>
              <a:rPr sz="3000" spc="-40" dirty="0">
                <a:latin typeface="Arial"/>
                <a:cs typeface="Arial"/>
              </a:rPr>
              <a:t>Reduce yazımını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kolaylaştırır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25" dirty="0">
                <a:latin typeface="Arial"/>
                <a:cs typeface="Arial"/>
              </a:rPr>
              <a:t>Basit </a:t>
            </a:r>
            <a:r>
              <a:rPr sz="3000" spc="60" dirty="0">
                <a:latin typeface="Arial"/>
                <a:cs typeface="Arial"/>
              </a:rPr>
              <a:t>dil, </a:t>
            </a:r>
            <a:r>
              <a:rPr sz="3000" spc="40" dirty="0">
                <a:latin typeface="Arial"/>
                <a:cs typeface="Arial"/>
              </a:rPr>
              <a:t>yeniden</a:t>
            </a:r>
            <a:r>
              <a:rPr sz="3000" spc="-520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kullanılabilirlik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55" dirty="0">
                <a:latin typeface="Arial"/>
                <a:cs typeface="Arial"/>
              </a:rPr>
              <a:t>Standart </a:t>
            </a:r>
            <a:r>
              <a:rPr sz="3000" spc="-15" dirty="0">
                <a:latin typeface="Arial"/>
                <a:cs typeface="Arial"/>
              </a:rPr>
              <a:t>dosya </a:t>
            </a:r>
            <a:r>
              <a:rPr sz="3000" spc="85" dirty="0">
                <a:latin typeface="Arial"/>
                <a:cs typeface="Arial"/>
              </a:rPr>
              <a:t>formatlarını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destekler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10" dirty="0">
                <a:solidFill>
                  <a:srgbClr val="666666"/>
                </a:solidFill>
                <a:latin typeface="Arial"/>
                <a:cs typeface="Arial"/>
              </a:rPr>
              <a:t>text,</a:t>
            </a:r>
            <a:r>
              <a:rPr sz="2400" spc="-4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json,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sequence, </a:t>
            </a: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binary, avro…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5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65" dirty="0">
                <a:latin typeface="Arial"/>
                <a:cs typeface="Arial"/>
              </a:rPr>
              <a:t>Esnek </a:t>
            </a:r>
            <a:r>
              <a:rPr sz="3000" spc="65" dirty="0">
                <a:latin typeface="Arial"/>
                <a:cs typeface="Arial"/>
              </a:rPr>
              <a:t>veri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85" dirty="0">
                <a:latin typeface="Arial"/>
                <a:cs typeface="Arial"/>
              </a:rPr>
              <a:t>modeli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Basit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666666"/>
                </a:solidFill>
                <a:latin typeface="Arial"/>
                <a:cs typeface="Arial"/>
              </a:rPr>
              <a:t>tipler: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666666"/>
                </a:solidFill>
                <a:latin typeface="Arial"/>
                <a:cs typeface="Arial"/>
              </a:rPr>
              <a:t>int,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long,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666666"/>
                </a:solidFill>
                <a:latin typeface="Arial"/>
                <a:cs typeface="Arial"/>
              </a:rPr>
              <a:t>float,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double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42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Kompleks </a:t>
            </a:r>
            <a:r>
              <a:rPr sz="2400" spc="90" dirty="0">
                <a:solidFill>
                  <a:srgbClr val="666666"/>
                </a:solidFill>
                <a:latin typeface="Arial"/>
                <a:cs typeface="Arial"/>
              </a:rPr>
              <a:t>tipler:</a:t>
            </a:r>
            <a:r>
              <a:rPr sz="2400" spc="-5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Map, </a:t>
            </a: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Tuple, </a:t>
            </a:r>
            <a:r>
              <a:rPr sz="2400" spc="-30" dirty="0">
                <a:solidFill>
                  <a:srgbClr val="666666"/>
                </a:solidFill>
                <a:latin typeface="Arial"/>
                <a:cs typeface="Arial"/>
              </a:rPr>
              <a:t>Bag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5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75" dirty="0">
                <a:latin typeface="Arial"/>
                <a:cs typeface="Arial"/>
              </a:rPr>
              <a:t>SQL </a:t>
            </a:r>
            <a:r>
              <a:rPr sz="3000" spc="45" dirty="0">
                <a:latin typeface="Arial"/>
                <a:cs typeface="Arial"/>
              </a:rPr>
              <a:t>benzeri </a:t>
            </a:r>
            <a:r>
              <a:rPr sz="3000" spc="90" dirty="0">
                <a:latin typeface="Arial"/>
                <a:cs typeface="Arial"/>
              </a:rPr>
              <a:t>ifadeler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kullanılır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50" dirty="0">
                <a:solidFill>
                  <a:srgbClr val="666666"/>
                </a:solidFill>
                <a:latin typeface="Arial"/>
                <a:cs typeface="Arial"/>
              </a:rPr>
              <a:t>Filtreleme, </a:t>
            </a: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Gruplama, </a:t>
            </a: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Sıralama</a:t>
            </a:r>
            <a:r>
              <a:rPr sz="2400" spc="-3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159388"/>
            <a:ext cx="219900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Formatlar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536697"/>
            <a:ext cx="7844155" cy="48088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71170" indent="-458470">
              <a:spcBef>
                <a:spcPts val="105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Arial"/>
                <a:cs typeface="Arial"/>
              </a:rPr>
              <a:t>Her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155" dirty="0">
                <a:latin typeface="Arial"/>
                <a:cs typeface="Arial"/>
              </a:rPr>
              <a:t>türlü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155" dirty="0">
                <a:latin typeface="Arial"/>
                <a:cs typeface="Arial"/>
              </a:rPr>
              <a:t>format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işlenebilir</a:t>
            </a:r>
            <a:endParaRPr sz="3000">
              <a:latin typeface="Arial"/>
              <a:cs typeface="Arial"/>
            </a:endParaRPr>
          </a:p>
          <a:p>
            <a:pPr marL="471170">
              <a:spcBef>
                <a:spcPts val="570"/>
              </a:spcBef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150" dirty="0">
                <a:solidFill>
                  <a:srgbClr val="666666"/>
                </a:solidFill>
                <a:latin typeface="Arial"/>
                <a:cs typeface="Arial"/>
              </a:rPr>
              <a:t>tab </a:t>
            </a: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ile </a:t>
            </a:r>
            <a:r>
              <a:rPr spc="220" dirty="0">
                <a:solidFill>
                  <a:srgbClr val="666666"/>
                </a:solidFill>
                <a:latin typeface="Arial"/>
                <a:cs typeface="Arial"/>
              </a:rPr>
              <a:t>ayrilmis</a:t>
            </a:r>
            <a:r>
              <a:rPr spc="3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666666"/>
                </a:solidFill>
                <a:latin typeface="Arial"/>
                <a:cs typeface="Arial"/>
              </a:rPr>
              <a:t>dosya</a:t>
            </a:r>
            <a:endParaRPr>
              <a:latin typeface="Arial"/>
              <a:cs typeface="Arial"/>
            </a:endParaRPr>
          </a:p>
          <a:p>
            <a:pPr marL="471170">
              <a:spcBef>
                <a:spcPts val="315"/>
              </a:spcBef>
              <a:tabLst>
                <a:tab pos="3235960" algn="l"/>
              </a:tabLst>
            </a:pPr>
            <a:r>
              <a:rPr spc="215" dirty="0">
                <a:latin typeface="Arial"/>
                <a:cs typeface="Arial"/>
              </a:rPr>
              <a:t>tsv 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60" dirty="0"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50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85" dirty="0">
                <a:solidFill>
                  <a:srgbClr val="8AAA42"/>
                </a:solidFill>
                <a:latin typeface="Arial"/>
                <a:cs typeface="Arial"/>
              </a:rPr>
              <a:t>'data.tsv'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360" dirty="0">
                <a:latin typeface="Arial"/>
                <a:cs typeface="Arial"/>
              </a:rPr>
              <a:t>(id, </a:t>
            </a:r>
            <a:r>
              <a:rPr spc="-15" dirty="0">
                <a:latin typeface="Arial"/>
                <a:cs typeface="Arial"/>
              </a:rPr>
              <a:t>name,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210" dirty="0">
                <a:latin typeface="Arial"/>
                <a:cs typeface="Arial"/>
              </a:rPr>
              <a:t>email);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marR="3853815">
              <a:lnSpc>
                <a:spcPct val="114599"/>
              </a:lnSpc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265" dirty="0">
                <a:solidFill>
                  <a:srgbClr val="666666"/>
                </a:solidFill>
                <a:latin typeface="Arial"/>
                <a:cs typeface="Arial"/>
              </a:rPr>
              <a:t>virgul </a:t>
            </a: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ile </a:t>
            </a:r>
            <a:r>
              <a:rPr spc="220" dirty="0">
                <a:solidFill>
                  <a:srgbClr val="666666"/>
                </a:solidFill>
                <a:latin typeface="Arial"/>
                <a:cs typeface="Arial"/>
              </a:rPr>
              <a:t>ayrilmis </a:t>
            </a:r>
            <a:r>
              <a:rPr spc="20" dirty="0">
                <a:solidFill>
                  <a:srgbClr val="666666"/>
                </a:solidFill>
                <a:latin typeface="Arial"/>
                <a:cs typeface="Arial"/>
              </a:rPr>
              <a:t>dosya  </a:t>
            </a:r>
            <a:r>
              <a:rPr spc="85" dirty="0">
                <a:latin typeface="Arial"/>
                <a:cs typeface="Arial"/>
              </a:rPr>
              <a:t>csv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40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45" dirty="0">
                <a:solidFill>
                  <a:srgbClr val="8AAA42"/>
                </a:solidFill>
                <a:latin typeface="Arial"/>
                <a:cs typeface="Arial"/>
              </a:rPr>
              <a:t>'data.csv'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  <a:tabLst>
                <a:tab pos="1682114" algn="l"/>
              </a:tabLst>
            </a:pP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using	</a:t>
            </a:r>
            <a:r>
              <a:rPr spc="229" dirty="0">
                <a:latin typeface="Arial"/>
                <a:cs typeface="Arial"/>
              </a:rPr>
              <a:t>PigStorage(</a:t>
            </a:r>
            <a:r>
              <a:rPr spc="229" dirty="0">
                <a:solidFill>
                  <a:srgbClr val="8AAA42"/>
                </a:solidFill>
                <a:latin typeface="Arial"/>
                <a:cs typeface="Arial"/>
              </a:rPr>
              <a:t>','</a:t>
            </a:r>
            <a:r>
              <a:rPr spc="229" dirty="0">
                <a:latin typeface="Arial"/>
                <a:cs typeface="Arial"/>
              </a:rPr>
              <a:t>) 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360" dirty="0">
                <a:latin typeface="Arial"/>
                <a:cs typeface="Arial"/>
              </a:rPr>
              <a:t>(id, </a:t>
            </a:r>
            <a:r>
              <a:rPr spc="-15" dirty="0">
                <a:latin typeface="Arial"/>
                <a:cs typeface="Arial"/>
              </a:rPr>
              <a:t>name,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210" dirty="0">
                <a:latin typeface="Arial"/>
                <a:cs typeface="Arial"/>
              </a:rPr>
              <a:t>email);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marR="3854450">
              <a:lnSpc>
                <a:spcPct val="114599"/>
              </a:lnSpc>
              <a:tabLst>
                <a:tab pos="1476375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130" dirty="0">
                <a:solidFill>
                  <a:srgbClr val="666666"/>
                </a:solidFill>
                <a:latin typeface="Arial"/>
                <a:cs typeface="Arial"/>
              </a:rPr>
              <a:t>hcatalog </a:t>
            </a:r>
            <a:r>
              <a:rPr spc="160" dirty="0">
                <a:solidFill>
                  <a:srgbClr val="666666"/>
                </a:solidFill>
                <a:latin typeface="Arial"/>
                <a:cs typeface="Arial"/>
              </a:rPr>
              <a:t>uzerindeki </a:t>
            </a:r>
            <a:r>
              <a:rPr spc="200" dirty="0">
                <a:solidFill>
                  <a:srgbClr val="666666"/>
                </a:solidFill>
                <a:latin typeface="Arial"/>
                <a:cs typeface="Arial"/>
              </a:rPr>
              <a:t>tablo  </a:t>
            </a:r>
            <a:r>
              <a:rPr spc="204" dirty="0">
                <a:latin typeface="Arial"/>
                <a:cs typeface="Arial"/>
              </a:rPr>
              <a:t>table</a:t>
            </a:r>
            <a:r>
              <a:rPr spc="48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=	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47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rgbClr val="8AAA42"/>
                </a:solidFill>
                <a:latin typeface="Arial"/>
                <a:cs typeface="Arial"/>
              </a:rPr>
              <a:t>'tablename'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using</a:t>
            </a:r>
            <a:r>
              <a:rPr spc="49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40" dirty="0">
                <a:latin typeface="Arial"/>
                <a:cs typeface="Arial"/>
              </a:rPr>
              <a:t>org.apache.hcatalog.pig.HCatLoader();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471170"/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dirty="0">
                <a:solidFill>
                  <a:srgbClr val="666666"/>
                </a:solidFill>
                <a:latin typeface="Arial"/>
                <a:cs typeface="Arial"/>
              </a:rPr>
              <a:t>hbase </a:t>
            </a:r>
            <a:r>
              <a:rPr spc="160" dirty="0">
                <a:solidFill>
                  <a:srgbClr val="666666"/>
                </a:solidFill>
                <a:latin typeface="Arial"/>
                <a:cs typeface="Arial"/>
              </a:rPr>
              <a:t>uzerindeki</a:t>
            </a:r>
            <a:r>
              <a:rPr spc="5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200" dirty="0">
                <a:solidFill>
                  <a:srgbClr val="666666"/>
                </a:solidFill>
                <a:latin typeface="Arial"/>
                <a:cs typeface="Arial"/>
              </a:rPr>
              <a:t>tablo</a:t>
            </a:r>
            <a:endParaRPr>
              <a:latin typeface="Arial"/>
              <a:cs typeface="Arial"/>
            </a:endParaRPr>
          </a:p>
          <a:p>
            <a:pPr marL="928369" marR="5080" indent="-457200">
              <a:lnSpc>
                <a:spcPct val="114599"/>
              </a:lnSpc>
              <a:tabLst>
                <a:tab pos="4869815" algn="l"/>
              </a:tabLst>
            </a:pPr>
            <a:r>
              <a:rPr spc="215" dirty="0">
                <a:latin typeface="Arial"/>
                <a:cs typeface="Arial"/>
              </a:rPr>
              <a:t>col 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509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8AAA42"/>
                </a:solidFill>
                <a:latin typeface="Arial"/>
                <a:cs typeface="Arial"/>
              </a:rPr>
              <a:t>'hbase://SomeTableName'	</a:t>
            </a:r>
            <a:r>
              <a:rPr spc="120" dirty="0">
                <a:solidFill>
                  <a:srgbClr val="3A80BA"/>
                </a:solidFill>
                <a:latin typeface="Arial"/>
                <a:cs typeface="Arial"/>
              </a:rPr>
              <a:t>using  </a:t>
            </a:r>
            <a:r>
              <a:rPr spc="125" dirty="0">
                <a:latin typeface="Arial"/>
                <a:cs typeface="Arial"/>
              </a:rPr>
              <a:t>org.apache.pig.backend.hadoop.hbase.HBaseStorage(.....)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4" y="748473"/>
            <a:ext cx="176339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/>
              <a:t>İfadeler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228931" y="1591308"/>
            <a:ext cx="4137660" cy="3696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60" dirty="0"/>
              <a:t>load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95" dirty="0"/>
              <a:t>store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80" dirty="0"/>
              <a:t>dump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60" dirty="0"/>
              <a:t>foreach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180" dirty="0"/>
              <a:t>filter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95" dirty="0"/>
              <a:t>group/cogroup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pc="85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0512" y="1591307"/>
            <a:ext cx="1773555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spcBef>
                <a:spcPts val="6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35" dirty="0">
                <a:latin typeface="Arial"/>
                <a:cs typeface="Arial"/>
              </a:rPr>
              <a:t>cross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105" dirty="0">
                <a:latin typeface="Arial"/>
                <a:cs typeface="Arial"/>
              </a:rPr>
              <a:t>order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100" dirty="0">
                <a:latin typeface="Arial"/>
                <a:cs typeface="Arial"/>
              </a:rPr>
              <a:t>distinct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70" dirty="0">
                <a:latin typeface="Arial"/>
                <a:cs typeface="Arial"/>
              </a:rPr>
              <a:t>union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110" dirty="0">
                <a:latin typeface="Arial"/>
                <a:cs typeface="Arial"/>
              </a:rPr>
              <a:t>split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155" dirty="0">
                <a:latin typeface="Arial"/>
                <a:cs typeface="Arial"/>
              </a:rPr>
              <a:t>limit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52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55" dirty="0">
                <a:latin typeface="Arial"/>
                <a:cs typeface="Arial"/>
              </a:rPr>
              <a:t>stream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115427"/>
            <a:ext cx="349567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/>
              <a:t>İfadelere</a:t>
            </a:r>
            <a:r>
              <a:rPr sz="3600" spc="-190" dirty="0"/>
              <a:t> </a:t>
            </a:r>
            <a:r>
              <a:rPr sz="3600" spc="50" dirty="0"/>
              <a:t>Örnek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536697"/>
            <a:ext cx="7888605" cy="377062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71170" indent="-458470">
              <a:spcBef>
                <a:spcPts val="105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15" dirty="0">
                <a:latin typeface="Arial"/>
                <a:cs typeface="Arial"/>
              </a:rPr>
              <a:t>Group</a:t>
            </a:r>
            <a:endParaRPr sz="3000">
              <a:latin typeface="Arial"/>
              <a:cs typeface="Arial"/>
            </a:endParaRPr>
          </a:p>
          <a:p>
            <a:pPr marL="471170" marR="5080">
              <a:lnSpc>
                <a:spcPct val="114599"/>
              </a:lnSpc>
              <a:spcBef>
                <a:spcPts val="254"/>
              </a:spcBef>
              <a:tabLst>
                <a:tab pos="2858770" algn="l"/>
              </a:tabLst>
            </a:pPr>
            <a:r>
              <a:rPr spc="-215" dirty="0">
                <a:latin typeface="Arial"/>
                <a:cs typeface="Arial"/>
              </a:rPr>
              <a:t>A   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350" dirty="0"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49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50" dirty="0">
                <a:solidFill>
                  <a:srgbClr val="8AAA42"/>
                </a:solidFill>
                <a:latin typeface="Arial"/>
                <a:cs typeface="Arial"/>
              </a:rPr>
              <a:t>'student'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125" dirty="0">
                <a:latin typeface="Arial"/>
                <a:cs typeface="Arial"/>
              </a:rPr>
              <a:t>(name:chararray, </a:t>
            </a:r>
            <a:r>
              <a:rPr spc="245" dirty="0">
                <a:latin typeface="Arial"/>
                <a:cs typeface="Arial"/>
              </a:rPr>
              <a:t>age:int, </a:t>
            </a:r>
            <a:r>
              <a:rPr spc="254" dirty="0">
                <a:latin typeface="Arial"/>
                <a:cs typeface="Arial"/>
              </a:rPr>
              <a:t>gpa:float);  </a:t>
            </a:r>
            <a:r>
              <a:rPr spc="-215" dirty="0">
                <a:latin typeface="Arial"/>
                <a:cs typeface="Arial"/>
              </a:rPr>
              <a:t>B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b="1" spc="-35" dirty="0">
                <a:solidFill>
                  <a:srgbClr val="3A80BA"/>
                </a:solidFill>
                <a:latin typeface="Arial"/>
                <a:cs typeface="Arial"/>
              </a:rPr>
              <a:t>group </a:t>
            </a:r>
            <a:r>
              <a:rPr spc="-215" dirty="0">
                <a:latin typeface="Arial"/>
                <a:cs typeface="Arial"/>
              </a:rPr>
              <a:t>A </a:t>
            </a:r>
            <a:r>
              <a:rPr b="1" spc="-65" dirty="0">
                <a:solidFill>
                  <a:srgbClr val="3A80BA"/>
                </a:solidFill>
                <a:latin typeface="Arial"/>
                <a:cs typeface="Arial"/>
              </a:rPr>
              <a:t>by</a:t>
            </a:r>
            <a:r>
              <a:rPr b="1" spc="35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05" dirty="0">
                <a:latin typeface="Arial"/>
                <a:cs typeface="Arial"/>
              </a:rPr>
              <a:t>age;</a:t>
            </a:r>
            <a:endParaRPr>
              <a:latin typeface="Arial"/>
              <a:cs typeface="Arial"/>
            </a:endParaRPr>
          </a:p>
          <a:p>
            <a:pPr marL="471170">
              <a:spcBef>
                <a:spcPts val="315"/>
              </a:spcBef>
            </a:pPr>
            <a:r>
              <a:rPr spc="-315" dirty="0">
                <a:latin typeface="Arial"/>
                <a:cs typeface="Arial"/>
              </a:rPr>
              <a:t>C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foreach </a:t>
            </a:r>
            <a:r>
              <a:rPr spc="-215" dirty="0">
                <a:latin typeface="Arial"/>
                <a:cs typeface="Arial"/>
              </a:rPr>
              <a:t>B </a:t>
            </a:r>
            <a:r>
              <a:rPr spc="95" dirty="0">
                <a:solidFill>
                  <a:srgbClr val="3A80BA"/>
                </a:solidFill>
                <a:latin typeface="Arial"/>
                <a:cs typeface="Arial"/>
              </a:rPr>
              <a:t>generate </a:t>
            </a:r>
            <a:r>
              <a:rPr spc="110" dirty="0">
                <a:latin typeface="Arial"/>
                <a:cs typeface="Arial"/>
              </a:rPr>
              <a:t>age,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COUNT($0);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471170" indent="-458470">
              <a:buChar char="●"/>
              <a:tabLst>
                <a:tab pos="471170" algn="l"/>
                <a:tab pos="471805" algn="l"/>
              </a:tabLst>
            </a:pPr>
            <a:r>
              <a:rPr sz="3000" spc="60" dirty="0">
                <a:latin typeface="Arial"/>
                <a:cs typeface="Arial"/>
              </a:rPr>
              <a:t>Join</a:t>
            </a:r>
            <a:endParaRPr sz="3000">
              <a:latin typeface="Arial"/>
              <a:cs typeface="Arial"/>
            </a:endParaRPr>
          </a:p>
          <a:p>
            <a:pPr marL="471170" marR="628650">
              <a:lnSpc>
                <a:spcPct val="114599"/>
              </a:lnSpc>
              <a:spcBef>
                <a:spcPts val="259"/>
              </a:spcBef>
              <a:tabLst>
                <a:tab pos="3613150" algn="l"/>
                <a:tab pos="3738879" algn="l"/>
              </a:tabLst>
            </a:pPr>
            <a:r>
              <a:rPr spc="-114" dirty="0">
                <a:latin typeface="Arial"/>
                <a:cs typeface="Arial"/>
              </a:rPr>
              <a:t>A1  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355" dirty="0"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50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10" dirty="0">
                <a:solidFill>
                  <a:srgbClr val="8AAA42"/>
                </a:solidFill>
                <a:latin typeface="Arial"/>
                <a:cs typeface="Arial"/>
              </a:rPr>
              <a:t>'products.csv'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200" dirty="0">
                <a:latin typeface="Arial"/>
                <a:cs typeface="Arial"/>
              </a:rPr>
              <a:t>(productId, </a:t>
            </a:r>
            <a:r>
              <a:rPr spc="65" dirty="0">
                <a:latin typeface="Arial"/>
                <a:cs typeface="Arial"/>
              </a:rPr>
              <a:t>productName);  </a:t>
            </a:r>
            <a:r>
              <a:rPr spc="-114" dirty="0">
                <a:latin typeface="Arial"/>
                <a:cs typeface="Arial"/>
              </a:rPr>
              <a:t>A2  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330" dirty="0"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49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45" dirty="0">
                <a:solidFill>
                  <a:srgbClr val="8AAA42"/>
                </a:solidFill>
                <a:latin typeface="Arial"/>
                <a:cs typeface="Arial"/>
              </a:rPr>
              <a:t>'companies.csv'	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200" dirty="0">
                <a:latin typeface="Arial"/>
                <a:cs typeface="Arial"/>
              </a:rPr>
              <a:t>(productId,</a:t>
            </a:r>
            <a:r>
              <a:rPr spc="39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companyName);</a:t>
            </a:r>
            <a:endParaRPr>
              <a:latin typeface="Arial"/>
              <a:cs typeface="Arial"/>
            </a:endParaRPr>
          </a:p>
          <a:p>
            <a:pPr marL="471170" marR="2138045">
              <a:lnSpc>
                <a:spcPct val="114599"/>
              </a:lnSpc>
              <a:spcBef>
                <a:spcPts val="750"/>
              </a:spcBef>
            </a:pPr>
            <a:r>
              <a:rPr spc="85" dirty="0">
                <a:latin typeface="Arial"/>
                <a:cs typeface="Arial"/>
              </a:rPr>
              <a:t>J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b="1" spc="185" dirty="0">
                <a:solidFill>
                  <a:srgbClr val="3A80BA"/>
                </a:solidFill>
                <a:latin typeface="Arial"/>
                <a:cs typeface="Arial"/>
              </a:rPr>
              <a:t>join </a:t>
            </a:r>
            <a:r>
              <a:rPr spc="-114" dirty="0">
                <a:latin typeface="Arial"/>
                <a:cs typeface="Arial"/>
              </a:rPr>
              <a:t>A1 </a:t>
            </a:r>
            <a:r>
              <a:rPr b="1" spc="-65" dirty="0">
                <a:solidFill>
                  <a:srgbClr val="3A80BA"/>
                </a:solidFill>
                <a:latin typeface="Arial"/>
                <a:cs typeface="Arial"/>
              </a:rPr>
              <a:t>by </a:t>
            </a:r>
            <a:r>
              <a:rPr spc="180" dirty="0">
                <a:latin typeface="Arial"/>
                <a:cs typeface="Arial"/>
              </a:rPr>
              <a:t>productId, </a:t>
            </a:r>
            <a:r>
              <a:rPr spc="-114" dirty="0">
                <a:latin typeface="Arial"/>
                <a:cs typeface="Arial"/>
              </a:rPr>
              <a:t>A2 </a:t>
            </a:r>
            <a:r>
              <a:rPr spc="-215" dirty="0">
                <a:latin typeface="Arial"/>
                <a:cs typeface="Arial"/>
              </a:rPr>
              <a:t>BY </a:t>
            </a:r>
            <a:r>
              <a:rPr spc="180" dirty="0">
                <a:latin typeface="Arial"/>
                <a:cs typeface="Arial"/>
              </a:rPr>
              <a:t>productId;  </a:t>
            </a:r>
            <a:r>
              <a:rPr spc="-315" dirty="0">
                <a:latin typeface="Arial"/>
                <a:cs typeface="Arial"/>
              </a:rPr>
              <a:t>R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foreach </a:t>
            </a:r>
            <a:r>
              <a:rPr spc="85" dirty="0">
                <a:latin typeface="Arial"/>
                <a:cs typeface="Arial"/>
              </a:rPr>
              <a:t>J </a:t>
            </a:r>
            <a:r>
              <a:rPr spc="95" dirty="0">
                <a:solidFill>
                  <a:srgbClr val="3A80BA"/>
                </a:solidFill>
                <a:latin typeface="Arial"/>
                <a:cs typeface="Arial"/>
              </a:rPr>
              <a:t>generate </a:t>
            </a:r>
            <a:r>
              <a:rPr spc="150" dirty="0">
                <a:latin typeface="Arial"/>
                <a:cs typeface="Arial"/>
              </a:rPr>
              <a:t>$0, $1,</a:t>
            </a:r>
            <a:r>
              <a:rPr spc="350" dirty="0">
                <a:latin typeface="Arial"/>
                <a:cs typeface="Arial"/>
              </a:rPr>
              <a:t> </a:t>
            </a:r>
            <a:r>
              <a:rPr spc="150" dirty="0">
                <a:latin typeface="Arial"/>
                <a:cs typeface="Arial"/>
              </a:rPr>
              <a:t>$3;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885" y="0"/>
            <a:ext cx="442531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Pig </a:t>
            </a:r>
            <a:r>
              <a:rPr sz="3600" spc="5" dirty="0"/>
              <a:t>Nasıl</a:t>
            </a:r>
            <a:r>
              <a:rPr sz="3600" spc="-295" dirty="0"/>
              <a:t> </a:t>
            </a:r>
            <a:r>
              <a:rPr sz="3600" spc="-5" dirty="0"/>
              <a:t>Çalıştırılır?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429383"/>
            <a:ext cx="5570220" cy="506158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spcBef>
                <a:spcPts val="19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5" dirty="0">
                <a:latin typeface="Arial"/>
                <a:cs typeface="Arial"/>
              </a:rPr>
              <a:t>Local/MapReduce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20" dirty="0">
                <a:latin typeface="Arial"/>
                <a:cs typeface="Arial"/>
              </a:rPr>
              <a:t>Konsol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85" dirty="0">
                <a:solidFill>
                  <a:srgbClr val="666666"/>
                </a:solidFill>
                <a:latin typeface="Arial"/>
                <a:cs typeface="Arial"/>
              </a:rPr>
              <a:t>grunt&gt;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5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Arial"/>
                <a:cs typeface="Arial"/>
              </a:rPr>
              <a:t>Script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pig </a:t>
            </a:r>
            <a:r>
              <a:rPr sz="2400" spc="85" dirty="0">
                <a:solidFill>
                  <a:srgbClr val="666666"/>
                </a:solidFill>
                <a:latin typeface="Arial"/>
                <a:cs typeface="Arial"/>
              </a:rPr>
              <a:t>-f</a:t>
            </a:r>
            <a:r>
              <a:rPr sz="2400" spc="-3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666666"/>
                </a:solidFill>
                <a:latin typeface="Arial"/>
                <a:cs typeface="Arial"/>
              </a:rPr>
              <a:t>helloworld.pig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5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65" dirty="0">
                <a:latin typeface="Arial"/>
                <a:cs typeface="Arial"/>
              </a:rPr>
              <a:t>Programatik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Java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ile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66666"/>
                </a:solidFill>
                <a:latin typeface="Arial"/>
                <a:cs typeface="Arial"/>
              </a:rPr>
              <a:t>JDBC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666666"/>
                </a:solidFill>
                <a:latin typeface="Arial"/>
                <a:cs typeface="Arial"/>
              </a:rPr>
              <a:t>benzeri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666666"/>
                </a:solidFill>
                <a:latin typeface="Arial"/>
                <a:cs typeface="Arial"/>
              </a:rPr>
              <a:t>bir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arayüzle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5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Hue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4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Web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arayüzünden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769" y="194558"/>
            <a:ext cx="324739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Pig</a:t>
            </a:r>
            <a:r>
              <a:rPr sz="3600" spc="-190" dirty="0"/>
              <a:t> </a:t>
            </a:r>
            <a:r>
              <a:rPr sz="3600" spc="50" dirty="0"/>
              <a:t>Avantajları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429382"/>
            <a:ext cx="7404734" cy="4826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spcBef>
                <a:spcPts val="19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"/>
                <a:cs typeface="Arial"/>
              </a:rPr>
              <a:t>Pig </a:t>
            </a:r>
            <a:r>
              <a:rPr sz="3000" spc="55" dirty="0">
                <a:latin typeface="Arial"/>
                <a:cs typeface="Arial"/>
              </a:rPr>
              <a:t>kodları </a:t>
            </a:r>
            <a:r>
              <a:rPr sz="3000" spc="-15" dirty="0">
                <a:latin typeface="Arial"/>
                <a:cs typeface="Arial"/>
              </a:rPr>
              <a:t>MapReduce </a:t>
            </a:r>
            <a:r>
              <a:rPr sz="3000" spc="35" dirty="0">
                <a:latin typeface="Arial"/>
                <a:cs typeface="Arial"/>
              </a:rPr>
              <a:t>kodlarına</a:t>
            </a:r>
            <a:r>
              <a:rPr sz="3000" spc="-615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çevrilir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35" dirty="0">
                <a:latin typeface="Arial"/>
                <a:cs typeface="Arial"/>
              </a:rPr>
              <a:t>Güçlü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60" dirty="0">
                <a:latin typeface="Arial"/>
                <a:cs typeface="Arial"/>
              </a:rPr>
              <a:t>dil,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ifadeler,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55" dirty="0">
                <a:latin typeface="Arial"/>
                <a:cs typeface="Arial"/>
              </a:rPr>
              <a:t>fonksiyonlar,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UDF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70" dirty="0">
                <a:latin typeface="Arial"/>
                <a:cs typeface="Arial"/>
              </a:rPr>
              <a:t>Ölçeklenebilirlik </a:t>
            </a:r>
            <a:r>
              <a:rPr sz="3000" spc="5" dirty="0">
                <a:latin typeface="Arial"/>
                <a:cs typeface="Arial"/>
              </a:rPr>
              <a:t>ve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Performans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75" dirty="0">
                <a:latin typeface="Arial"/>
                <a:cs typeface="Arial"/>
              </a:rPr>
              <a:t>SQL </a:t>
            </a:r>
            <a:r>
              <a:rPr sz="3000" spc="25" dirty="0">
                <a:latin typeface="Arial"/>
                <a:cs typeface="Arial"/>
              </a:rPr>
              <a:t>benzeri, </a:t>
            </a:r>
            <a:r>
              <a:rPr sz="3000" spc="-50" dirty="0">
                <a:latin typeface="Arial"/>
                <a:cs typeface="Arial"/>
              </a:rPr>
              <a:t>SQL’den </a:t>
            </a:r>
            <a:r>
              <a:rPr sz="3000" spc="-20" dirty="0">
                <a:latin typeface="Arial"/>
                <a:cs typeface="Arial"/>
              </a:rPr>
              <a:t>daha</a:t>
            </a:r>
            <a:r>
              <a:rPr sz="3000" spc="-3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anlaşılır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05" dirty="0">
                <a:latin typeface="Arial"/>
                <a:cs typeface="Arial"/>
              </a:rPr>
              <a:t>Şema </a:t>
            </a:r>
            <a:r>
              <a:rPr sz="3000" spc="65" dirty="0">
                <a:latin typeface="Arial"/>
                <a:cs typeface="Arial"/>
              </a:rPr>
              <a:t>zorunlu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95" dirty="0">
                <a:latin typeface="Arial"/>
                <a:cs typeface="Arial"/>
              </a:rPr>
              <a:t>değildir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"/>
                <a:cs typeface="Arial"/>
              </a:rPr>
              <a:t>Yapılandırılmamış </a:t>
            </a:r>
            <a:r>
              <a:rPr sz="3000" spc="40" dirty="0">
                <a:latin typeface="Arial"/>
                <a:cs typeface="Arial"/>
              </a:rPr>
              <a:t>veriye </a:t>
            </a:r>
            <a:r>
              <a:rPr sz="3000" spc="20" dirty="0">
                <a:latin typeface="Arial"/>
                <a:cs typeface="Arial"/>
              </a:rPr>
              <a:t>çok</a:t>
            </a:r>
            <a:r>
              <a:rPr sz="3000" spc="-459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uygun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80" dirty="0">
                <a:latin typeface="Arial"/>
                <a:cs typeface="Arial"/>
              </a:rPr>
              <a:t>ETL </a:t>
            </a:r>
            <a:r>
              <a:rPr sz="3000" spc="55" dirty="0">
                <a:latin typeface="Arial"/>
                <a:cs typeface="Arial"/>
              </a:rPr>
              <a:t>işleri </a:t>
            </a:r>
            <a:r>
              <a:rPr sz="3000" spc="30" dirty="0">
                <a:latin typeface="Arial"/>
                <a:cs typeface="Arial"/>
              </a:rPr>
              <a:t>için</a:t>
            </a:r>
            <a:r>
              <a:rPr sz="3000" spc="-31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kullanılabilir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223" y="748473"/>
            <a:ext cx="101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40" dirty="0">
                <a:solidFill>
                  <a:srgbClr val="3A80BA"/>
                </a:solidFill>
                <a:latin typeface="Arial"/>
                <a:cs typeface="Arial"/>
              </a:rPr>
              <a:t>Hive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223" y="1591307"/>
            <a:ext cx="808355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b="1" spc="-35" dirty="0">
                <a:latin typeface="Arial"/>
                <a:cs typeface="Arial"/>
              </a:rPr>
              <a:t>Apache </a:t>
            </a:r>
            <a:r>
              <a:rPr sz="3000" b="1" spc="5" dirty="0">
                <a:latin typeface="Arial"/>
                <a:cs typeface="Arial"/>
              </a:rPr>
              <a:t>Hive</a:t>
            </a:r>
            <a:r>
              <a:rPr sz="3000" spc="5" dirty="0">
                <a:latin typeface="Arial"/>
                <a:cs typeface="Arial"/>
              </a:rPr>
              <a:t>, </a:t>
            </a:r>
            <a:r>
              <a:rPr sz="3000" spc="-175" dirty="0">
                <a:latin typeface="Arial"/>
                <a:cs typeface="Arial"/>
              </a:rPr>
              <a:t>SQL </a:t>
            </a:r>
            <a:r>
              <a:rPr sz="3000" spc="10" dirty="0">
                <a:latin typeface="Arial"/>
                <a:cs typeface="Arial"/>
              </a:rPr>
              <a:t>yardımıyla </a:t>
            </a:r>
            <a:r>
              <a:rPr sz="3000" spc="40" dirty="0">
                <a:latin typeface="Arial"/>
                <a:cs typeface="Arial"/>
              </a:rPr>
              <a:t>Hadoop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üzerinde  </a:t>
            </a:r>
            <a:r>
              <a:rPr sz="3000" spc="25" dirty="0">
                <a:latin typeface="Arial"/>
                <a:cs typeface="Arial"/>
              </a:rPr>
              <a:t>sorgulama </a:t>
            </a:r>
            <a:r>
              <a:rPr sz="3000" spc="5" dirty="0">
                <a:latin typeface="Arial"/>
                <a:cs typeface="Arial"/>
              </a:rPr>
              <a:t>ve </a:t>
            </a:r>
            <a:r>
              <a:rPr sz="3000" spc="55" dirty="0">
                <a:latin typeface="Arial"/>
                <a:cs typeface="Arial"/>
              </a:rPr>
              <a:t>Veri </a:t>
            </a:r>
            <a:r>
              <a:rPr sz="3000" spc="25" dirty="0">
                <a:latin typeface="Arial"/>
                <a:cs typeface="Arial"/>
              </a:rPr>
              <a:t>Ambarı uygulamaları  </a:t>
            </a:r>
            <a:r>
              <a:rPr sz="3000" spc="75" dirty="0">
                <a:latin typeface="Arial"/>
                <a:cs typeface="Arial"/>
              </a:rPr>
              <a:t>geliştirmeyi </a:t>
            </a:r>
            <a:r>
              <a:rPr sz="3000" spc="-30" dirty="0">
                <a:latin typeface="Arial"/>
                <a:cs typeface="Arial"/>
              </a:rPr>
              <a:t>sağlayan </a:t>
            </a:r>
            <a:r>
              <a:rPr sz="3000" spc="114" dirty="0">
                <a:latin typeface="Arial"/>
                <a:cs typeface="Arial"/>
              </a:rPr>
              <a:t>bir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spc="25" dirty="0">
                <a:latin typeface="Arial"/>
                <a:cs typeface="Arial"/>
              </a:rPr>
              <a:t>araçtır.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0838" y="3596092"/>
            <a:ext cx="3209918" cy="2971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4" y="89050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WordCount.sql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4224" y="1624072"/>
            <a:ext cx="7850505" cy="385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3175">
              <a:lnSpc>
                <a:spcPct val="114599"/>
              </a:lnSpc>
              <a:spcBef>
                <a:spcPts val="100"/>
              </a:spcBef>
              <a:tabLst>
                <a:tab pos="1645920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/* </a:t>
            </a:r>
            <a:r>
              <a:rPr spc="35" dirty="0">
                <a:solidFill>
                  <a:srgbClr val="666666"/>
                </a:solidFill>
                <a:latin typeface="Arial"/>
                <a:cs typeface="Arial"/>
              </a:rPr>
              <a:t>docs </a:t>
            </a:r>
            <a:r>
              <a:rPr spc="114" dirty="0">
                <a:solidFill>
                  <a:srgbClr val="666666"/>
                </a:solidFill>
                <a:latin typeface="Arial"/>
                <a:cs typeface="Arial"/>
              </a:rPr>
              <a:t>tablosunu </a:t>
            </a:r>
            <a:r>
              <a:rPr spc="185" dirty="0">
                <a:solidFill>
                  <a:srgbClr val="666666"/>
                </a:solidFill>
                <a:latin typeface="Arial"/>
                <a:cs typeface="Arial"/>
              </a:rPr>
              <a:t>yarat </a:t>
            </a:r>
            <a:r>
              <a:rPr spc="380" dirty="0">
                <a:solidFill>
                  <a:srgbClr val="666666"/>
                </a:solidFill>
                <a:latin typeface="Arial"/>
                <a:cs typeface="Arial"/>
              </a:rPr>
              <a:t>*/  </a:t>
            </a:r>
            <a:r>
              <a:rPr spc="-235" dirty="0">
                <a:solidFill>
                  <a:srgbClr val="3A80BA"/>
                </a:solidFill>
                <a:latin typeface="Arial"/>
                <a:cs typeface="Arial"/>
              </a:rPr>
              <a:t>CREATE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35" dirty="0">
                <a:latin typeface="Arial"/>
                <a:cs typeface="Arial"/>
              </a:rPr>
              <a:t>docs </a:t>
            </a:r>
            <a:r>
              <a:rPr spc="305" dirty="0">
                <a:latin typeface="Arial"/>
                <a:cs typeface="Arial"/>
              </a:rPr>
              <a:t>(line</a:t>
            </a:r>
            <a:r>
              <a:rPr spc="3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STRING);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1546225">
              <a:lnSpc>
                <a:spcPct val="114599"/>
              </a:lnSpc>
              <a:tabLst>
                <a:tab pos="1268730" algn="l"/>
                <a:tab pos="2148840" algn="l"/>
                <a:tab pos="4285615" algn="l"/>
                <a:tab pos="5668010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/* </a:t>
            </a:r>
            <a:r>
              <a:rPr spc="35" dirty="0">
                <a:solidFill>
                  <a:srgbClr val="666666"/>
                </a:solidFill>
                <a:latin typeface="Arial"/>
                <a:cs typeface="Arial"/>
              </a:rPr>
              <a:t>docs </a:t>
            </a:r>
            <a:r>
              <a:rPr spc="150" dirty="0">
                <a:solidFill>
                  <a:srgbClr val="666666"/>
                </a:solidFill>
                <a:latin typeface="Arial"/>
                <a:cs typeface="Arial"/>
              </a:rPr>
              <a:t>dosyasini </a:t>
            </a:r>
            <a:r>
              <a:rPr spc="35" dirty="0">
                <a:solidFill>
                  <a:srgbClr val="666666"/>
                </a:solidFill>
                <a:latin typeface="Arial"/>
                <a:cs typeface="Arial"/>
              </a:rPr>
              <a:t>docs </a:t>
            </a:r>
            <a:r>
              <a:rPr spc="155" dirty="0">
                <a:solidFill>
                  <a:srgbClr val="666666"/>
                </a:solidFill>
                <a:latin typeface="Arial"/>
                <a:cs typeface="Arial"/>
              </a:rPr>
              <a:t>tablosu </a:t>
            </a:r>
            <a:r>
              <a:rPr spc="250" dirty="0">
                <a:solidFill>
                  <a:srgbClr val="666666"/>
                </a:solidFill>
                <a:latin typeface="Arial"/>
                <a:cs typeface="Arial"/>
              </a:rPr>
              <a:t>icerisine </a:t>
            </a:r>
            <a:r>
              <a:rPr spc="185" dirty="0">
                <a:solidFill>
                  <a:srgbClr val="666666"/>
                </a:solidFill>
                <a:latin typeface="Arial"/>
                <a:cs typeface="Arial"/>
              </a:rPr>
              <a:t>aktar </a:t>
            </a:r>
            <a:r>
              <a:rPr spc="380" dirty="0">
                <a:solidFill>
                  <a:srgbClr val="666666"/>
                </a:solidFill>
                <a:latin typeface="Arial"/>
                <a:cs typeface="Arial"/>
              </a:rPr>
              <a:t>*/  </a:t>
            </a:r>
            <a:r>
              <a:rPr spc="-240" dirty="0">
                <a:solidFill>
                  <a:srgbClr val="3A80BA"/>
                </a:solidFill>
                <a:latin typeface="Arial"/>
                <a:cs typeface="Arial"/>
              </a:rPr>
              <a:t>LOA</a:t>
            </a:r>
            <a:r>
              <a:rPr spc="-254" dirty="0">
                <a:solidFill>
                  <a:srgbClr val="3A80BA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20" dirty="0">
                <a:solidFill>
                  <a:srgbClr val="3A80BA"/>
                </a:solidFill>
                <a:latin typeface="Arial"/>
                <a:cs typeface="Arial"/>
              </a:rPr>
              <a:t>DAT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A80BA"/>
                </a:solidFill>
                <a:latin typeface="Arial"/>
                <a:cs typeface="Arial"/>
              </a:rPr>
              <a:t>	</a:t>
            </a:r>
            <a:r>
              <a:rPr spc="-114" dirty="0">
                <a:latin typeface="Arial"/>
                <a:cs typeface="Arial"/>
              </a:rPr>
              <a:t>INPAT</a:t>
            </a:r>
            <a:r>
              <a:rPr spc="-13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	</a:t>
            </a:r>
            <a:r>
              <a:rPr spc="260" dirty="0">
                <a:solidFill>
                  <a:srgbClr val="8AAA42"/>
                </a:solidFill>
                <a:latin typeface="Arial"/>
                <a:cs typeface="Arial"/>
              </a:rPr>
              <a:t>'docs</a:t>
            </a:r>
            <a:r>
              <a:rPr spc="110" dirty="0">
                <a:solidFill>
                  <a:srgbClr val="8AAA42"/>
                </a:solidFill>
                <a:latin typeface="Arial"/>
                <a:cs typeface="Arial"/>
              </a:rPr>
              <a:t>'</a:t>
            </a:r>
            <a:r>
              <a:rPr dirty="0">
                <a:solidFill>
                  <a:srgbClr val="8AAA42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8AAA42"/>
                </a:solidFill>
                <a:latin typeface="Arial"/>
                <a:cs typeface="Arial"/>
              </a:rPr>
              <a:t> </a:t>
            </a:r>
            <a:r>
              <a:rPr spc="-229" dirty="0">
                <a:latin typeface="Arial"/>
                <a:cs typeface="Arial"/>
              </a:rPr>
              <a:t>OVERWRIT</a:t>
            </a:r>
            <a:r>
              <a:rPr spc="-2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</a:t>
            </a:r>
            <a:r>
              <a:rPr spc="-85" dirty="0">
                <a:solidFill>
                  <a:srgbClr val="3A80BA"/>
                </a:solidFill>
                <a:latin typeface="Arial"/>
                <a:cs typeface="Arial"/>
              </a:rPr>
              <a:t>INT</a:t>
            </a: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</a:t>
            </a:r>
            <a:r>
              <a:rPr spc="-160" dirty="0">
                <a:solidFill>
                  <a:srgbClr val="3A80BA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A80BA"/>
                </a:solidFill>
                <a:latin typeface="Arial"/>
                <a:cs typeface="Arial"/>
              </a:rPr>
              <a:t>	</a:t>
            </a:r>
            <a:r>
              <a:rPr spc="120" dirty="0">
                <a:latin typeface="Arial"/>
                <a:cs typeface="Arial"/>
              </a:rPr>
              <a:t>docs;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1938020">
              <a:lnSpc>
                <a:spcPct val="114599"/>
              </a:lnSpc>
              <a:spcBef>
                <a:spcPts val="5"/>
              </a:spcBef>
              <a:tabLst>
                <a:tab pos="1645920" algn="l"/>
                <a:tab pos="3154680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/* </a:t>
            </a:r>
            <a:r>
              <a:rPr spc="225" dirty="0">
                <a:solidFill>
                  <a:srgbClr val="666666"/>
                </a:solidFill>
                <a:latin typeface="Arial"/>
                <a:cs typeface="Arial"/>
              </a:rPr>
              <a:t>kelimeleri </a:t>
            </a:r>
            <a:r>
              <a:rPr spc="85" dirty="0">
                <a:solidFill>
                  <a:srgbClr val="666666"/>
                </a:solidFill>
                <a:latin typeface="Arial"/>
                <a:cs typeface="Arial"/>
              </a:rPr>
              <a:t>sayarak </a:t>
            </a:r>
            <a:r>
              <a:rPr spc="160" dirty="0">
                <a:solidFill>
                  <a:srgbClr val="666666"/>
                </a:solidFill>
                <a:latin typeface="Arial"/>
                <a:cs typeface="Arial"/>
              </a:rPr>
              <a:t>yeni </a:t>
            </a:r>
            <a:r>
              <a:rPr spc="315" dirty="0">
                <a:solidFill>
                  <a:srgbClr val="666666"/>
                </a:solidFill>
                <a:latin typeface="Arial"/>
                <a:cs typeface="Arial"/>
              </a:rPr>
              <a:t>bir </a:t>
            </a:r>
            <a:r>
              <a:rPr spc="204" dirty="0">
                <a:solidFill>
                  <a:srgbClr val="666666"/>
                </a:solidFill>
                <a:latin typeface="Arial"/>
                <a:cs typeface="Arial"/>
              </a:rPr>
              <a:t>tablo </a:t>
            </a:r>
            <a:r>
              <a:rPr spc="210" dirty="0">
                <a:solidFill>
                  <a:srgbClr val="666666"/>
                </a:solidFill>
                <a:latin typeface="Arial"/>
                <a:cs typeface="Arial"/>
              </a:rPr>
              <a:t>olustur </a:t>
            </a:r>
            <a:r>
              <a:rPr spc="380" dirty="0">
                <a:solidFill>
                  <a:srgbClr val="666666"/>
                </a:solidFill>
                <a:latin typeface="Arial"/>
                <a:cs typeface="Arial"/>
              </a:rPr>
              <a:t>*/  </a:t>
            </a:r>
            <a:r>
              <a:rPr spc="-235" dirty="0">
                <a:solidFill>
                  <a:srgbClr val="3A80BA"/>
                </a:solidFill>
                <a:latin typeface="Arial"/>
                <a:cs typeface="Arial"/>
              </a:rPr>
              <a:t>CREATE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55" dirty="0">
                <a:latin typeface="Arial"/>
                <a:cs typeface="Arial"/>
              </a:rPr>
              <a:t>word_counts	</a:t>
            </a:r>
            <a:r>
              <a:rPr spc="-220" dirty="0">
                <a:solidFill>
                  <a:srgbClr val="3A80BA"/>
                </a:solidFill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315"/>
              </a:spcBef>
              <a:tabLst>
                <a:tab pos="3234690" algn="l"/>
                <a:tab pos="4365625" algn="l"/>
              </a:tabLst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 </a:t>
            </a: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05" dirty="0">
                <a:latin typeface="Arial"/>
                <a:cs typeface="Arial"/>
              </a:rPr>
              <a:t>word,</a:t>
            </a:r>
            <a:r>
              <a:rPr spc="505" dirty="0">
                <a:latin typeface="Arial"/>
                <a:cs typeface="Arial"/>
              </a:rPr>
              <a:t> </a:t>
            </a:r>
            <a:r>
              <a:rPr spc="155" dirty="0">
                <a:latin typeface="Arial"/>
                <a:cs typeface="Arial"/>
              </a:rPr>
              <a:t>count(1)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 </a:t>
            </a:r>
            <a:r>
              <a:rPr spc="-8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05" dirty="0">
                <a:latin typeface="Arial"/>
                <a:cs typeface="Arial"/>
              </a:rPr>
              <a:t>count	</a:t>
            </a:r>
            <a:r>
              <a:rPr spc="-345" dirty="0">
                <a:solidFill>
                  <a:srgbClr val="3A80BA"/>
                </a:solidFill>
                <a:latin typeface="Arial"/>
                <a:cs typeface="Arial"/>
              </a:rPr>
              <a:t>FROM</a:t>
            </a:r>
            <a:endParaRPr>
              <a:latin typeface="Arial"/>
              <a:cs typeface="Arial"/>
            </a:endParaRPr>
          </a:p>
          <a:p>
            <a:pPr marL="469265" marR="5080" indent="457200">
              <a:lnSpc>
                <a:spcPct val="114599"/>
              </a:lnSpc>
              <a:tabLst>
                <a:tab pos="1600200" algn="l"/>
                <a:tab pos="5325745" algn="l"/>
              </a:tabLst>
            </a:pPr>
            <a:r>
              <a:rPr spc="-100" dirty="0">
                <a:latin typeface="Arial"/>
                <a:cs typeface="Arial"/>
              </a:rPr>
              <a:t>(</a:t>
            </a:r>
            <a:r>
              <a:rPr spc="-100" dirty="0">
                <a:solidFill>
                  <a:srgbClr val="3A80BA"/>
                </a:solidFill>
                <a:latin typeface="Arial"/>
                <a:cs typeface="Arial"/>
              </a:rPr>
              <a:t>SELECT </a:t>
            </a:r>
            <a:r>
              <a:rPr spc="19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45" dirty="0">
                <a:latin typeface="Arial"/>
                <a:cs typeface="Arial"/>
              </a:rPr>
              <a:t>explode(split(line,</a:t>
            </a:r>
            <a:r>
              <a:rPr spc="585" dirty="0">
                <a:latin typeface="Arial"/>
                <a:cs typeface="Arial"/>
              </a:rPr>
              <a:t> </a:t>
            </a:r>
            <a:r>
              <a:rPr spc="434" dirty="0">
                <a:latin typeface="Arial"/>
                <a:cs typeface="Arial"/>
              </a:rPr>
              <a:t>'\s'))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10" dirty="0">
                <a:latin typeface="Arial"/>
                <a:cs typeface="Arial"/>
              </a:rPr>
              <a:t>word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105" dirty="0">
                <a:latin typeface="Arial"/>
                <a:cs typeface="Arial"/>
              </a:rPr>
              <a:t>docs) </a:t>
            </a:r>
            <a:r>
              <a:rPr spc="-315" dirty="0">
                <a:latin typeface="Arial"/>
                <a:cs typeface="Arial"/>
              </a:rPr>
              <a:t>w  </a:t>
            </a:r>
            <a:r>
              <a:rPr spc="-335" dirty="0">
                <a:solidFill>
                  <a:srgbClr val="3A80BA"/>
                </a:solidFill>
                <a:latin typeface="Arial"/>
                <a:cs typeface="Arial"/>
              </a:rPr>
              <a:t>GROUP    </a:t>
            </a:r>
            <a:r>
              <a:rPr spc="-17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	</a:t>
            </a:r>
            <a:r>
              <a:rPr spc="5" dirty="0">
                <a:latin typeface="Arial"/>
                <a:cs typeface="Arial"/>
              </a:rPr>
              <a:t>word</a:t>
            </a:r>
            <a:endParaRPr>
              <a:latin typeface="Arial"/>
              <a:cs typeface="Arial"/>
            </a:endParaRPr>
          </a:p>
          <a:p>
            <a:pPr marL="469265">
              <a:spcBef>
                <a:spcPts val="310"/>
              </a:spcBef>
              <a:tabLst>
                <a:tab pos="1600200" algn="l"/>
              </a:tabLst>
            </a:pPr>
            <a:r>
              <a:rPr spc="-315" dirty="0">
                <a:solidFill>
                  <a:srgbClr val="3A80BA"/>
                </a:solidFill>
                <a:latin typeface="Arial"/>
                <a:cs typeface="Arial"/>
              </a:rPr>
              <a:t>ORDER    </a:t>
            </a:r>
            <a:r>
              <a:rPr spc="-254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	</a:t>
            </a:r>
            <a:r>
              <a:rPr spc="100" dirty="0">
                <a:latin typeface="Arial"/>
                <a:cs typeface="Arial"/>
              </a:rPr>
              <a:t>word;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8" y="194558"/>
            <a:ext cx="34010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/>
              <a:t>Hive</a:t>
            </a:r>
            <a:r>
              <a:rPr sz="3600" spc="-229" dirty="0"/>
              <a:t> </a:t>
            </a:r>
            <a:r>
              <a:rPr sz="3600" spc="85" dirty="0"/>
              <a:t>Özellikleri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429382"/>
            <a:ext cx="6903084" cy="4140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spcBef>
                <a:spcPts val="19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75" dirty="0">
                <a:latin typeface="Arial"/>
                <a:cs typeface="Arial"/>
              </a:rPr>
              <a:t>SQL </a:t>
            </a:r>
            <a:r>
              <a:rPr sz="3000" spc="80" dirty="0">
                <a:latin typeface="Arial"/>
                <a:cs typeface="Arial"/>
              </a:rPr>
              <a:t>ile </a:t>
            </a:r>
            <a:r>
              <a:rPr sz="3000" spc="-15" dirty="0">
                <a:latin typeface="Arial"/>
                <a:cs typeface="Arial"/>
              </a:rPr>
              <a:t>MapReduce </a:t>
            </a:r>
            <a:r>
              <a:rPr sz="3000" spc="-40" dirty="0">
                <a:latin typeface="Arial"/>
                <a:cs typeface="Arial"/>
              </a:rPr>
              <a:t>yazılmasını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sağlar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00" dirty="0">
                <a:latin typeface="Arial"/>
                <a:cs typeface="Arial"/>
              </a:rPr>
              <a:t>SQL-92 </a:t>
            </a:r>
            <a:r>
              <a:rPr sz="3000" spc="55" dirty="0">
                <a:latin typeface="Arial"/>
                <a:cs typeface="Arial"/>
              </a:rPr>
              <a:t>standartlarına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yakın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75" dirty="0">
                <a:latin typeface="Arial"/>
                <a:cs typeface="Arial"/>
              </a:rPr>
              <a:t>Veriler </a:t>
            </a:r>
            <a:r>
              <a:rPr sz="3000" spc="-180" dirty="0">
                <a:latin typeface="Arial"/>
                <a:cs typeface="Arial"/>
              </a:rPr>
              <a:t>HDFS </a:t>
            </a:r>
            <a:r>
              <a:rPr sz="3000" spc="45" dirty="0">
                <a:latin typeface="Arial"/>
                <a:cs typeface="Arial"/>
              </a:rPr>
              <a:t>üzerinde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saklanır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Dosyalar </a:t>
            </a:r>
            <a:r>
              <a:rPr sz="3000" spc="120" dirty="0">
                <a:latin typeface="Arial"/>
                <a:cs typeface="Arial"/>
              </a:rPr>
              <a:t>tablo </a:t>
            </a:r>
            <a:r>
              <a:rPr sz="3000" spc="45" dirty="0">
                <a:latin typeface="Arial"/>
                <a:cs typeface="Arial"/>
              </a:rPr>
              <a:t>olarak</a:t>
            </a:r>
            <a:r>
              <a:rPr sz="3000" spc="-565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tanımlanır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25" dirty="0">
                <a:latin typeface="Arial"/>
                <a:cs typeface="Arial"/>
              </a:rPr>
              <a:t>UPDATE </a:t>
            </a:r>
            <a:r>
              <a:rPr sz="3000" spc="5" dirty="0">
                <a:latin typeface="Arial"/>
                <a:cs typeface="Arial"/>
              </a:rPr>
              <a:t>ve </a:t>
            </a:r>
            <a:r>
              <a:rPr sz="3000" spc="-195" dirty="0">
                <a:latin typeface="Arial"/>
                <a:cs typeface="Arial"/>
              </a:rPr>
              <a:t>DELETE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b="1" spc="40" dirty="0">
                <a:latin typeface="Arial"/>
                <a:cs typeface="Arial"/>
              </a:rPr>
              <a:t>desteklemez</a:t>
            </a:r>
            <a:r>
              <a:rPr sz="3000" spc="40" dirty="0">
                <a:latin typeface="Arial"/>
                <a:cs typeface="Arial"/>
              </a:rPr>
              <a:t>!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80" dirty="0">
                <a:latin typeface="Arial"/>
                <a:cs typeface="Arial"/>
              </a:rPr>
              <a:t>Metadata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95" dirty="0">
                <a:latin typeface="Arial"/>
                <a:cs typeface="Arial"/>
              </a:rPr>
              <a:t>yönetimi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3" y="748473"/>
            <a:ext cx="34010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/>
              <a:t>Hive</a:t>
            </a:r>
            <a:r>
              <a:rPr sz="3600" spc="-229" dirty="0"/>
              <a:t> </a:t>
            </a:r>
            <a:r>
              <a:rPr sz="3600" spc="85" dirty="0"/>
              <a:t>Özellikleri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2698" y="1570829"/>
            <a:ext cx="6949440" cy="40944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1170" indent="-458470">
              <a:spcBef>
                <a:spcPts val="78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55" dirty="0">
                <a:latin typeface="Arial"/>
                <a:cs typeface="Arial"/>
              </a:rPr>
              <a:t>Standart </a:t>
            </a:r>
            <a:r>
              <a:rPr sz="3000" spc="-15" dirty="0">
                <a:latin typeface="Arial"/>
                <a:cs typeface="Arial"/>
              </a:rPr>
              <a:t>dosya </a:t>
            </a:r>
            <a:r>
              <a:rPr sz="3000" spc="85" dirty="0">
                <a:latin typeface="Arial"/>
                <a:cs typeface="Arial"/>
              </a:rPr>
              <a:t>formatlarını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destekler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10" dirty="0">
                <a:solidFill>
                  <a:srgbClr val="666666"/>
                </a:solidFill>
                <a:latin typeface="Arial"/>
                <a:cs typeface="Arial"/>
              </a:rPr>
              <a:t>text,</a:t>
            </a:r>
            <a:r>
              <a:rPr sz="2400" spc="-4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json,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sequence, </a:t>
            </a: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binary, avro…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35" dirty="0">
                <a:latin typeface="Arial"/>
                <a:cs typeface="Arial"/>
              </a:rPr>
              <a:t>Karmaşık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veri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120" dirty="0">
                <a:latin typeface="Arial"/>
                <a:cs typeface="Arial"/>
              </a:rPr>
              <a:t>tiplerini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de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destekler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struct, </a:t>
            </a: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array,</a:t>
            </a:r>
            <a:r>
              <a:rPr sz="2400" spc="-3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map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80" dirty="0">
                <a:latin typeface="Arial"/>
                <a:cs typeface="Arial"/>
              </a:rPr>
              <a:t>Partitioning,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55" dirty="0">
                <a:latin typeface="Arial"/>
                <a:cs typeface="Arial"/>
              </a:rPr>
              <a:t>Bucketing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35" dirty="0">
                <a:latin typeface="Arial"/>
                <a:cs typeface="Arial"/>
              </a:rPr>
              <a:t>TRANSFORM</a:t>
            </a:r>
            <a:endParaRPr sz="3000">
              <a:latin typeface="Arial"/>
              <a:cs typeface="Arial"/>
            </a:endParaRPr>
          </a:p>
          <a:p>
            <a:pPr marL="471170" indent="-458470">
              <a:spcBef>
                <a:spcPts val="1800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14" dirty="0">
                <a:latin typeface="Arial"/>
                <a:cs typeface="Arial"/>
              </a:rPr>
              <a:t>UDF,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SerDe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1301328"/>
            <a:ext cx="8938369" cy="46479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3513" y="98603"/>
            <a:ext cx="8640960" cy="50405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8" tIns="45424" rIns="90848" bIns="45424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dirty="0" err="1"/>
              <a:t>Evolution</a:t>
            </a:r>
            <a:r>
              <a:rPr lang="tr-TR" dirty="0"/>
              <a:t> of </a:t>
            </a:r>
            <a:r>
              <a:rPr lang="tr-TR" dirty="0" err="1"/>
              <a:t>Hadoop</a:t>
            </a:r>
            <a:r>
              <a:rPr lang="tr-TR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25042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357" y="92451"/>
            <a:ext cx="374015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Tablo</a:t>
            </a:r>
            <a:r>
              <a:rPr sz="3600" spc="-195" dirty="0"/>
              <a:t> </a:t>
            </a:r>
            <a:r>
              <a:rPr sz="3600" spc="-15" dirty="0"/>
              <a:t>Tanımlama</a:t>
            </a:r>
            <a:endParaRPr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2017" y="929541"/>
            <a:ext cx="10972800" cy="5211763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object 3"/>
          <p:cNvSpPr txBox="1"/>
          <p:nvPr/>
        </p:nvSpPr>
        <p:spPr>
          <a:xfrm>
            <a:off x="2511423" y="1664077"/>
            <a:ext cx="303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45920" algn="l"/>
              </a:tabLst>
            </a:pPr>
            <a:r>
              <a:rPr spc="-235" dirty="0">
                <a:solidFill>
                  <a:srgbClr val="3A80BA"/>
                </a:solidFill>
                <a:latin typeface="Arial"/>
                <a:cs typeface="Arial"/>
              </a:rPr>
              <a:t>CREATE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15" dirty="0">
                <a:latin typeface="Arial"/>
                <a:cs typeface="Arial"/>
              </a:rPr>
              <a:t>employees</a:t>
            </a:r>
            <a:r>
              <a:rPr spc="420" dirty="0">
                <a:latin typeface="Arial"/>
                <a:cs typeface="Arial"/>
              </a:rPr>
              <a:t> </a:t>
            </a:r>
            <a:r>
              <a:rPr spc="390" dirty="0">
                <a:latin typeface="Arial"/>
                <a:cs typeface="Arial"/>
              </a:rPr>
              <a:t>(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8622" y="1938398"/>
            <a:ext cx="153162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7555">
              <a:lnSpc>
                <a:spcPct val="114599"/>
              </a:lnSpc>
              <a:spcBef>
                <a:spcPts val="100"/>
              </a:spcBef>
            </a:pPr>
            <a:r>
              <a:rPr spc="-145" dirty="0">
                <a:latin typeface="Arial"/>
                <a:cs typeface="Arial"/>
              </a:rPr>
              <a:t>name  </a:t>
            </a:r>
            <a:r>
              <a:rPr spc="180" dirty="0">
                <a:latin typeface="Arial"/>
                <a:cs typeface="Arial"/>
              </a:rPr>
              <a:t>salary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pc="114" dirty="0">
                <a:latin typeface="Arial"/>
                <a:cs typeface="Arial"/>
              </a:rPr>
              <a:t>subordinates  </a:t>
            </a:r>
            <a:r>
              <a:rPr spc="110" dirty="0">
                <a:latin typeface="Arial"/>
                <a:cs typeface="Arial"/>
              </a:rPr>
              <a:t>deductions  </a:t>
            </a:r>
            <a:r>
              <a:rPr spc="65" dirty="0">
                <a:latin typeface="Arial"/>
                <a:cs typeface="Arial"/>
              </a:rPr>
              <a:t>address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1422" y="3824344"/>
            <a:ext cx="467487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spcBef>
                <a:spcPts val="414"/>
              </a:spcBef>
            </a:pPr>
            <a:r>
              <a:rPr spc="39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15"/>
              </a:spcBef>
            </a:pPr>
            <a:r>
              <a:rPr spc="-480" dirty="0">
                <a:solidFill>
                  <a:srgbClr val="3A80BA"/>
                </a:solidFill>
                <a:latin typeface="Arial"/>
                <a:cs typeface="Arial"/>
              </a:rPr>
              <a:t>ROW </a:t>
            </a:r>
            <a:r>
              <a:rPr spc="-285" dirty="0">
                <a:latin typeface="Arial"/>
                <a:cs typeface="Arial"/>
              </a:rPr>
              <a:t>FORMAT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DELIMITED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tabLst>
                <a:tab pos="2274570" algn="l"/>
                <a:tab pos="2526030" algn="l"/>
                <a:tab pos="3531235" algn="l"/>
              </a:tabLst>
            </a:pPr>
            <a:r>
              <a:rPr spc="-65" dirty="0">
                <a:latin typeface="Arial"/>
                <a:cs typeface="Arial"/>
              </a:rPr>
              <a:t>FIELDS 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TERMINATED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 </a:t>
            </a:r>
            <a:r>
              <a:rPr spc="285" dirty="0">
                <a:solidFill>
                  <a:srgbClr val="8AAA42"/>
                </a:solidFill>
                <a:latin typeface="Arial"/>
                <a:cs typeface="Arial"/>
              </a:rPr>
              <a:t>'\001'  </a:t>
            </a:r>
            <a:r>
              <a:rPr spc="-170" dirty="0">
                <a:latin typeface="Arial"/>
                <a:cs typeface="Arial"/>
              </a:rPr>
              <a:t>COLLECTION  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ITEMS 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TERMINATED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 </a:t>
            </a:r>
            <a:r>
              <a:rPr spc="285" dirty="0">
                <a:solidFill>
                  <a:srgbClr val="8AAA42"/>
                </a:solidFill>
                <a:latin typeface="Arial"/>
                <a:cs typeface="Arial"/>
              </a:rPr>
              <a:t>'\002'  </a:t>
            </a:r>
            <a:r>
              <a:rPr spc="-315" dirty="0">
                <a:solidFill>
                  <a:srgbClr val="3A80BA"/>
                </a:solidFill>
                <a:latin typeface="Arial"/>
                <a:cs typeface="Arial"/>
              </a:rPr>
              <a:t>MAP    </a:t>
            </a:r>
            <a:r>
              <a:rPr spc="-25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15" dirty="0">
                <a:latin typeface="Arial"/>
                <a:cs typeface="Arial"/>
              </a:rPr>
              <a:t>KEYS  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TERMINATED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</a:t>
            </a:r>
            <a:r>
              <a:rPr spc="-9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85" dirty="0">
                <a:solidFill>
                  <a:srgbClr val="8AAA42"/>
                </a:solidFill>
                <a:latin typeface="Arial"/>
                <a:cs typeface="Arial"/>
              </a:rPr>
              <a:t>'\003'</a:t>
            </a:r>
            <a:endParaRPr>
              <a:latin typeface="Arial"/>
              <a:cs typeface="Arial"/>
            </a:endParaRPr>
          </a:p>
          <a:p>
            <a:pPr marL="12700" marR="1638300">
              <a:lnSpc>
                <a:spcPct val="114599"/>
              </a:lnSpc>
              <a:tabLst>
                <a:tab pos="892175" algn="l"/>
                <a:tab pos="2148840" algn="l"/>
              </a:tabLst>
            </a:pPr>
            <a:r>
              <a:rPr spc="-55" dirty="0">
                <a:latin typeface="Arial"/>
                <a:cs typeface="Arial"/>
              </a:rPr>
              <a:t>LINES 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TERMINATED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BY </a:t>
            </a:r>
            <a:r>
              <a:rPr spc="434" dirty="0">
                <a:solidFill>
                  <a:srgbClr val="8AAA42"/>
                </a:solidFill>
                <a:latin typeface="Arial"/>
                <a:cs typeface="Arial"/>
              </a:rPr>
              <a:t>'\n'  </a:t>
            </a:r>
            <a:r>
              <a:rPr spc="-265" dirty="0">
                <a:latin typeface="Arial"/>
                <a:cs typeface="Arial"/>
              </a:rPr>
              <a:t>STORED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</a:t>
            </a:r>
            <a:r>
              <a:rPr spc="-10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TEXTFILE;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2699" y="1570829"/>
            <a:ext cx="7808595" cy="466089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1170" indent="-458470">
              <a:spcBef>
                <a:spcPts val="78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40" dirty="0">
                <a:latin typeface="Arial"/>
                <a:cs typeface="Arial"/>
              </a:rPr>
              <a:t>LOAD </a:t>
            </a:r>
            <a:r>
              <a:rPr sz="3000" spc="-50" dirty="0">
                <a:latin typeface="Arial"/>
                <a:cs typeface="Arial"/>
              </a:rPr>
              <a:t>DATA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120" dirty="0">
                <a:latin typeface="Arial"/>
                <a:cs typeface="Arial"/>
              </a:rPr>
              <a:t>komutu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145" dirty="0">
                <a:solidFill>
                  <a:srgbClr val="666666"/>
                </a:solidFill>
                <a:latin typeface="Arial"/>
                <a:cs typeface="Arial"/>
              </a:rPr>
              <a:t>HDFS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üzerindeki </a:t>
            </a: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dosyalar </a:t>
            </a:r>
            <a:r>
              <a:rPr sz="2400" spc="35" dirty="0">
                <a:solidFill>
                  <a:srgbClr val="666666"/>
                </a:solidFill>
                <a:latin typeface="Arial"/>
                <a:cs typeface="Arial"/>
              </a:rPr>
              <a:t>içeri</a:t>
            </a:r>
            <a:r>
              <a:rPr sz="2400" spc="-3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aktarılır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5"/>
              </a:spcBef>
              <a:tabLst>
                <a:tab pos="3065145" algn="l"/>
                <a:tab pos="4447540" algn="l"/>
              </a:tabLst>
            </a:pPr>
            <a:r>
              <a:rPr spc="-240" dirty="0">
                <a:solidFill>
                  <a:srgbClr val="3A80BA"/>
                </a:solidFill>
                <a:latin typeface="Arial"/>
                <a:cs typeface="Arial"/>
              </a:rPr>
              <a:t>LOAD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DATA  </a:t>
            </a:r>
            <a:r>
              <a:rPr spc="-8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INPATH	</a:t>
            </a:r>
            <a:r>
              <a:rPr spc="245" dirty="0">
                <a:solidFill>
                  <a:srgbClr val="8AAA42"/>
                </a:solidFill>
                <a:latin typeface="Arial"/>
                <a:cs typeface="Arial"/>
              </a:rPr>
              <a:t>'data.csv'	</a:t>
            </a:r>
            <a:r>
              <a:rPr spc="-90" dirty="0">
                <a:solidFill>
                  <a:srgbClr val="3A80BA"/>
                </a:solidFill>
                <a:latin typeface="Arial"/>
                <a:cs typeface="Arial"/>
              </a:rPr>
              <a:t>INTO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</a:t>
            </a:r>
            <a:r>
              <a:rPr spc="-10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employees;</a:t>
            </a:r>
            <a:endParaRPr>
              <a:latin typeface="Arial"/>
              <a:cs typeface="Arial"/>
            </a:endParaRPr>
          </a:p>
          <a:p>
            <a:pPr marL="928369" lvl="1" indent="-412750">
              <a:spcBef>
                <a:spcPts val="104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Lokal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666666"/>
                </a:solidFill>
                <a:latin typeface="Arial"/>
                <a:cs typeface="Arial"/>
              </a:rPr>
              <a:t>diskteki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veriler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de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666666"/>
                </a:solidFill>
                <a:latin typeface="Arial"/>
                <a:cs typeface="Arial"/>
              </a:rPr>
              <a:t>aktarılabilir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5"/>
              </a:spcBef>
              <a:tabLst>
                <a:tab pos="2185035" algn="l"/>
                <a:tab pos="3818890" algn="l"/>
              </a:tabLst>
            </a:pPr>
            <a:r>
              <a:rPr spc="-240" dirty="0">
                <a:solidFill>
                  <a:srgbClr val="3A80BA"/>
                </a:solidFill>
                <a:latin typeface="Arial"/>
                <a:cs typeface="Arial"/>
              </a:rPr>
              <a:t>LOAD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DATA	</a:t>
            </a:r>
            <a:r>
              <a:rPr spc="-195" dirty="0">
                <a:solidFill>
                  <a:srgbClr val="953334"/>
                </a:solidFill>
                <a:latin typeface="Arial"/>
                <a:cs typeface="Arial"/>
              </a:rPr>
              <a:t>LOCAL  </a:t>
            </a:r>
            <a:r>
              <a:rPr spc="-120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INPATH	</a:t>
            </a:r>
            <a:r>
              <a:rPr spc="240" dirty="0">
                <a:solidFill>
                  <a:srgbClr val="8AAA42"/>
                </a:solidFill>
                <a:latin typeface="Arial"/>
                <a:cs typeface="Arial"/>
              </a:rPr>
              <a:t>'/path/data.csv'</a:t>
            </a:r>
            <a:endParaRPr>
              <a:latin typeface="Arial"/>
              <a:cs typeface="Arial"/>
            </a:endParaRPr>
          </a:p>
          <a:p>
            <a:pPr marL="2757170">
              <a:spcBef>
                <a:spcPts val="15"/>
              </a:spcBef>
              <a:tabLst>
                <a:tab pos="4013835" algn="l"/>
              </a:tabLst>
            </a:pPr>
            <a:r>
              <a:rPr spc="-229" dirty="0">
                <a:solidFill>
                  <a:srgbClr val="953334"/>
                </a:solidFill>
                <a:latin typeface="Arial"/>
                <a:cs typeface="Arial"/>
              </a:rPr>
              <a:t>OVERWRITE	</a:t>
            </a:r>
            <a:r>
              <a:rPr spc="-90" dirty="0">
                <a:solidFill>
                  <a:srgbClr val="3A80BA"/>
                </a:solidFill>
                <a:latin typeface="Arial"/>
                <a:cs typeface="Arial"/>
              </a:rPr>
              <a:t>INTO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</a:t>
            </a:r>
            <a:r>
              <a:rPr spc="-10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employees;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471170" indent="-458470"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45" dirty="0">
                <a:latin typeface="Arial"/>
                <a:cs typeface="Arial"/>
              </a:rPr>
              <a:t>External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105" dirty="0">
                <a:latin typeface="Arial"/>
                <a:cs typeface="Arial"/>
              </a:rPr>
              <a:t>table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65" dirty="0">
                <a:solidFill>
                  <a:srgbClr val="666666"/>
                </a:solidFill>
                <a:latin typeface="Arial"/>
                <a:cs typeface="Arial"/>
              </a:rPr>
              <a:t>Belirli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dizindeki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dosyaların</a:t>
            </a:r>
            <a:r>
              <a:rPr sz="2400" spc="-459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kullanımı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5"/>
              </a:spcBef>
              <a:tabLst>
                <a:tab pos="2562225" algn="l"/>
                <a:tab pos="4321810" algn="l"/>
                <a:tab pos="5704205" algn="l"/>
              </a:tabLst>
            </a:pPr>
            <a:r>
              <a:rPr spc="-235" dirty="0">
                <a:solidFill>
                  <a:srgbClr val="3A80BA"/>
                </a:solidFill>
                <a:latin typeface="Arial"/>
                <a:cs typeface="Arial"/>
              </a:rPr>
              <a:t>CREATE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60" dirty="0">
                <a:latin typeface="Arial"/>
                <a:cs typeface="Arial"/>
              </a:rPr>
              <a:t>customers</a:t>
            </a:r>
            <a:r>
              <a:rPr spc="500" dirty="0">
                <a:latin typeface="Arial"/>
                <a:cs typeface="Arial"/>
              </a:rPr>
              <a:t> </a:t>
            </a:r>
            <a:r>
              <a:rPr spc="315" dirty="0">
                <a:latin typeface="Arial"/>
                <a:cs typeface="Arial"/>
              </a:rPr>
              <a:t>(id	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INT</a:t>
            </a:r>
            <a:r>
              <a:rPr spc="135" dirty="0">
                <a:latin typeface="Arial"/>
                <a:cs typeface="Arial"/>
              </a:rPr>
              <a:t>,</a:t>
            </a:r>
            <a:r>
              <a:rPr spc="495" dirty="0">
                <a:latin typeface="Arial"/>
                <a:cs typeface="Arial"/>
              </a:rPr>
              <a:t> </a:t>
            </a:r>
            <a:r>
              <a:rPr spc="125" dirty="0">
                <a:latin typeface="Arial"/>
                <a:cs typeface="Arial"/>
              </a:rPr>
              <a:t>email	</a:t>
            </a:r>
            <a:r>
              <a:rPr spc="-75" dirty="0">
                <a:solidFill>
                  <a:srgbClr val="3A80BA"/>
                </a:solidFill>
                <a:latin typeface="Arial"/>
                <a:cs typeface="Arial"/>
              </a:rPr>
              <a:t>STRING</a:t>
            </a:r>
            <a:r>
              <a:rPr spc="-7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385570">
              <a:spcBef>
                <a:spcPts val="15"/>
              </a:spcBef>
              <a:tabLst>
                <a:tab pos="2265045" algn="l"/>
                <a:tab pos="4904740" algn="l"/>
              </a:tabLst>
            </a:pPr>
            <a:r>
              <a:rPr spc="-265" dirty="0">
                <a:latin typeface="Arial"/>
                <a:cs typeface="Arial"/>
              </a:rPr>
              <a:t>STORED	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 </a:t>
            </a:r>
            <a:r>
              <a:rPr spc="-8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TEXTFILE 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165" dirty="0">
                <a:latin typeface="Arial"/>
                <a:cs typeface="Arial"/>
              </a:rPr>
              <a:t>LOCATION	</a:t>
            </a:r>
            <a:r>
              <a:rPr spc="155" dirty="0">
                <a:solidFill>
                  <a:srgbClr val="8AAA42"/>
                </a:solidFill>
                <a:latin typeface="Arial"/>
                <a:cs typeface="Arial"/>
              </a:rPr>
              <a:t>'/home/admin/userdata'</a:t>
            </a:r>
            <a:r>
              <a:rPr spc="155" dirty="0"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2699" y="0"/>
            <a:ext cx="218948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Veri</a:t>
            </a:r>
            <a:r>
              <a:rPr sz="3600" spc="-210" dirty="0"/>
              <a:t> </a:t>
            </a:r>
            <a:r>
              <a:rPr sz="3600" spc="-50" dirty="0"/>
              <a:t>Girişi</a:t>
            </a:r>
            <a:endParaRPr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8" y="185765"/>
            <a:ext cx="18935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Sorgular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536696"/>
            <a:ext cx="5833110" cy="4566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71170" indent="-458470">
              <a:spcBef>
                <a:spcPts val="105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55" dirty="0">
                <a:latin typeface="Arial"/>
                <a:cs typeface="Arial"/>
              </a:rPr>
              <a:t>Standart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sorgular</a:t>
            </a:r>
            <a:endParaRPr sz="3000">
              <a:latin typeface="Arial"/>
              <a:cs typeface="Arial"/>
            </a:endParaRPr>
          </a:p>
          <a:p>
            <a:pPr marL="928369">
              <a:spcBef>
                <a:spcPts val="570"/>
              </a:spcBef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</a:t>
            </a:r>
            <a:r>
              <a:rPr spc="60" dirty="0">
                <a:latin typeface="Arial"/>
                <a:cs typeface="Arial"/>
              </a:rPr>
              <a:t>[ALL </a:t>
            </a:r>
            <a:r>
              <a:rPr spc="520" dirty="0">
                <a:latin typeface="Arial"/>
                <a:cs typeface="Arial"/>
              </a:rPr>
              <a:t>| </a:t>
            </a:r>
            <a:r>
              <a:rPr spc="5" dirty="0">
                <a:latin typeface="Arial"/>
                <a:cs typeface="Arial"/>
              </a:rPr>
              <a:t>DISTINCT] </a:t>
            </a:r>
            <a:r>
              <a:rPr spc="185" dirty="0">
                <a:latin typeface="Arial"/>
                <a:cs typeface="Arial"/>
              </a:rPr>
              <a:t>expr, expr,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480" dirty="0">
                <a:latin typeface="Arial"/>
                <a:cs typeface="Arial"/>
              </a:rPr>
              <a:t>...</a:t>
            </a:r>
            <a:endParaRPr>
              <a:latin typeface="Arial"/>
              <a:cs typeface="Arial"/>
            </a:endParaRPr>
          </a:p>
          <a:p>
            <a:pPr marL="1385570" marR="1551305">
              <a:lnSpc>
                <a:spcPct val="100699"/>
              </a:lnSpc>
            </a:pP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150" dirty="0">
                <a:latin typeface="Arial"/>
                <a:cs typeface="Arial"/>
              </a:rPr>
              <a:t>table_reference  </a:t>
            </a:r>
            <a:r>
              <a:rPr spc="-215" dirty="0">
                <a:latin typeface="Arial"/>
                <a:cs typeface="Arial"/>
              </a:rPr>
              <a:t>[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WHERE </a:t>
            </a:r>
            <a:r>
              <a:rPr spc="130" dirty="0">
                <a:latin typeface="Arial"/>
                <a:cs typeface="Arial"/>
              </a:rPr>
              <a:t>where_condition]  </a:t>
            </a:r>
            <a:r>
              <a:rPr spc="-200" dirty="0">
                <a:latin typeface="Arial"/>
                <a:cs typeface="Arial"/>
              </a:rPr>
              <a:t>[</a:t>
            </a:r>
            <a:r>
              <a:rPr spc="-200" dirty="0">
                <a:solidFill>
                  <a:srgbClr val="3A80BA"/>
                </a:solidFill>
                <a:latin typeface="Arial"/>
                <a:cs typeface="Arial"/>
              </a:rPr>
              <a:t>GROUP </a:t>
            </a:r>
            <a:r>
              <a:rPr spc="-215" dirty="0">
                <a:latin typeface="Arial"/>
                <a:cs typeface="Arial"/>
              </a:rPr>
              <a:t>BY </a:t>
            </a:r>
            <a:r>
              <a:rPr spc="315" dirty="0">
                <a:latin typeface="Arial"/>
                <a:cs typeface="Arial"/>
              </a:rPr>
              <a:t>col_list]  </a:t>
            </a:r>
            <a:r>
              <a:rPr spc="135" dirty="0">
                <a:latin typeface="Arial"/>
                <a:cs typeface="Arial"/>
              </a:rPr>
              <a:t>[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LIMIT</a:t>
            </a:r>
            <a:r>
              <a:rPr spc="48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40" dirty="0">
                <a:latin typeface="Arial"/>
                <a:cs typeface="Arial"/>
              </a:rPr>
              <a:t>number]</a:t>
            </a:r>
            <a:endParaRPr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471170" indent="-458470">
              <a:buChar char="●"/>
              <a:tabLst>
                <a:tab pos="471170" algn="l"/>
                <a:tab pos="471805" algn="l"/>
              </a:tabLst>
            </a:pPr>
            <a:r>
              <a:rPr sz="3000" spc="-35" dirty="0">
                <a:latin typeface="Arial"/>
                <a:cs typeface="Arial"/>
              </a:rPr>
              <a:t>Karmaşık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sorgular</a:t>
            </a:r>
            <a:endParaRPr sz="3000">
              <a:latin typeface="Arial"/>
              <a:cs typeface="Arial"/>
            </a:endParaRPr>
          </a:p>
          <a:p>
            <a:pPr marL="1385570" marR="2761615" indent="-457200">
              <a:lnSpc>
                <a:spcPct val="100699"/>
              </a:lnSpc>
              <a:spcBef>
                <a:spcPts val="560"/>
              </a:spcBef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</a:t>
            </a:r>
            <a:r>
              <a:rPr spc="210" dirty="0">
                <a:latin typeface="Arial"/>
                <a:cs typeface="Arial"/>
              </a:rPr>
              <a:t>table3.col 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</a:t>
            </a:r>
            <a:r>
              <a:rPr spc="-32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390" dirty="0">
                <a:latin typeface="Arial"/>
                <a:cs typeface="Arial"/>
              </a:rPr>
              <a:t>(</a:t>
            </a:r>
            <a:endParaRPr>
              <a:latin typeface="Arial"/>
              <a:cs typeface="Arial"/>
            </a:endParaRPr>
          </a:p>
          <a:p>
            <a:pPr marL="1842770" marR="337820">
              <a:lnSpc>
                <a:spcPct val="100699"/>
              </a:lnSpc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</a:t>
            </a:r>
            <a:r>
              <a:rPr spc="-35" dirty="0">
                <a:latin typeface="Arial"/>
                <a:cs typeface="Arial"/>
              </a:rPr>
              <a:t>a+b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215" dirty="0">
                <a:latin typeface="Arial"/>
                <a:cs typeface="Arial"/>
              </a:rPr>
              <a:t>col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165" dirty="0">
                <a:latin typeface="Arial"/>
                <a:cs typeface="Arial"/>
              </a:rPr>
              <a:t>table1  </a:t>
            </a:r>
            <a:r>
              <a:rPr spc="-175" dirty="0">
                <a:solidFill>
                  <a:srgbClr val="3A80BA"/>
                </a:solidFill>
                <a:latin typeface="Arial"/>
                <a:cs typeface="Arial"/>
              </a:rPr>
              <a:t>UNION</a:t>
            </a:r>
            <a:r>
              <a:rPr spc="-17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3A80BA"/>
                </a:solidFill>
                <a:latin typeface="Arial"/>
                <a:cs typeface="Arial"/>
              </a:rPr>
              <a:t>ALL</a:t>
            </a:r>
            <a:endParaRPr>
              <a:latin typeface="Arial"/>
              <a:cs typeface="Arial"/>
            </a:endParaRPr>
          </a:p>
          <a:p>
            <a:pPr marL="1842770">
              <a:spcBef>
                <a:spcPts val="15"/>
              </a:spcBef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</a:t>
            </a:r>
            <a:r>
              <a:rPr dirty="0">
                <a:latin typeface="Arial"/>
                <a:cs typeface="Arial"/>
              </a:rPr>
              <a:t>c+d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</a:t>
            </a:r>
            <a:r>
              <a:rPr spc="215" dirty="0">
                <a:latin typeface="Arial"/>
                <a:cs typeface="Arial"/>
              </a:rPr>
              <a:t>col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</a:t>
            </a:r>
            <a:r>
              <a:rPr spc="-24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65" dirty="0">
                <a:latin typeface="Arial"/>
                <a:cs typeface="Arial"/>
              </a:rPr>
              <a:t>table2</a:t>
            </a:r>
            <a:endParaRPr>
              <a:latin typeface="Arial"/>
              <a:cs typeface="Arial"/>
            </a:endParaRPr>
          </a:p>
          <a:p>
            <a:pPr marL="1385570">
              <a:spcBef>
                <a:spcPts val="15"/>
              </a:spcBef>
            </a:pPr>
            <a:r>
              <a:rPr spc="390" dirty="0">
                <a:latin typeface="Arial"/>
                <a:cs typeface="Arial"/>
              </a:rPr>
              <a:t>)</a:t>
            </a:r>
            <a:r>
              <a:rPr spc="480" dirty="0">
                <a:latin typeface="Arial"/>
                <a:cs typeface="Arial"/>
              </a:rPr>
              <a:t> </a:t>
            </a:r>
            <a:r>
              <a:rPr spc="165" dirty="0">
                <a:latin typeface="Arial"/>
                <a:cs typeface="Arial"/>
              </a:rPr>
              <a:t>table3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8" y="71466"/>
            <a:ext cx="18935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Sorgular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591306"/>
            <a:ext cx="6553200" cy="35445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JOIN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80" dirty="0">
                <a:latin typeface="Arial"/>
                <a:cs typeface="Arial"/>
              </a:rPr>
              <a:t>örneği</a:t>
            </a:r>
            <a:endParaRPr sz="3000">
              <a:latin typeface="Arial"/>
              <a:cs typeface="Arial"/>
            </a:endParaRPr>
          </a:p>
          <a:p>
            <a:pPr marL="928369" lvl="1" indent="-458470">
              <a:spcBef>
                <a:spcPts val="1125"/>
              </a:spcBef>
              <a:buSzPct val="125000"/>
              <a:buChar char="○"/>
              <a:tabLst>
                <a:tab pos="928369" algn="l"/>
                <a:tab pos="929005" algn="l"/>
              </a:tabLst>
            </a:pPr>
            <a:r>
              <a:rPr sz="2400" spc="-70" dirty="0">
                <a:solidFill>
                  <a:srgbClr val="666666"/>
                </a:solidFill>
                <a:latin typeface="Arial"/>
                <a:cs typeface="Arial"/>
              </a:rPr>
              <a:t>Sadece </a:t>
            </a:r>
            <a:r>
              <a:rPr sz="2400" spc="70" dirty="0">
                <a:solidFill>
                  <a:srgbClr val="666666"/>
                </a:solidFill>
                <a:latin typeface="Arial"/>
                <a:cs typeface="Arial"/>
              </a:rPr>
              <a:t>eşitlik </a:t>
            </a:r>
            <a:r>
              <a:rPr sz="2400" spc="35" dirty="0">
                <a:solidFill>
                  <a:srgbClr val="666666"/>
                </a:solidFill>
                <a:latin typeface="Arial"/>
                <a:cs typeface="Arial"/>
              </a:rPr>
              <a:t>üzerinden</a:t>
            </a:r>
            <a:r>
              <a:rPr sz="2400" spc="-48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bağ </a:t>
            </a:r>
            <a:r>
              <a:rPr sz="2400" spc="70" dirty="0">
                <a:solidFill>
                  <a:srgbClr val="666666"/>
                </a:solidFill>
                <a:latin typeface="Arial"/>
                <a:cs typeface="Arial"/>
              </a:rPr>
              <a:t>kurulabilir</a:t>
            </a:r>
            <a:endParaRPr sz="2400">
              <a:latin typeface="Arial"/>
              <a:cs typeface="Arial"/>
            </a:endParaRPr>
          </a:p>
          <a:p>
            <a:pPr marL="928369" lvl="1" indent="-458470">
              <a:spcBef>
                <a:spcPts val="1245"/>
              </a:spcBef>
              <a:buSzPct val="125000"/>
              <a:buChar char="○"/>
              <a:tabLst>
                <a:tab pos="928369" algn="l"/>
                <a:tab pos="929005" algn="l"/>
              </a:tabLst>
            </a:pPr>
            <a:r>
              <a:rPr sz="2400" spc="-90" dirty="0">
                <a:solidFill>
                  <a:srgbClr val="666666"/>
                </a:solidFill>
                <a:latin typeface="Arial"/>
                <a:cs typeface="Arial"/>
              </a:rPr>
              <a:t>INNER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| </a:t>
            </a:r>
            <a:r>
              <a:rPr sz="2400" spc="-155" dirty="0">
                <a:solidFill>
                  <a:srgbClr val="666666"/>
                </a:solidFill>
                <a:latin typeface="Arial"/>
                <a:cs typeface="Arial"/>
              </a:rPr>
              <a:t>LEFT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| </a:t>
            </a:r>
            <a:r>
              <a:rPr sz="2400" spc="-130" dirty="0">
                <a:solidFill>
                  <a:srgbClr val="666666"/>
                </a:solidFill>
                <a:latin typeface="Arial"/>
                <a:cs typeface="Arial"/>
              </a:rPr>
              <a:t>RIGHT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sz="2400" spc="-4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66666"/>
                </a:solidFill>
                <a:latin typeface="Arial"/>
                <a:cs typeface="Arial"/>
              </a:rPr>
              <a:t>FULL </a:t>
            </a:r>
            <a:r>
              <a:rPr sz="2400" spc="-130" dirty="0">
                <a:solidFill>
                  <a:srgbClr val="666666"/>
                </a:solidFill>
                <a:latin typeface="Arial"/>
                <a:cs typeface="Arial"/>
              </a:rPr>
              <a:t>OUTER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928369" lvl="1" indent="-458470">
              <a:spcBef>
                <a:spcPts val="1245"/>
              </a:spcBef>
              <a:buSzPct val="125000"/>
              <a:buChar char="○"/>
              <a:tabLst>
                <a:tab pos="928369" algn="l"/>
                <a:tab pos="929005" algn="l"/>
              </a:tabLst>
            </a:pPr>
            <a:r>
              <a:rPr sz="2400" spc="-155" dirty="0">
                <a:solidFill>
                  <a:srgbClr val="666666"/>
                </a:solidFill>
                <a:latin typeface="Arial"/>
                <a:cs typeface="Arial"/>
              </a:rPr>
              <a:t>LEFT </a:t>
            </a:r>
            <a:r>
              <a:rPr sz="2400" spc="-125" dirty="0">
                <a:solidFill>
                  <a:srgbClr val="666666"/>
                </a:solidFill>
                <a:latin typeface="Arial"/>
                <a:cs typeface="Arial"/>
              </a:rPr>
              <a:t>SEMI</a:t>
            </a:r>
            <a:r>
              <a:rPr sz="2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928369" lvl="1" indent="-458470">
              <a:spcBef>
                <a:spcPts val="1245"/>
              </a:spcBef>
              <a:buSzPct val="125000"/>
              <a:buChar char="○"/>
              <a:tabLst>
                <a:tab pos="928369" algn="l"/>
                <a:tab pos="929005" algn="l"/>
              </a:tabLst>
            </a:pP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Birden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fazla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666666"/>
                </a:solidFill>
                <a:latin typeface="Arial"/>
                <a:cs typeface="Arial"/>
              </a:rPr>
              <a:t>tablo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666666"/>
                </a:solidFill>
                <a:latin typeface="Arial"/>
                <a:cs typeface="Arial"/>
              </a:rPr>
              <a:t>birbirine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bağlanabilir</a:t>
            </a:r>
            <a:endParaRPr sz="2400">
              <a:latin typeface="Arial"/>
              <a:cs typeface="Arial"/>
            </a:endParaRPr>
          </a:p>
          <a:p>
            <a:pPr marL="1842770" marR="1011555" indent="-457200">
              <a:lnSpc>
                <a:spcPct val="100699"/>
              </a:lnSpc>
              <a:spcBef>
                <a:spcPts val="675"/>
              </a:spcBef>
              <a:tabLst>
                <a:tab pos="4779010" algn="l"/>
              </a:tabLst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   </a:t>
            </a:r>
            <a:r>
              <a:rPr spc="265" dirty="0">
                <a:latin typeface="Arial"/>
                <a:cs typeface="Arial"/>
              </a:rPr>
              <a:t>a.val,</a:t>
            </a:r>
            <a:r>
              <a:rPr spc="565" dirty="0">
                <a:latin typeface="Arial"/>
                <a:cs typeface="Arial"/>
              </a:rPr>
              <a:t> </a:t>
            </a:r>
            <a:r>
              <a:rPr spc="265" dirty="0">
                <a:latin typeface="Arial"/>
                <a:cs typeface="Arial"/>
              </a:rPr>
              <a:t>b.val,</a:t>
            </a:r>
            <a:r>
              <a:rPr spc="500" dirty="0">
                <a:latin typeface="Arial"/>
                <a:cs typeface="Arial"/>
              </a:rPr>
              <a:t> </a:t>
            </a:r>
            <a:r>
              <a:rPr spc="245" dirty="0">
                <a:latin typeface="Arial"/>
                <a:cs typeface="Arial"/>
              </a:rPr>
              <a:t>c.val	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-15" dirty="0">
                <a:latin typeface="Arial"/>
                <a:cs typeface="Arial"/>
              </a:rPr>
              <a:t>a  </a:t>
            </a:r>
            <a:r>
              <a:rPr spc="-40" dirty="0">
                <a:solidFill>
                  <a:srgbClr val="3A80BA"/>
                </a:solidFill>
                <a:latin typeface="Arial"/>
                <a:cs typeface="Arial"/>
              </a:rPr>
              <a:t>JOIN </a:t>
            </a:r>
            <a:r>
              <a:rPr spc="-15" dirty="0">
                <a:latin typeface="Arial"/>
                <a:cs typeface="Arial"/>
              </a:rPr>
              <a:t>b </a:t>
            </a:r>
            <a:r>
              <a:rPr spc="-365" dirty="0">
                <a:solidFill>
                  <a:srgbClr val="3A80BA"/>
                </a:solidFill>
                <a:latin typeface="Arial"/>
                <a:cs typeface="Arial"/>
              </a:rPr>
              <a:t>ON </a:t>
            </a:r>
            <a:r>
              <a:rPr spc="165" dirty="0">
                <a:latin typeface="Arial"/>
                <a:cs typeface="Arial"/>
              </a:rPr>
              <a:t>(a.key </a:t>
            </a:r>
            <a:r>
              <a:rPr spc="-65" dirty="0">
                <a:latin typeface="Arial"/>
                <a:cs typeface="Arial"/>
              </a:rPr>
              <a:t>= </a:t>
            </a:r>
            <a:r>
              <a:rPr spc="140" dirty="0">
                <a:latin typeface="Arial"/>
                <a:cs typeface="Arial"/>
              </a:rPr>
              <a:t>b.key1)  </a:t>
            </a:r>
            <a:r>
              <a:rPr spc="-40" dirty="0">
                <a:solidFill>
                  <a:srgbClr val="3A80BA"/>
                </a:solidFill>
                <a:latin typeface="Arial"/>
                <a:cs typeface="Arial"/>
              </a:rPr>
              <a:t>JOIN </a:t>
            </a:r>
            <a:r>
              <a:rPr spc="85" dirty="0">
                <a:latin typeface="Arial"/>
                <a:cs typeface="Arial"/>
              </a:rPr>
              <a:t>c </a:t>
            </a:r>
            <a:r>
              <a:rPr spc="-365" dirty="0">
                <a:solidFill>
                  <a:srgbClr val="3A80BA"/>
                </a:solidFill>
                <a:latin typeface="Arial"/>
                <a:cs typeface="Arial"/>
              </a:rPr>
              <a:t>ON </a:t>
            </a:r>
            <a:r>
              <a:rPr spc="185" dirty="0">
                <a:latin typeface="Arial"/>
                <a:cs typeface="Arial"/>
              </a:rPr>
              <a:t>(c.key </a:t>
            </a:r>
            <a:r>
              <a:rPr spc="-65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40" dirty="0">
                <a:latin typeface="Arial"/>
                <a:cs typeface="Arial"/>
              </a:rPr>
              <a:t>b.key1)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8" y="62673"/>
            <a:ext cx="22364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Veri</a:t>
            </a:r>
            <a:r>
              <a:rPr sz="3600" spc="-210" dirty="0"/>
              <a:t> </a:t>
            </a:r>
            <a:r>
              <a:rPr sz="3600" spc="-55" dirty="0"/>
              <a:t>Çıkışı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8" y="1657981"/>
            <a:ext cx="7094220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90" dirty="0">
                <a:latin typeface="Arial"/>
                <a:cs typeface="Arial"/>
              </a:rPr>
              <a:t>INSERT </a:t>
            </a:r>
            <a:r>
              <a:rPr sz="3000" spc="-155" dirty="0">
                <a:latin typeface="Arial"/>
                <a:cs typeface="Arial"/>
              </a:rPr>
              <a:t>OVERWRITE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120" dirty="0">
                <a:latin typeface="Arial"/>
                <a:cs typeface="Arial"/>
              </a:rPr>
              <a:t>komutu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182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Sorgu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sonuçları </a:t>
            </a:r>
            <a:r>
              <a:rPr sz="2400" spc="55" dirty="0">
                <a:solidFill>
                  <a:srgbClr val="666666"/>
                </a:solidFill>
                <a:latin typeface="Arial"/>
                <a:cs typeface="Arial"/>
              </a:rPr>
              <a:t>tabloya</a:t>
            </a:r>
            <a:r>
              <a:rPr sz="2400" spc="-3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yazılabilir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5"/>
              </a:spcBef>
              <a:tabLst>
                <a:tab pos="3818890" algn="l"/>
              </a:tabLst>
            </a:pP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INSERT </a:t>
            </a:r>
            <a:r>
              <a:rPr spc="11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3A80BA"/>
                </a:solidFill>
                <a:latin typeface="Arial"/>
                <a:cs typeface="Arial"/>
              </a:rPr>
              <a:t>OVERWRITE  </a:t>
            </a:r>
            <a:r>
              <a:rPr spc="-4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200" dirty="0">
                <a:latin typeface="Arial"/>
                <a:cs typeface="Arial"/>
              </a:rPr>
              <a:t>table</a:t>
            </a:r>
            <a:endParaRPr>
              <a:latin typeface="Arial"/>
              <a:cs typeface="Arial"/>
            </a:endParaRPr>
          </a:p>
          <a:p>
            <a:pPr marL="1385570">
              <a:spcBef>
                <a:spcPts val="15"/>
              </a:spcBef>
              <a:tabLst>
                <a:tab pos="2265045" algn="l"/>
              </a:tabLst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	</a:t>
            </a:r>
            <a:r>
              <a:rPr spc="285" dirty="0">
                <a:latin typeface="Arial"/>
                <a:cs typeface="Arial"/>
              </a:rPr>
              <a:t>*</a:t>
            </a:r>
            <a:r>
              <a:rPr spc="515" dirty="0">
                <a:latin typeface="Arial"/>
                <a:cs typeface="Arial"/>
              </a:rPr>
              <a:t>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60" dirty="0">
                <a:latin typeface="Arial"/>
                <a:cs typeface="Arial"/>
              </a:rPr>
              <a:t>employees;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928369" lvl="1" indent="-412750"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Sonuçlar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666666"/>
                </a:solidFill>
                <a:latin typeface="Arial"/>
                <a:cs typeface="Arial"/>
              </a:rPr>
              <a:t>belirli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666666"/>
                </a:solidFill>
                <a:latin typeface="Arial"/>
                <a:cs typeface="Arial"/>
              </a:rPr>
              <a:t>bir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dizine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de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yazılabilir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5"/>
              </a:spcBef>
              <a:tabLst>
                <a:tab pos="3065145" algn="l"/>
                <a:tab pos="5075555" algn="l"/>
              </a:tabLst>
            </a:pPr>
            <a:r>
              <a:rPr spc="-114" dirty="0">
                <a:solidFill>
                  <a:srgbClr val="3A80BA"/>
                </a:solidFill>
                <a:latin typeface="Arial"/>
                <a:cs typeface="Arial"/>
              </a:rPr>
              <a:t>INSERT </a:t>
            </a:r>
            <a:r>
              <a:rPr spc="114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3A80BA"/>
                </a:solidFill>
                <a:latin typeface="Arial"/>
                <a:cs typeface="Arial"/>
              </a:rPr>
              <a:t>OVERWRITE	</a:t>
            </a:r>
            <a:r>
              <a:rPr spc="-195" dirty="0">
                <a:solidFill>
                  <a:srgbClr val="953334"/>
                </a:solidFill>
                <a:latin typeface="Arial"/>
                <a:cs typeface="Arial"/>
              </a:rPr>
              <a:t>LOCAL  </a:t>
            </a:r>
            <a:r>
              <a:rPr spc="-110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pc="-195" dirty="0">
                <a:solidFill>
                  <a:srgbClr val="3A80BA"/>
                </a:solidFill>
                <a:latin typeface="Arial"/>
                <a:cs typeface="Arial"/>
              </a:rPr>
              <a:t>DIRECTORY	</a:t>
            </a:r>
            <a:r>
              <a:rPr spc="325" dirty="0">
                <a:solidFill>
                  <a:srgbClr val="8AAA42"/>
                </a:solidFill>
                <a:latin typeface="Arial"/>
                <a:cs typeface="Arial"/>
              </a:rPr>
              <a:t>'/path/file.dat'</a:t>
            </a:r>
            <a:endParaRPr>
              <a:latin typeface="Arial"/>
              <a:cs typeface="Arial"/>
            </a:endParaRPr>
          </a:p>
          <a:p>
            <a:pPr marL="1385570">
              <a:spcBef>
                <a:spcPts val="15"/>
              </a:spcBef>
              <a:tabLst>
                <a:tab pos="2265045" algn="l"/>
              </a:tabLst>
            </a:pP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	</a:t>
            </a:r>
            <a:r>
              <a:rPr spc="285" dirty="0">
                <a:latin typeface="Arial"/>
                <a:cs typeface="Arial"/>
              </a:rPr>
              <a:t>*</a:t>
            </a:r>
            <a:r>
              <a:rPr spc="515" dirty="0">
                <a:latin typeface="Arial"/>
                <a:cs typeface="Arial"/>
              </a:rPr>
              <a:t>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60" dirty="0">
                <a:latin typeface="Arial"/>
                <a:cs typeface="Arial"/>
              </a:rPr>
              <a:t>employees;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8369" lvl="1" indent="-412750">
              <a:spcBef>
                <a:spcPts val="5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175" dirty="0">
                <a:solidFill>
                  <a:srgbClr val="666666"/>
                </a:solidFill>
                <a:latin typeface="Arial"/>
                <a:cs typeface="Arial"/>
              </a:rPr>
              <a:t>CREATE </a:t>
            </a:r>
            <a:r>
              <a:rPr sz="2400" spc="-100" dirty="0">
                <a:solidFill>
                  <a:srgbClr val="666666"/>
                </a:solidFill>
                <a:latin typeface="Arial"/>
                <a:cs typeface="Arial"/>
              </a:rPr>
              <a:t>TABLE </a:t>
            </a:r>
            <a:r>
              <a:rPr sz="2400" spc="95" dirty="0">
                <a:solidFill>
                  <a:srgbClr val="666666"/>
                </a:solidFill>
                <a:latin typeface="Arial"/>
                <a:cs typeface="Arial"/>
              </a:rPr>
              <a:t>komutu</a:t>
            </a:r>
            <a:r>
              <a:rPr sz="240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666666"/>
                </a:solidFill>
                <a:latin typeface="Arial"/>
                <a:cs typeface="Arial"/>
              </a:rPr>
              <a:t>kullanılabilir</a:t>
            </a:r>
            <a:endParaRPr sz="2400">
              <a:latin typeface="Arial"/>
              <a:cs typeface="Arial"/>
            </a:endParaRPr>
          </a:p>
          <a:p>
            <a:pPr marL="928369">
              <a:spcBef>
                <a:spcPts val="1490"/>
              </a:spcBef>
              <a:tabLst>
                <a:tab pos="2562225" algn="l"/>
                <a:tab pos="4573270" algn="l"/>
              </a:tabLst>
            </a:pPr>
            <a:r>
              <a:rPr spc="-235" dirty="0">
                <a:solidFill>
                  <a:srgbClr val="3A80BA"/>
                </a:solidFill>
                <a:latin typeface="Arial"/>
                <a:cs typeface="Arial"/>
              </a:rPr>
              <a:t>CREATE  </a:t>
            </a:r>
            <a:r>
              <a:rPr spc="-3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A80BA"/>
                </a:solidFill>
                <a:latin typeface="Arial"/>
                <a:cs typeface="Arial"/>
              </a:rPr>
              <a:t>TABLE	</a:t>
            </a:r>
            <a:r>
              <a:rPr spc="204" dirty="0">
                <a:latin typeface="Arial"/>
                <a:cs typeface="Arial"/>
              </a:rPr>
              <a:t>table</a:t>
            </a:r>
            <a:r>
              <a:rPr spc="495" dirty="0"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3A80BA"/>
                </a:solidFill>
                <a:latin typeface="Arial"/>
                <a:cs typeface="Arial"/>
              </a:rPr>
              <a:t>AS  </a:t>
            </a:r>
            <a:r>
              <a:rPr spc="-7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-185" dirty="0">
                <a:solidFill>
                  <a:srgbClr val="3A80BA"/>
                </a:solidFill>
                <a:latin typeface="Arial"/>
                <a:cs typeface="Arial"/>
              </a:rPr>
              <a:t>SELECT	</a:t>
            </a:r>
            <a:r>
              <a:rPr spc="285" dirty="0">
                <a:latin typeface="Arial"/>
                <a:cs typeface="Arial"/>
              </a:rPr>
              <a:t>*</a:t>
            </a:r>
            <a:r>
              <a:rPr spc="500" dirty="0">
                <a:latin typeface="Arial"/>
                <a:cs typeface="Arial"/>
              </a:rPr>
              <a:t> </a:t>
            </a:r>
            <a:r>
              <a:rPr spc="-340" dirty="0">
                <a:solidFill>
                  <a:srgbClr val="3A80BA"/>
                </a:solidFill>
                <a:latin typeface="Arial"/>
                <a:cs typeface="Arial"/>
              </a:rPr>
              <a:t>FROM </a:t>
            </a:r>
            <a:r>
              <a:rPr spc="60" dirty="0">
                <a:latin typeface="Arial"/>
                <a:cs typeface="Arial"/>
              </a:rPr>
              <a:t>employees;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185765"/>
            <a:ext cx="361759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Nasıl</a:t>
            </a:r>
            <a:r>
              <a:rPr sz="3600" spc="-190" dirty="0"/>
              <a:t> </a:t>
            </a:r>
            <a:r>
              <a:rPr sz="3600" spc="-5" dirty="0"/>
              <a:t>Çalıştırılır?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570829"/>
            <a:ext cx="5710555" cy="470449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1170" indent="-458470">
              <a:spcBef>
                <a:spcPts val="78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20" dirty="0">
                <a:latin typeface="Arial"/>
                <a:cs typeface="Arial"/>
              </a:rPr>
              <a:t>Konsol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üzerinden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hive&gt;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Arial"/>
                <a:cs typeface="Arial"/>
              </a:rPr>
              <a:t>Script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olarak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hive </a:t>
            </a:r>
            <a:r>
              <a:rPr sz="2400" spc="85" dirty="0">
                <a:solidFill>
                  <a:srgbClr val="666666"/>
                </a:solidFill>
                <a:latin typeface="Arial"/>
                <a:cs typeface="Arial"/>
              </a:rPr>
              <a:t>-f</a:t>
            </a:r>
            <a:r>
              <a:rPr sz="2400" spc="-2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source.sql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4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hive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-e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666666"/>
                </a:solidFill>
                <a:latin typeface="Arial"/>
                <a:cs typeface="Arial"/>
              </a:rPr>
              <a:t>'select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666666"/>
                </a:solidFill>
                <a:latin typeface="Arial"/>
                <a:cs typeface="Arial"/>
              </a:rPr>
              <a:t>*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666666"/>
                </a:solidFill>
                <a:latin typeface="Arial"/>
                <a:cs typeface="Arial"/>
              </a:rPr>
              <a:t>from</a:t>
            </a:r>
            <a:r>
              <a:rPr sz="2400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666666"/>
                </a:solidFill>
                <a:latin typeface="Arial"/>
                <a:cs typeface="Arial"/>
              </a:rPr>
              <a:t>test'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05" dirty="0">
                <a:latin typeface="Arial"/>
                <a:cs typeface="Arial"/>
              </a:rPr>
              <a:t>JDBC </a:t>
            </a:r>
            <a:r>
              <a:rPr sz="3000" spc="315" dirty="0">
                <a:latin typeface="Arial"/>
                <a:cs typeface="Arial"/>
              </a:rPr>
              <a:t>/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ODBC</a:t>
            </a:r>
            <a:endParaRPr sz="3000">
              <a:latin typeface="Arial"/>
              <a:cs typeface="Arial"/>
            </a:endParaRPr>
          </a:p>
          <a:p>
            <a:pPr marL="928369">
              <a:spcBef>
                <a:spcPts val="575"/>
              </a:spcBef>
            </a:pPr>
            <a:r>
              <a:rPr spc="140" dirty="0">
                <a:solidFill>
                  <a:srgbClr val="666666"/>
                </a:solidFill>
                <a:latin typeface="Arial"/>
                <a:cs typeface="Arial"/>
              </a:rPr>
              <a:t>org.apache.hadoop.hive.jdbc.HiveDriver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471170" indent="-458470"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15" dirty="0">
                <a:latin typeface="Arial"/>
                <a:cs typeface="Arial"/>
              </a:rPr>
              <a:t>Hue/Beeswax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Web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arayüzünden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89050"/>
            <a:ext cx="353504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/>
              <a:t>Hive</a:t>
            </a:r>
            <a:r>
              <a:rPr sz="3600" spc="-190" dirty="0"/>
              <a:t> </a:t>
            </a:r>
            <a:r>
              <a:rPr sz="3600" spc="50" dirty="0"/>
              <a:t>Avantajları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570829"/>
            <a:ext cx="6476365" cy="42348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1170" indent="-458470">
              <a:spcBef>
                <a:spcPts val="78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75" dirty="0">
                <a:latin typeface="Arial"/>
                <a:cs typeface="Arial"/>
              </a:rPr>
              <a:t>SQL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kolaylığı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Herkes </a:t>
            </a:r>
            <a:r>
              <a:rPr sz="2400" spc="-140" dirty="0">
                <a:solidFill>
                  <a:srgbClr val="666666"/>
                </a:solidFill>
                <a:latin typeface="Arial"/>
                <a:cs typeface="Arial"/>
              </a:rPr>
              <a:t>SQL</a:t>
            </a:r>
            <a:r>
              <a:rPr sz="2400" spc="-2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666666"/>
                </a:solidFill>
                <a:latin typeface="Arial"/>
                <a:cs typeface="Arial"/>
              </a:rPr>
              <a:t>biliyor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70" dirty="0">
                <a:latin typeface="Arial"/>
                <a:cs typeface="Arial"/>
              </a:rPr>
              <a:t>Ölçeklenebilirlik </a:t>
            </a:r>
            <a:r>
              <a:rPr sz="3000" spc="5" dirty="0">
                <a:latin typeface="Arial"/>
                <a:cs typeface="Arial"/>
              </a:rPr>
              <a:t>ve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Performans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Küme </a:t>
            </a:r>
            <a:r>
              <a:rPr sz="2400" spc="35" dirty="0">
                <a:solidFill>
                  <a:srgbClr val="666666"/>
                </a:solidFill>
                <a:latin typeface="Arial"/>
                <a:cs typeface="Arial"/>
              </a:rPr>
              <a:t>üzerinde</a:t>
            </a:r>
            <a:r>
              <a:rPr sz="2400" spc="-2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Arial"/>
                <a:cs typeface="Arial"/>
              </a:rPr>
              <a:t>çalışır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Arial"/>
                <a:cs typeface="Arial"/>
              </a:rPr>
              <a:t>Anlık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sorgular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80" dirty="0">
                <a:latin typeface="Arial"/>
                <a:cs typeface="Arial"/>
              </a:rPr>
              <a:t>değil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büyük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sorgular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35" dirty="0">
                <a:solidFill>
                  <a:srgbClr val="666666"/>
                </a:solidFill>
                <a:latin typeface="Arial"/>
                <a:cs typeface="Arial"/>
              </a:rPr>
              <a:t>DWH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sorguları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44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20" dirty="0">
                <a:latin typeface="Arial"/>
                <a:cs typeface="Arial"/>
              </a:rPr>
              <a:t>Entegrasyon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kolaylığı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55" dirty="0">
                <a:solidFill>
                  <a:srgbClr val="666666"/>
                </a:solidFill>
                <a:latin typeface="Arial"/>
                <a:cs typeface="Arial"/>
              </a:rPr>
              <a:t>Mevcut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araçlarla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olan</a:t>
            </a:r>
            <a:r>
              <a:rPr sz="2400" spc="-4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entegrasyon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0"/>
            <a:ext cx="367728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/>
              <a:t>Hive</a:t>
            </a:r>
            <a:r>
              <a:rPr sz="3600" spc="-215" dirty="0"/>
              <a:t> </a:t>
            </a:r>
            <a:r>
              <a:rPr sz="3600" spc="10" dirty="0"/>
              <a:t>Performans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210820" y="2351283"/>
            <a:ext cx="3770629" cy="2436495"/>
          </a:xfrm>
          <a:custGeom>
            <a:avLst/>
            <a:gdLst/>
            <a:ahLst/>
            <a:cxnLst/>
            <a:rect l="l" t="t" r="r" b="b"/>
            <a:pathLst>
              <a:path w="3770629" h="2436495">
                <a:moveTo>
                  <a:pt x="1885171" y="2436232"/>
                </a:moveTo>
                <a:lnTo>
                  <a:pt x="0" y="0"/>
                </a:lnTo>
                <a:lnTo>
                  <a:pt x="3770317" y="0"/>
                </a:lnTo>
                <a:lnTo>
                  <a:pt x="1885171" y="2436232"/>
                </a:lnTo>
                <a:close/>
              </a:path>
            </a:pathLst>
          </a:custGeom>
          <a:solidFill>
            <a:srgbClr val="448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0820" y="2351283"/>
            <a:ext cx="3770629" cy="2436495"/>
          </a:xfrm>
          <a:custGeom>
            <a:avLst/>
            <a:gdLst/>
            <a:ahLst/>
            <a:cxnLst/>
            <a:rect l="l" t="t" r="r" b="b"/>
            <a:pathLst>
              <a:path w="3770629" h="2436495">
                <a:moveTo>
                  <a:pt x="3770317" y="0"/>
                </a:moveTo>
                <a:lnTo>
                  <a:pt x="1885171" y="2436232"/>
                </a:lnTo>
                <a:lnTo>
                  <a:pt x="0" y="0"/>
                </a:lnTo>
                <a:lnTo>
                  <a:pt x="377031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2699" y="1409200"/>
            <a:ext cx="5967095" cy="4962256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471170" indent="-458470">
              <a:spcBef>
                <a:spcPts val="205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85" dirty="0">
                <a:latin typeface="Arial"/>
                <a:cs typeface="Arial"/>
              </a:rPr>
              <a:t>MySQL </a:t>
            </a:r>
            <a:r>
              <a:rPr sz="3000" spc="-80" dirty="0">
                <a:latin typeface="Arial"/>
                <a:cs typeface="Arial"/>
              </a:rPr>
              <a:t>vs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Hive</a:t>
            </a:r>
            <a:endParaRPr sz="3000">
              <a:latin typeface="Arial"/>
              <a:cs typeface="Arial"/>
            </a:endParaRPr>
          </a:p>
          <a:p>
            <a:pPr marL="2120265" algn="ctr">
              <a:spcBef>
                <a:spcPts val="1700"/>
              </a:spcBef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endParaRPr sz="2600">
              <a:latin typeface="Arial"/>
              <a:cs typeface="Arial"/>
            </a:endParaRPr>
          </a:p>
          <a:p>
            <a:pPr marL="3330575">
              <a:spcBef>
                <a:spcPts val="3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138.82</a:t>
            </a:r>
            <a:r>
              <a:rPr sz="2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sn</a:t>
            </a:r>
            <a:endParaRPr sz="2600">
              <a:latin typeface="Arial"/>
              <a:cs typeface="Arial"/>
            </a:endParaRPr>
          </a:p>
          <a:p>
            <a:pPr marL="3786504">
              <a:spcBef>
                <a:spcPts val="54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Hive</a:t>
            </a:r>
            <a:endParaRPr sz="2000">
              <a:latin typeface="Arial"/>
              <a:cs typeface="Arial"/>
            </a:endParaRPr>
          </a:p>
          <a:p>
            <a:pPr marL="3566795"/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62.87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sn</a:t>
            </a:r>
            <a:endParaRPr sz="2000">
              <a:latin typeface="Arial"/>
              <a:cs typeface="Arial"/>
            </a:endParaRPr>
          </a:p>
          <a:p>
            <a:pPr marL="3773170">
              <a:lnSpc>
                <a:spcPts val="1664"/>
              </a:lnSpc>
              <a:spcBef>
                <a:spcPts val="79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Impala</a:t>
            </a:r>
            <a:endParaRPr sz="1400">
              <a:latin typeface="Arial"/>
              <a:cs typeface="Arial"/>
            </a:endParaRPr>
          </a:p>
          <a:p>
            <a:pPr marL="3759835">
              <a:lnSpc>
                <a:spcPts val="1664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3.74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sn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>
              <a:latin typeface="Times New Roman"/>
              <a:cs typeface="Times New Roman"/>
            </a:endParaRPr>
          </a:p>
          <a:p>
            <a:pPr marL="928369" indent="-412750">
              <a:buClr>
                <a:srgbClr val="666666"/>
              </a:buClr>
              <a:buFont typeface="Times New Roman"/>
              <a:buChar char="○"/>
              <a:tabLst>
                <a:tab pos="928369" algn="l"/>
                <a:tab pos="929005" algn="l"/>
                <a:tab pos="2101215" algn="l"/>
                <a:tab pos="3609340" algn="l"/>
                <a:tab pos="4447540" algn="l"/>
              </a:tabLst>
            </a:pPr>
            <a:r>
              <a:rPr sz="2400" spc="-245" dirty="0">
                <a:solidFill>
                  <a:srgbClr val="3A80BA"/>
                </a:solidFill>
                <a:latin typeface="Arial"/>
                <a:cs typeface="Arial"/>
              </a:rPr>
              <a:t>SELEC</a:t>
            </a:r>
            <a:r>
              <a:rPr sz="2400" spc="-225" dirty="0">
                <a:solidFill>
                  <a:srgbClr val="3A80BA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A80BA"/>
                </a:solidFill>
                <a:latin typeface="Arial"/>
                <a:cs typeface="Arial"/>
              </a:rPr>
              <a:t>	</a:t>
            </a:r>
            <a:r>
              <a:rPr sz="2400" spc="-75" dirty="0">
                <a:latin typeface="Arial"/>
                <a:cs typeface="Arial"/>
              </a:rPr>
              <a:t>COUNT(*</a:t>
            </a:r>
            <a:r>
              <a:rPr sz="2400" spc="-40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34" dirty="0">
                <a:solidFill>
                  <a:srgbClr val="3A80BA"/>
                </a:solidFill>
                <a:latin typeface="Arial"/>
                <a:cs typeface="Arial"/>
              </a:rPr>
              <a:t>FRO</a:t>
            </a:r>
            <a:r>
              <a:rPr sz="2400" spc="-509" dirty="0">
                <a:solidFill>
                  <a:srgbClr val="3A80BA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A80BA"/>
                </a:solidFill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comments;</a:t>
            </a:r>
            <a:endParaRPr sz="2400">
              <a:latin typeface="Arial"/>
              <a:cs typeface="Arial"/>
            </a:endParaRPr>
          </a:p>
          <a:p>
            <a:pPr marL="928369" indent="-412750">
              <a:spcBef>
                <a:spcPts val="147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60,508,760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satır</a:t>
            </a:r>
            <a:r>
              <a:rPr sz="2400" spc="-229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66666"/>
                </a:solidFill>
                <a:latin typeface="Arial"/>
                <a:cs typeface="Arial"/>
              </a:rPr>
              <a:t>kayıt</a:t>
            </a:r>
            <a:endParaRPr sz="2400">
              <a:latin typeface="Arial"/>
              <a:cs typeface="Arial"/>
            </a:endParaRPr>
          </a:p>
          <a:p>
            <a:pPr marL="928369" indent="-412750">
              <a:spcBef>
                <a:spcPts val="147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8 </a:t>
            </a:r>
            <a:r>
              <a:rPr sz="2400" spc="-160" dirty="0">
                <a:solidFill>
                  <a:srgbClr val="666666"/>
                </a:solidFill>
                <a:latin typeface="Arial"/>
                <a:cs typeface="Arial"/>
              </a:rPr>
              <a:t>GB</a:t>
            </a:r>
            <a:r>
              <a:rPr sz="2400" spc="-2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666666"/>
                </a:solidFill>
                <a:latin typeface="Arial"/>
                <a:cs typeface="Arial"/>
              </a:rPr>
              <a:t>veri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487" y="0"/>
            <a:ext cx="293243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Karşılaştırma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27791"/>
              </p:ext>
            </p:extLst>
          </p:nvPr>
        </p:nvGraphicFramePr>
        <p:xfrm>
          <a:off x="1965487" y="1138235"/>
          <a:ext cx="8237854" cy="487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Özellik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  <a:solidFill>
                      <a:srgbClr val="3A80B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  <a:solidFill>
                      <a:srgbClr val="3A80B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  <a:solidFill>
                      <a:srgbClr val="3A8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Amaç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2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ETL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3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-10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Ambarı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5" dirty="0">
                          <a:latin typeface="Arial"/>
                          <a:cs typeface="Arial"/>
                        </a:rPr>
                        <a:t>Dil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Pig</a:t>
                      </a:r>
                      <a:r>
                        <a:rPr sz="2000" spc="-10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Latin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4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SQL*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Şema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4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Esnek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Zorunlu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Zengin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tipleri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(map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vs)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0" dirty="0">
                          <a:latin typeface="Arial"/>
                          <a:cs typeface="Arial"/>
                        </a:rPr>
                        <a:t>Join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Genişleyebilme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8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UDF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8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UDF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Farklı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Dosya</a:t>
                      </a:r>
                      <a:r>
                        <a:rPr sz="2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Formatları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8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UDF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3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SerDe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JDBC/ODBC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Yok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NoSQL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entegrasyonu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4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Var*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B6B6B6"/>
                      </a:solidFill>
                      <a:prstDash val="solid"/>
                    </a:lnL>
                    <a:lnR w="9525">
                      <a:solidFill>
                        <a:srgbClr val="B6B6B6"/>
                      </a:solidFill>
                      <a:prstDash val="solid"/>
                    </a:lnR>
                    <a:lnT w="9525">
                      <a:solidFill>
                        <a:srgbClr val="B6B6B6"/>
                      </a:solidFill>
                      <a:prstDash val="solid"/>
                    </a:lnT>
                    <a:lnB w="9525">
                      <a:solidFill>
                        <a:srgbClr val="B6B6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Sqoop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570829"/>
            <a:ext cx="6456045" cy="45840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1170" indent="-458470">
              <a:spcBef>
                <a:spcPts val="785"/>
              </a:spcBef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175" dirty="0">
                <a:latin typeface="Arial"/>
                <a:cs typeface="Arial"/>
              </a:rPr>
              <a:t>SQL </a:t>
            </a:r>
            <a:r>
              <a:rPr sz="3000" spc="235" dirty="0">
                <a:latin typeface="Arial"/>
                <a:cs typeface="Arial"/>
              </a:rPr>
              <a:t>to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Hadoop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55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110" dirty="0">
                <a:solidFill>
                  <a:srgbClr val="666666"/>
                </a:solidFill>
                <a:latin typeface="Arial"/>
                <a:cs typeface="Arial"/>
              </a:rPr>
              <a:t>RDBMS </a:t>
            </a:r>
            <a:r>
              <a:rPr sz="2400" spc="-65" dirty="0">
                <a:solidFill>
                  <a:srgbClr val="666666"/>
                </a:solidFill>
                <a:latin typeface="Arial"/>
                <a:cs typeface="Arial"/>
              </a:rPr>
              <a:t>-&gt;</a:t>
            </a:r>
            <a:r>
              <a:rPr sz="2400" spc="-1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66666"/>
                </a:solidFill>
                <a:latin typeface="Arial"/>
                <a:cs typeface="Arial"/>
              </a:rPr>
              <a:t>HDFS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420"/>
              </a:spcBef>
              <a:buFont typeface="Times New Roman"/>
              <a:buChar char="○"/>
              <a:tabLst>
                <a:tab pos="928369" algn="l"/>
                <a:tab pos="929005" algn="l"/>
              </a:tabLst>
            </a:pPr>
            <a:r>
              <a:rPr sz="2400" spc="-145" dirty="0">
                <a:solidFill>
                  <a:srgbClr val="666666"/>
                </a:solidFill>
                <a:latin typeface="Arial"/>
                <a:cs typeface="Arial"/>
              </a:rPr>
              <a:t>HDFS </a:t>
            </a:r>
            <a:r>
              <a:rPr sz="2400" spc="-65" dirty="0">
                <a:solidFill>
                  <a:srgbClr val="666666"/>
                </a:solidFill>
                <a:latin typeface="Arial"/>
                <a:cs typeface="Arial"/>
              </a:rPr>
              <a:t>-&gt;</a:t>
            </a:r>
            <a:r>
              <a:rPr sz="2400" spc="-1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66666"/>
                </a:solidFill>
                <a:latin typeface="Arial"/>
                <a:cs typeface="Arial"/>
              </a:rPr>
              <a:t>RDBMS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471170">
              <a:spcBef>
                <a:spcPts val="5"/>
              </a:spcBef>
            </a:pPr>
            <a:r>
              <a:rPr spc="-65" dirty="0">
                <a:latin typeface="Arial"/>
                <a:cs typeface="Arial"/>
              </a:rPr>
              <a:t>&gt; </a:t>
            </a:r>
            <a:r>
              <a:rPr dirty="0">
                <a:latin typeface="Arial"/>
                <a:cs typeface="Arial"/>
              </a:rPr>
              <a:t>sqoop </a:t>
            </a:r>
            <a:r>
              <a:rPr spc="150" dirty="0">
                <a:latin typeface="Arial"/>
                <a:cs typeface="Arial"/>
              </a:rPr>
              <a:t>import</a:t>
            </a:r>
            <a:r>
              <a:rPr spc="580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270" dirty="0">
                <a:latin typeface="Arial"/>
                <a:cs typeface="Arial"/>
              </a:rPr>
              <a:t>--driver </a:t>
            </a:r>
            <a:r>
              <a:rPr spc="140" dirty="0">
                <a:latin typeface="Arial"/>
                <a:cs typeface="Arial"/>
              </a:rPr>
              <a:t>com.mysql.jdbc.Driver</a:t>
            </a:r>
            <a:r>
              <a:rPr spc="695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150" dirty="0">
                <a:latin typeface="Arial"/>
                <a:cs typeface="Arial"/>
              </a:rPr>
              <a:t>--connect </a:t>
            </a:r>
            <a:r>
              <a:rPr spc="190" dirty="0">
                <a:latin typeface="Arial"/>
                <a:cs typeface="Arial"/>
              </a:rPr>
              <a:t>"jdbc:mysql://localhost:3306/db"</a:t>
            </a:r>
            <a:r>
              <a:rPr spc="130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254" dirty="0">
                <a:latin typeface="Arial"/>
                <a:cs typeface="Arial"/>
              </a:rPr>
              <a:t>--table </a:t>
            </a:r>
            <a:r>
              <a:rPr spc="260" dirty="0">
                <a:latin typeface="Arial"/>
                <a:cs typeface="Arial"/>
              </a:rPr>
              <a:t>test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60" dirty="0">
                <a:latin typeface="Arial"/>
                <a:cs typeface="Arial"/>
              </a:rPr>
              <a:t>--username  </a:t>
            </a:r>
            <a:r>
              <a:rPr spc="110" dirty="0">
                <a:latin typeface="Arial"/>
                <a:cs typeface="Arial"/>
              </a:rPr>
              <a:t>user</a:t>
            </a:r>
            <a:r>
              <a:rPr spc="305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90" dirty="0">
                <a:latin typeface="Arial"/>
                <a:cs typeface="Arial"/>
              </a:rPr>
              <a:t>--password  </a:t>
            </a:r>
            <a:r>
              <a:rPr spc="35" dirty="0">
                <a:latin typeface="Arial"/>
                <a:cs typeface="Arial"/>
              </a:rPr>
              <a:t>pass</a:t>
            </a:r>
            <a:r>
              <a:rPr spc="245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300" dirty="0">
                <a:latin typeface="Arial"/>
                <a:cs typeface="Arial"/>
              </a:rPr>
              <a:t>--as-textfile</a:t>
            </a:r>
            <a:r>
              <a:rPr spc="480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28369">
              <a:spcBef>
                <a:spcPts val="315"/>
              </a:spcBef>
            </a:pPr>
            <a:r>
              <a:rPr spc="285" dirty="0">
                <a:latin typeface="Arial"/>
                <a:cs typeface="Arial"/>
              </a:rPr>
              <a:t>--direct</a:t>
            </a:r>
            <a:r>
              <a:rPr spc="480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\</a:t>
            </a:r>
            <a:endParaRPr>
              <a:latin typeface="Arial"/>
              <a:cs typeface="Arial"/>
            </a:endParaRPr>
          </a:p>
          <a:p>
            <a:pPr marL="972819">
              <a:spcBef>
                <a:spcPts val="315"/>
              </a:spcBef>
            </a:pPr>
            <a:r>
              <a:rPr spc="280" dirty="0">
                <a:latin typeface="Arial"/>
                <a:cs typeface="Arial"/>
              </a:rPr>
              <a:t>--target-dir</a:t>
            </a:r>
            <a:r>
              <a:rPr spc="480" dirty="0">
                <a:latin typeface="Arial"/>
                <a:cs typeface="Arial"/>
              </a:rPr>
              <a:t> </a:t>
            </a:r>
            <a:r>
              <a:rPr spc="120" dirty="0">
                <a:latin typeface="Arial"/>
                <a:cs typeface="Arial"/>
              </a:rPr>
              <a:t>/user/hadoop/sqoop/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8315" y="731848"/>
            <a:ext cx="2684019" cy="274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699" y="71466"/>
            <a:ext cx="4314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Java </a:t>
            </a:r>
            <a:r>
              <a:rPr sz="3600" spc="35" dirty="0"/>
              <a:t>ve</a:t>
            </a:r>
            <a:r>
              <a:rPr sz="3600" spc="-290" dirty="0"/>
              <a:t> </a:t>
            </a:r>
            <a:r>
              <a:rPr sz="3600" spc="-15" dirty="0"/>
              <a:t>MapReduce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657981"/>
            <a:ext cx="7159625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15" dirty="0">
                <a:latin typeface="Arial"/>
                <a:cs typeface="Arial"/>
              </a:rPr>
              <a:t>Büyük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80" dirty="0">
                <a:latin typeface="Arial"/>
                <a:cs typeface="Arial"/>
              </a:rPr>
              <a:t>verilerin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analizi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için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uygun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fakat;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18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25" dirty="0">
                <a:solidFill>
                  <a:srgbClr val="666666"/>
                </a:solidFill>
                <a:latin typeface="Arial"/>
                <a:cs typeface="Arial"/>
              </a:rPr>
              <a:t>Geliştirmesi</a:t>
            </a:r>
            <a:r>
              <a:rPr sz="2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/>
                <a:cs typeface="Arial"/>
              </a:rPr>
              <a:t>zor!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147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Düşük </a:t>
            </a:r>
            <a:r>
              <a:rPr sz="2400" spc="15" dirty="0">
                <a:solidFill>
                  <a:srgbClr val="666666"/>
                </a:solidFill>
                <a:latin typeface="Arial"/>
                <a:cs typeface="Arial"/>
              </a:rPr>
              <a:t>seviyeli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(assembly</a:t>
            </a:r>
            <a:r>
              <a:rPr sz="2400" spc="-3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666666"/>
                </a:solidFill>
                <a:latin typeface="Arial"/>
                <a:cs typeface="Arial"/>
              </a:rPr>
              <a:t>gibi)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147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20" dirty="0">
                <a:solidFill>
                  <a:srgbClr val="666666"/>
                </a:solidFill>
                <a:latin typeface="Arial"/>
                <a:cs typeface="Arial"/>
              </a:rPr>
              <a:t>Hata </a:t>
            </a:r>
            <a:r>
              <a:rPr sz="2400" spc="-20" dirty="0">
                <a:solidFill>
                  <a:srgbClr val="666666"/>
                </a:solidFill>
                <a:latin typeface="Arial"/>
                <a:cs typeface="Arial"/>
              </a:rPr>
              <a:t>yapmaya</a:t>
            </a:r>
            <a:r>
              <a:rPr sz="2400" spc="-25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66666"/>
                </a:solidFill>
                <a:latin typeface="Arial"/>
                <a:cs typeface="Arial"/>
              </a:rPr>
              <a:t>açık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147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Herkes </a:t>
            </a:r>
            <a:r>
              <a:rPr sz="2400" spc="-40" dirty="0">
                <a:solidFill>
                  <a:srgbClr val="666666"/>
                </a:solidFill>
                <a:latin typeface="Arial"/>
                <a:cs typeface="Arial"/>
              </a:rPr>
              <a:t>Java</a:t>
            </a:r>
            <a:r>
              <a:rPr sz="2400" spc="-2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666666"/>
                </a:solidFill>
                <a:latin typeface="Arial"/>
                <a:cs typeface="Arial"/>
              </a:rPr>
              <a:t>geliştirmiyor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66666"/>
              </a:buClr>
              <a:buFont typeface="Arial"/>
              <a:buChar char="○"/>
            </a:pPr>
            <a:endParaRPr sz="2500">
              <a:latin typeface="Times New Roman"/>
              <a:cs typeface="Times New Roman"/>
            </a:endParaRPr>
          </a:p>
          <a:p>
            <a:pPr marL="471170" indent="-458470">
              <a:buChar char="●"/>
              <a:tabLst>
                <a:tab pos="471170" algn="l"/>
                <a:tab pos="471805" algn="l"/>
              </a:tabLst>
            </a:pPr>
            <a:r>
              <a:rPr sz="3000" spc="-45" dirty="0">
                <a:latin typeface="Arial"/>
                <a:cs typeface="Arial"/>
              </a:rPr>
              <a:t>Çözüm, </a:t>
            </a:r>
            <a:r>
              <a:rPr sz="3000" spc="-20" dirty="0">
                <a:latin typeface="Arial"/>
                <a:cs typeface="Arial"/>
              </a:rPr>
              <a:t>daha </a:t>
            </a:r>
            <a:r>
              <a:rPr sz="3000" dirty="0">
                <a:latin typeface="Arial"/>
                <a:cs typeface="Arial"/>
              </a:rPr>
              <a:t>yüksek </a:t>
            </a:r>
            <a:r>
              <a:rPr sz="3000" spc="20" dirty="0">
                <a:latin typeface="Arial"/>
                <a:cs typeface="Arial"/>
              </a:rPr>
              <a:t>seviyeli</a:t>
            </a:r>
            <a:r>
              <a:rPr sz="3000" spc="-509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araçlar</a:t>
            </a:r>
            <a:endParaRPr sz="3000">
              <a:latin typeface="Arial"/>
              <a:cs typeface="Arial"/>
            </a:endParaRPr>
          </a:p>
          <a:p>
            <a:pPr marL="928369" lvl="1" indent="-412750">
              <a:spcBef>
                <a:spcPts val="18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10" dirty="0">
                <a:solidFill>
                  <a:srgbClr val="666666"/>
                </a:solidFill>
                <a:latin typeface="Arial"/>
                <a:cs typeface="Arial"/>
              </a:rPr>
              <a:t>Pig</a:t>
            </a:r>
            <a:endParaRPr sz="2400">
              <a:latin typeface="Arial"/>
              <a:cs typeface="Arial"/>
            </a:endParaRPr>
          </a:p>
          <a:p>
            <a:pPr marL="928369" lvl="1" indent="-412750">
              <a:spcBef>
                <a:spcPts val="147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10" dirty="0">
                <a:solidFill>
                  <a:srgbClr val="666666"/>
                </a:solidFill>
                <a:latin typeface="Arial"/>
                <a:cs typeface="Arial"/>
              </a:rPr>
              <a:t>Hive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992386-EBA7-4FEE-B9F8-C07BBED3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48BEFBA-D77A-45F8-B2CA-92BE1C17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173"/>
          </a:xfrm>
        </p:spPr>
      </p:pic>
    </p:spTree>
    <p:extLst>
      <p:ext uri="{BB962C8B-B14F-4D97-AF65-F5344CB8AC3E}">
        <p14:creationId xmlns:p14="http://schemas.microsoft.com/office/powerpoint/2010/main" val="2982049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254" y="0"/>
            <a:ext cx="149034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Impala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311254" y="1596753"/>
            <a:ext cx="7084059" cy="196786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71170" indent="-458470">
              <a:spcBef>
                <a:spcPts val="489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15" dirty="0">
                <a:latin typeface="Arial"/>
                <a:cs typeface="Arial"/>
              </a:rPr>
              <a:t>Google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Dremel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(2010)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projesinden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esinlenmiştir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8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15" dirty="0">
                <a:latin typeface="Arial"/>
                <a:cs typeface="Arial"/>
              </a:rPr>
              <a:t>Cloudera </a:t>
            </a:r>
            <a:r>
              <a:rPr sz="2400" spc="50" dirty="0">
                <a:latin typeface="Arial"/>
                <a:cs typeface="Arial"/>
              </a:rPr>
              <a:t>tarafından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geliştirilmiştir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9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latin typeface="Arial"/>
                <a:cs typeface="Arial"/>
              </a:rPr>
              <a:t>MapReduce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yapmadan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verilere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direkt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erişir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8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latin typeface="Arial"/>
                <a:cs typeface="Arial"/>
              </a:rPr>
              <a:t>HiveQL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destekler,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7-45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kat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daha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hızlı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çalışır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570" y="3895517"/>
            <a:ext cx="4571990" cy="25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5D2033-310D-4900-9F99-E156622F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B56554-2E83-40AA-A2FB-8CF9A32AA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8882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CCED03-3E2B-4075-80D8-639BA05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EE4BE0-1246-4AD3-B709-5A062B21E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4" y="-1052"/>
            <a:ext cx="12197284" cy="6859052"/>
          </a:xfrm>
        </p:spPr>
      </p:pic>
    </p:spTree>
    <p:extLst>
      <p:ext uri="{BB962C8B-B14F-4D97-AF65-F5344CB8AC3E}">
        <p14:creationId xmlns:p14="http://schemas.microsoft.com/office/powerpoint/2010/main" val="405483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B9D6F5-0A57-45F5-930D-4045AF8D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4A44AB-C15D-4029-B80F-D8891F82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229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FBC96B-D4A5-4F51-9B72-921A0B93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842C93-59D8-467B-8701-1900C12FA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818"/>
          </a:xfrm>
        </p:spPr>
      </p:pic>
    </p:spTree>
    <p:extLst>
      <p:ext uri="{BB962C8B-B14F-4D97-AF65-F5344CB8AC3E}">
        <p14:creationId xmlns:p14="http://schemas.microsoft.com/office/powerpoint/2010/main" val="4013415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3B0BE5-C68D-4C50-B9AF-B4E4E407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82BB9FC-DD7D-4805-9C8B-F6FCF2C9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"/>
            <a:ext cx="12192000" cy="6854382"/>
          </a:xfrm>
        </p:spPr>
      </p:pic>
    </p:spTree>
    <p:extLst>
      <p:ext uri="{BB962C8B-B14F-4D97-AF65-F5344CB8AC3E}">
        <p14:creationId xmlns:p14="http://schemas.microsoft.com/office/powerpoint/2010/main" val="3242046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254" y="0"/>
            <a:ext cx="1707514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/>
              <a:t>Mahout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311254" y="1569043"/>
            <a:ext cx="7005955" cy="23983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0" dirty="0">
                <a:latin typeface="Arial"/>
                <a:cs typeface="Arial"/>
              </a:rPr>
              <a:t>Hadoop </a:t>
            </a:r>
            <a:r>
              <a:rPr sz="2400" spc="35" dirty="0">
                <a:latin typeface="Arial"/>
                <a:cs typeface="Arial"/>
              </a:rPr>
              <a:t>üzerinde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çalışabilen </a:t>
            </a:r>
            <a:r>
              <a:rPr sz="2400" b="1" dirty="0">
                <a:latin typeface="Arial"/>
                <a:cs typeface="Arial"/>
              </a:rPr>
              <a:t>Machine </a:t>
            </a:r>
            <a:r>
              <a:rPr sz="2400" b="1" spc="-15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471170">
              <a:spcBef>
                <a:spcPts val="610"/>
              </a:spcBef>
            </a:pPr>
            <a:r>
              <a:rPr sz="2400" spc="45" dirty="0">
                <a:latin typeface="Arial"/>
                <a:cs typeface="Arial"/>
              </a:rPr>
              <a:t>algoritmalarını </a:t>
            </a:r>
            <a:r>
              <a:rPr sz="2400" spc="25" dirty="0">
                <a:latin typeface="Arial"/>
                <a:cs typeface="Arial"/>
              </a:rPr>
              <a:t>içeren </a:t>
            </a:r>
            <a:r>
              <a:rPr sz="2400" spc="90" dirty="0">
                <a:latin typeface="Arial"/>
                <a:cs typeface="Arial"/>
              </a:rPr>
              <a:t>bir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kütüphanedir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77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0" dirty="0">
                <a:latin typeface="Arial"/>
                <a:cs typeface="Arial"/>
              </a:rPr>
              <a:t>Recommendation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9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8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15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5690" y="4602590"/>
            <a:ext cx="3000368" cy="140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964" y="0"/>
            <a:ext cx="730586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b="1" dirty="0" err="1"/>
              <a:t>Apache</a:t>
            </a:r>
            <a:r>
              <a:rPr lang="tr-TR" b="1" dirty="0"/>
              <a:t> </a:t>
            </a:r>
            <a:r>
              <a:rPr lang="tr-TR" b="1" dirty="0" err="1"/>
              <a:t>Spark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68964" y="2230595"/>
            <a:ext cx="8188205" cy="386323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lang="tr-TR" sz="2400" dirty="0" err="1">
                <a:hlinkClick r:id="rId2"/>
              </a:rPr>
              <a:t>Apache</a:t>
            </a:r>
            <a:r>
              <a:rPr lang="tr-TR" sz="2400" dirty="0">
                <a:hlinkClick r:id="rId2"/>
              </a:rPr>
              <a:t> </a:t>
            </a:r>
            <a:r>
              <a:rPr lang="tr-TR" sz="2400" dirty="0" err="1">
                <a:hlinkClick r:id="rId2"/>
              </a:rPr>
              <a:t>Spark</a:t>
            </a:r>
            <a:r>
              <a:rPr lang="tr-TR" sz="2400" dirty="0">
                <a:hlinkClick r:id="rId2"/>
              </a:rPr>
              <a:t> </a:t>
            </a:r>
            <a:r>
              <a:rPr lang="tr-TR" sz="2400" dirty="0"/>
              <a:t>,  büyük veri kümeleri üzerinde paralel olarak işlem yapmamızı sağlayan </a:t>
            </a:r>
            <a:r>
              <a:rPr lang="tr-TR" sz="2400" dirty="0" err="1"/>
              <a:t>Scala</a:t>
            </a:r>
            <a:r>
              <a:rPr lang="tr-TR" sz="2400" dirty="0"/>
              <a:t> ile geliştirilmiş açık kaynak kodlu kütüphanedir</a:t>
            </a:r>
          </a:p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471170" indent="-458470">
              <a:spcBef>
                <a:spcPts val="70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12700">
              <a:spcBef>
                <a:spcPts val="705"/>
              </a:spcBef>
              <a:buSzPct val="125000"/>
              <a:tabLst>
                <a:tab pos="471170" algn="l"/>
                <a:tab pos="471805" algn="l"/>
              </a:tabLst>
            </a:pPr>
            <a:r>
              <a:rPr lang="tr-TR" sz="2400" dirty="0" smtClean="0">
                <a:hlinkClick r:id="rId3"/>
              </a:rPr>
              <a:t>http</a:t>
            </a:r>
            <a:r>
              <a:rPr lang="tr-TR" sz="2400" dirty="0">
                <a:hlinkClick r:id="rId3"/>
              </a:rPr>
              <a:t>://dinoveri.com/buyukveribigdata/apache-spark/2019/02/24/</a:t>
            </a:r>
            <a:endParaRPr lang="tr-TR" sz="2400" dirty="0">
              <a:latin typeface="Arial"/>
              <a:cs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7EB14B-D7F4-477A-A47E-DFDD8388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16" y="3086534"/>
            <a:ext cx="5561905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21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E8EACF-21BA-478D-8F98-E6291627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 </a:t>
            </a:r>
            <a:r>
              <a:rPr lang="tr-TR" sz="4000" b="1" dirty="0" err="1"/>
              <a:t>Hadoop</a:t>
            </a:r>
            <a:r>
              <a:rPr lang="tr-TR" sz="4000" b="1" dirty="0"/>
              <a:t> varken </a:t>
            </a:r>
            <a:r>
              <a:rPr lang="tr-TR" sz="4000" b="1" dirty="0" err="1"/>
              <a:t>Spark</a:t>
            </a:r>
            <a:r>
              <a:rPr lang="tr-TR" sz="4000" b="1" dirty="0"/>
              <a:t>  a neden ihtiyaç duyayım ? 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6D0377-6E10-4920-A8B2-AFA9AE7B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HDFS ile verileri birden fazla makinada saklayabilir ve yönetebiliriz .</a:t>
            </a:r>
          </a:p>
          <a:p>
            <a:r>
              <a:rPr lang="tr-TR" dirty="0" err="1"/>
              <a:t>MapReduce</a:t>
            </a:r>
            <a:r>
              <a:rPr lang="tr-TR" dirty="0"/>
              <a:t>  ile büyük verileri paralel olarak işleyebiliriz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Genel olarak </a:t>
            </a:r>
            <a:r>
              <a:rPr lang="tr-TR" dirty="0" err="1"/>
              <a:t>Spark</a:t>
            </a:r>
            <a:r>
              <a:rPr lang="tr-TR" dirty="0"/>
              <a:t> ı , </a:t>
            </a:r>
            <a:r>
              <a:rPr lang="tr-TR" dirty="0" err="1"/>
              <a:t>MapReduce</a:t>
            </a:r>
            <a:r>
              <a:rPr lang="tr-TR" dirty="0"/>
              <a:t> alternatifi olarak kullanabiliriz . Biz </a:t>
            </a:r>
            <a:r>
              <a:rPr lang="tr-TR" dirty="0" err="1"/>
              <a:t>Hadoop</a:t>
            </a:r>
            <a:r>
              <a:rPr lang="tr-TR" dirty="0"/>
              <a:t> kullanarak verileri yine HDFS de saklayabiliriz fakat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ile bu verileri daha </a:t>
            </a:r>
            <a:r>
              <a:rPr lang="tr-TR" b="1" dirty="0"/>
              <a:t>kolay</a:t>
            </a:r>
            <a:r>
              <a:rPr lang="tr-TR" dirty="0"/>
              <a:t> ve daha </a:t>
            </a:r>
            <a:r>
              <a:rPr lang="tr-TR" b="1" dirty="0"/>
              <a:t>hızlı</a:t>
            </a:r>
            <a:r>
              <a:rPr lang="tr-TR" dirty="0"/>
              <a:t> bir biçimde işleyebiliriz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34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4" y="189374"/>
            <a:ext cx="767006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Java </a:t>
            </a:r>
            <a:r>
              <a:rPr sz="3600" spc="35" dirty="0"/>
              <a:t>ve</a:t>
            </a:r>
            <a:r>
              <a:rPr sz="3600" spc="-290" dirty="0"/>
              <a:t> </a:t>
            </a:r>
            <a:r>
              <a:rPr sz="3600" spc="-15" dirty="0" err="1" smtClean="0"/>
              <a:t>MapReduce</a:t>
            </a:r>
            <a:r>
              <a:rPr lang="tr-TR" sz="3600" spc="35" dirty="0"/>
              <a:t>(WORDCOUNT)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054224" y="852850"/>
            <a:ext cx="8218233" cy="473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C000"/>
                </a:solidFill>
              </a:rPr>
              <a:t>	APACHE SPARK </a:t>
            </a:r>
            <a:r>
              <a:rPr lang="tr-TR" dirty="0">
                <a:solidFill>
                  <a:srgbClr val="FFC000"/>
                </a:solidFill>
              </a:rPr>
              <a:t>NEDİR? </a:t>
            </a:r>
            <a:br>
              <a:rPr lang="tr-TR" dirty="0">
                <a:solidFill>
                  <a:srgbClr val="FFC000"/>
                </a:solidFill>
              </a:rPr>
            </a:b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79576" y="1556792"/>
            <a:ext cx="6711654" cy="482453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,  büyük veri kümeleri üzerinde paralel olarak işlem yapmamızı sağlayan </a:t>
            </a:r>
            <a:r>
              <a:rPr lang="tr-TR" dirty="0" err="1"/>
              <a:t>Scala</a:t>
            </a:r>
            <a:r>
              <a:rPr lang="tr-TR" dirty="0"/>
              <a:t> programlama dili ile yazılmış, JVM üzerinde çalışan, büyük ölçekli veri işleyebilen açık kaynaklı bir dağıtık hesaplama sistemidir.</a:t>
            </a:r>
          </a:p>
          <a:p>
            <a:pPr algn="just"/>
            <a:r>
              <a:rPr lang="tr-TR" dirty="0"/>
              <a:t>Hızlı ve in-</a:t>
            </a:r>
            <a:r>
              <a:rPr lang="tr-TR" dirty="0" err="1"/>
              <a:t>memory</a:t>
            </a:r>
            <a:r>
              <a:rPr lang="tr-TR" dirty="0"/>
              <a:t> çalışabilen bir veri işleme motorudur. Bundan dolayı depolama birimi yoktur. Veri analizlerini Ram üzerinde gerçekleştirir.</a:t>
            </a:r>
          </a:p>
          <a:p>
            <a:pPr algn="just"/>
            <a:r>
              <a:rPr lang="tr-TR" dirty="0" err="1"/>
              <a:t>Spark</a:t>
            </a:r>
            <a:r>
              <a:rPr lang="tr-TR" dirty="0"/>
              <a:t> </a:t>
            </a:r>
            <a:r>
              <a:rPr lang="tr-TR" dirty="0" err="1"/>
              <a:t>Hadoop’un</a:t>
            </a:r>
            <a:r>
              <a:rPr lang="tr-TR" dirty="0"/>
              <a:t> yerine geçecek bir teknoloji olmaktan ziyade, </a:t>
            </a:r>
            <a:r>
              <a:rPr lang="tr-TR" dirty="0" err="1"/>
              <a:t>Hadoop</a:t>
            </a:r>
            <a:r>
              <a:rPr lang="tr-TR" dirty="0"/>
              <a:t> ailesinin bir üyesi olup </a:t>
            </a:r>
            <a:r>
              <a:rPr lang="tr-TR" dirty="0" err="1"/>
              <a:t>Hadoop’un</a:t>
            </a:r>
            <a:r>
              <a:rPr lang="tr-TR" dirty="0"/>
              <a:t> zayıf kaldığı bazı konulardaki eksiklikleri gidermeyi hedeflemektedir.</a:t>
            </a:r>
          </a:p>
          <a:p>
            <a:pPr algn="just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14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C000"/>
                </a:solidFill>
              </a:rPr>
              <a:t>SPARK’IN ÖZELLİKLERİ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79576" y="1484785"/>
            <a:ext cx="6711654" cy="4195481"/>
          </a:xfrm>
        </p:spPr>
        <p:txBody>
          <a:bodyPr>
            <a:normAutofit/>
          </a:bodyPr>
          <a:lstStyle/>
          <a:p>
            <a:pPr lvl="0" algn="just"/>
            <a:r>
              <a:rPr lang="tr-TR" dirty="0" err="1"/>
              <a:t>Spark’ın</a:t>
            </a:r>
            <a:r>
              <a:rPr lang="tr-TR" dirty="0"/>
              <a:t> kullanımı kolaydır. Daha önce </a:t>
            </a:r>
            <a:r>
              <a:rPr lang="tr-TR" dirty="0" err="1"/>
              <a:t>MapReduce</a:t>
            </a:r>
            <a:r>
              <a:rPr lang="tr-TR" dirty="0"/>
              <a:t> ile geliştirilen projeler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ile daha az eforla geliştirilebilmektedir.</a:t>
            </a:r>
          </a:p>
          <a:p>
            <a:pPr algn="just"/>
            <a:r>
              <a:rPr lang="tr-TR" dirty="0" err="1"/>
              <a:t>MapReduce’a</a:t>
            </a:r>
            <a:r>
              <a:rPr lang="tr-TR" dirty="0"/>
              <a:t> göre daha hızlıdır. </a:t>
            </a:r>
            <a:r>
              <a:rPr lang="tr-TR" dirty="0" err="1"/>
              <a:t>Spark</a:t>
            </a:r>
            <a:r>
              <a:rPr lang="tr-TR" dirty="0"/>
              <a:t>, kendi sitesinde </a:t>
            </a:r>
            <a:r>
              <a:rPr lang="tr-TR" dirty="0" err="1"/>
              <a:t>MapReduce’a</a:t>
            </a:r>
            <a:r>
              <a:rPr lang="tr-TR" dirty="0"/>
              <a:t> göre </a:t>
            </a:r>
            <a:r>
              <a:rPr lang="tr-TR" dirty="0" err="1"/>
              <a:t>memory</a:t>
            </a:r>
            <a:r>
              <a:rPr lang="tr-TR" dirty="0"/>
              <a:t> işlemlerini 100 kat daha hızlı yaptığını </a:t>
            </a:r>
            <a:r>
              <a:rPr lang="tr-TR" dirty="0" err="1"/>
              <a:t>iddaa</a:t>
            </a:r>
            <a:r>
              <a:rPr lang="tr-TR" dirty="0"/>
              <a:t> etmektedir. </a:t>
            </a:r>
          </a:p>
          <a:p>
            <a:pPr lvl="0" algn="just"/>
            <a:r>
              <a:rPr lang="tr-TR" dirty="0"/>
              <a:t>Java  , </a:t>
            </a:r>
            <a:r>
              <a:rPr lang="tr-TR" dirty="0" err="1"/>
              <a:t>Scala</a:t>
            </a:r>
            <a:r>
              <a:rPr lang="tr-TR" dirty="0"/>
              <a:t> , </a:t>
            </a:r>
            <a:r>
              <a:rPr lang="tr-TR" dirty="0" err="1"/>
              <a:t>Python</a:t>
            </a:r>
            <a:r>
              <a:rPr lang="tr-TR" dirty="0"/>
              <a:t> ve R ile geliştirilebilir. </a:t>
            </a:r>
          </a:p>
          <a:p>
            <a:pPr lvl="0" algn="just"/>
            <a:r>
              <a:rPr lang="tr-TR" dirty="0" err="1"/>
              <a:t>MLib</a:t>
            </a:r>
            <a:r>
              <a:rPr lang="tr-TR" dirty="0"/>
              <a:t> kütüphanesi sayesinde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uygulamaları yazılabilmektedir.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369810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C8DC88-5EBE-49DF-883B-06AFE3B6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9FAC184-71D0-4C86-AB44-B065333E0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0"/>
            <a:ext cx="8780105" cy="6383215"/>
          </a:xfrm>
        </p:spPr>
      </p:pic>
    </p:spTree>
    <p:extLst>
      <p:ext uri="{BB962C8B-B14F-4D97-AF65-F5344CB8AC3E}">
        <p14:creationId xmlns:p14="http://schemas.microsoft.com/office/powerpoint/2010/main" val="2173375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C000"/>
                </a:solidFill>
              </a:rPr>
              <a:t>APACHE SPARK MİMARİSİ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51584" y="1340769"/>
            <a:ext cx="6711654" cy="419548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Büyük verileri saklamak için </a:t>
            </a:r>
            <a:r>
              <a:rPr lang="tr-TR" dirty="0" err="1"/>
              <a:t>Hadoop</a:t>
            </a:r>
            <a:r>
              <a:rPr lang="tr-TR" dirty="0"/>
              <a:t> HDFS gibi bir yapı yoktur.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yalnızca verileri işlemek için geliştirilmiştir.</a:t>
            </a:r>
          </a:p>
          <a:p>
            <a:pPr algn="just"/>
            <a:r>
              <a:rPr lang="tr-TR" dirty="0"/>
              <a:t>Resimde de görüldüğü gibi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; </a:t>
            </a:r>
            <a:r>
              <a:rPr lang="tr-TR" dirty="0" err="1"/>
              <a:t>HDFS,HBase,Kafka,Flume</a:t>
            </a:r>
            <a:r>
              <a:rPr lang="tr-TR" dirty="0"/>
              <a:t> gibi büyük verileri saklayan ve büyük verileri transfer eden mesajlaşma sistemlerine ihtiyaç duymaktadır.</a:t>
            </a:r>
          </a:p>
        </p:txBody>
      </p:sp>
      <p:pic>
        <p:nvPicPr>
          <p:cNvPr id="4098" name="Picture 2" descr="C:\Users\Cansu Kaplan\Desktop\HDFS_H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4" y="3533744"/>
            <a:ext cx="50482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03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0C26FB-7F32-41C9-A02F-6C3A179E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BDF8C4-8AD4-4BD3-9CFC-BB9DF9C7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276" cy="6806998"/>
          </a:xfrm>
        </p:spPr>
      </p:pic>
    </p:spTree>
    <p:extLst>
      <p:ext uri="{BB962C8B-B14F-4D97-AF65-F5344CB8AC3E}">
        <p14:creationId xmlns:p14="http://schemas.microsoft.com/office/powerpoint/2010/main" val="2068502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799390-35E6-4FCD-BA3E-2AD13E1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07C71BEC-447D-45FD-9BD2-6435F4E9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B8A3055-79DA-4EA2-80D3-758F397B1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035B68-5370-40E8-AAEC-E129D97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APACHE FLUME NEDİR?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972EAF-4C49-4FD1-B543-A96E01F8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835269"/>
            <a:ext cx="4200525" cy="2857500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DE4C8F96-DEBD-4412-AE14-94C19E1724A6}"/>
              </a:ext>
            </a:extLst>
          </p:cNvPr>
          <p:cNvSpPr/>
          <p:nvPr/>
        </p:nvSpPr>
        <p:spPr>
          <a:xfrm>
            <a:off x="772886" y="27392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Büyük miktarda günlük verileri verimli bir şekilde toplamak, bir araya getirmek ve taşımak için yazılmış, güvenilir ve kullanılabilir bir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tool’dur</a:t>
            </a:r>
            <a:r>
              <a:rPr lang="tr-TR" dirty="0"/>
              <a:t>(araç). Yani bir ‘veri aktarma </a:t>
            </a:r>
            <a:r>
              <a:rPr lang="tr-TR" dirty="0" err="1"/>
              <a:t>sistemi’dir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http://dinoveri.com/datawarehouseveriambari/apache-flume/2019/02/24/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A86C4C-77C9-4010-B7FD-C257A37A7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5" y="4414956"/>
            <a:ext cx="4343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4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BEE314-B084-416C-8206-A40D5C80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APACHE FLUME BİLEŞENLER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1A6F84-8A9C-48BE-9AD5-3EE4967F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Source(Kaynak) :</a:t>
            </a:r>
            <a:endParaRPr lang="tr-TR" dirty="0"/>
          </a:p>
          <a:p>
            <a:r>
              <a:rPr lang="tr-TR" dirty="0"/>
              <a:t>Harici kaynaktan alınan </a:t>
            </a:r>
            <a:r>
              <a:rPr lang="tr-TR" dirty="0" err="1"/>
              <a:t>accesslog’ların</a:t>
            </a:r>
            <a:r>
              <a:rPr lang="tr-TR" dirty="0"/>
              <a:t> ilk karşılandığı bölümdür.</a:t>
            </a:r>
            <a:br>
              <a:rPr lang="tr-TR" dirty="0"/>
            </a:br>
            <a:r>
              <a:rPr lang="tr-TR" dirty="0"/>
              <a:t>Bir Source, belirli bir biçime sahip </a:t>
            </a:r>
            <a:r>
              <a:rPr lang="tr-TR" dirty="0" err="1"/>
              <a:t>Event</a:t>
            </a:r>
            <a:r>
              <a:rPr lang="tr-TR" dirty="0"/>
              <a:t>(Olay/Veri seti)’</a:t>
            </a:r>
            <a:r>
              <a:rPr lang="tr-TR" dirty="0" err="1"/>
              <a:t>ları</a:t>
            </a:r>
            <a:r>
              <a:rPr lang="tr-TR" dirty="0"/>
              <a:t>, web sunucusu gibi harici bir kaynaktan tüketir/alır ve bu </a:t>
            </a:r>
            <a:r>
              <a:rPr lang="tr-TR" dirty="0" err="1"/>
              <a:t>eventlar</a:t>
            </a:r>
            <a:r>
              <a:rPr lang="tr-TR" dirty="0"/>
              <a:t>, Channel(Kanal)’a teslim edilir.</a:t>
            </a:r>
          </a:p>
          <a:p>
            <a:r>
              <a:rPr lang="tr-TR" b="1" dirty="0"/>
              <a:t>Channel(Kanal) :</a:t>
            </a:r>
            <a:endParaRPr lang="tr-TR" dirty="0"/>
          </a:p>
          <a:p>
            <a:r>
              <a:rPr lang="tr-TR" dirty="0" err="1"/>
              <a:t>Accesslog’ların</a:t>
            </a:r>
            <a:r>
              <a:rPr lang="tr-TR" dirty="0"/>
              <a:t> depolandığı alan. Bir Source, bir </a:t>
            </a:r>
            <a:r>
              <a:rPr lang="tr-TR" dirty="0" err="1"/>
              <a:t>event</a:t>
            </a:r>
            <a:r>
              <a:rPr lang="tr-TR" dirty="0"/>
              <a:t> aldığında, bir veya daha fazla Channel içine depolar. </a:t>
            </a:r>
            <a:r>
              <a:rPr lang="tr-TR" dirty="0" err="1"/>
              <a:t>Channel’dan</a:t>
            </a:r>
            <a:r>
              <a:rPr lang="tr-TR" dirty="0"/>
              <a:t> alınan </a:t>
            </a:r>
            <a:r>
              <a:rPr lang="tr-TR" dirty="0" err="1"/>
              <a:t>event</a:t>
            </a:r>
            <a:r>
              <a:rPr lang="tr-TR" dirty="0"/>
              <a:t>, bir </a:t>
            </a:r>
            <a:r>
              <a:rPr lang="tr-TR" dirty="0" err="1"/>
              <a:t>Sink</a:t>
            </a:r>
            <a:r>
              <a:rPr lang="tr-TR" dirty="0"/>
              <a:t>(Hedef) tarafından tüketilene kadar </a:t>
            </a:r>
            <a:r>
              <a:rPr lang="tr-TR" dirty="0" err="1"/>
              <a:t>Channel’da</a:t>
            </a:r>
            <a:r>
              <a:rPr lang="tr-TR" dirty="0"/>
              <a:t> depolanır.</a:t>
            </a:r>
          </a:p>
          <a:p>
            <a:r>
              <a:rPr lang="tr-TR" b="1" dirty="0" err="1"/>
              <a:t>Sink</a:t>
            </a:r>
            <a:r>
              <a:rPr lang="tr-TR" b="1" dirty="0"/>
              <a:t>(Hedef) :</a:t>
            </a:r>
            <a:endParaRPr lang="tr-TR" dirty="0"/>
          </a:p>
          <a:p>
            <a:r>
              <a:rPr lang="tr-TR" dirty="0" err="1"/>
              <a:t>Accesslog’ların</a:t>
            </a:r>
            <a:r>
              <a:rPr lang="tr-TR" dirty="0"/>
              <a:t> yazılacağı yer. Bir </a:t>
            </a:r>
            <a:r>
              <a:rPr lang="tr-TR" dirty="0" err="1"/>
              <a:t>Sink</a:t>
            </a:r>
            <a:r>
              <a:rPr lang="tr-TR" dirty="0"/>
              <a:t>, bir </a:t>
            </a:r>
            <a:r>
              <a:rPr lang="tr-TR" dirty="0" err="1"/>
              <a:t>eventı</a:t>
            </a:r>
            <a:r>
              <a:rPr lang="tr-TR" dirty="0"/>
              <a:t> </a:t>
            </a:r>
            <a:r>
              <a:rPr lang="tr-TR" dirty="0" err="1"/>
              <a:t>Channel’dan</a:t>
            </a:r>
            <a:r>
              <a:rPr lang="tr-TR" dirty="0"/>
              <a:t> kaldırmak ve HDFS gibi harici dosya sistemine koymaktan veya akışın bir sonraki </a:t>
            </a:r>
            <a:r>
              <a:rPr lang="tr-TR" dirty="0" err="1"/>
              <a:t>eventa</a:t>
            </a:r>
            <a:r>
              <a:rPr lang="tr-TR" dirty="0"/>
              <a:t> geçmesi için  </a:t>
            </a:r>
            <a:r>
              <a:rPr lang="tr-TR" dirty="0" err="1"/>
              <a:t>Source’a</a:t>
            </a:r>
            <a:r>
              <a:rPr lang="tr-TR" dirty="0"/>
              <a:t> yönlendirme yapmaktan sorumludur.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75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B2357B-B42D-46E1-958E-78E10ADD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B0C424-614A-4BA3-AF5E-BA5C0F007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28575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B2A5F10-AB57-4F10-9C86-BB062A4B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CBCADE-B36F-464F-96CA-60B04E53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BD645BE-9613-45BA-AD87-0338E172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162"/>
          </a:xfrm>
        </p:spPr>
      </p:pic>
    </p:spTree>
    <p:extLst>
      <p:ext uri="{BB962C8B-B14F-4D97-AF65-F5344CB8AC3E}">
        <p14:creationId xmlns:p14="http://schemas.microsoft.com/office/powerpoint/2010/main" val="49389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40" dirty="0" err="1" smtClean="0"/>
              <a:t>Spark</a:t>
            </a:r>
            <a:r>
              <a:rPr lang="tr-TR" spc="-40" dirty="0" smtClean="0"/>
              <a:t> </a:t>
            </a:r>
            <a:r>
              <a:rPr lang="tr-TR" spc="35" dirty="0" smtClean="0"/>
              <a:t>(WORDCOUNT)</a:t>
            </a: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2447533"/>
            <a:ext cx="9677399" cy="9781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text_file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textFile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hdfs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://..."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text_file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flatMap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lambda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 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 \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lambda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(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 \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reduceByKey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lambda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saveAsTextFile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hdfs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://..."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98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6D8F5E-46D8-45B6-889B-3AB928E5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F1181B7-F6EB-4110-8FEA-27BEC175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161"/>
          </a:xfrm>
        </p:spPr>
      </p:pic>
    </p:spTree>
    <p:extLst>
      <p:ext uri="{BB962C8B-B14F-4D97-AF65-F5344CB8AC3E}">
        <p14:creationId xmlns:p14="http://schemas.microsoft.com/office/powerpoint/2010/main" val="517909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9198B7-8155-45DF-9207-8EDF3F2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Hadoop</a:t>
            </a:r>
            <a:r>
              <a:rPr lang="tr-TR" b="1" dirty="0"/>
              <a:t> data </a:t>
            </a:r>
            <a:r>
              <a:rPr lang="tr-TR" b="1" dirty="0" err="1"/>
              <a:t>storage</a:t>
            </a:r>
            <a:r>
              <a:rPr lang="tr-TR" b="1" dirty="0"/>
              <a:t> formatları (</a:t>
            </a:r>
            <a:r>
              <a:rPr lang="tr-TR" b="1" dirty="0" err="1"/>
              <a:t>Text</a:t>
            </a:r>
            <a:r>
              <a:rPr lang="tr-TR" b="1" dirty="0"/>
              <a:t>, Avro, </a:t>
            </a:r>
            <a:r>
              <a:rPr lang="tr-TR" b="1" dirty="0" err="1"/>
              <a:t>Parquet</a:t>
            </a:r>
            <a:r>
              <a:rPr lang="tr-TR" b="1" dirty="0"/>
              <a:t>…)</a:t>
            </a:r>
            <a:br>
              <a:rPr lang="tr-TR" b="1" dirty="0"/>
            </a:b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2C3CE09-7B82-487D-BD32-24D21EBF8630}"/>
              </a:ext>
            </a:extLst>
          </p:cNvPr>
          <p:cNvSpPr/>
          <p:nvPr/>
        </p:nvSpPr>
        <p:spPr>
          <a:xfrm>
            <a:off x="615819" y="1875453"/>
            <a:ext cx="11346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HDFS üzerinde verileri saklarken verilerin karakteristiği ve yapacağımız analiz tipine göre bir dosya formatı belirlememiz gerekir.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Geliştirmiş olduğum projelerde doğru bir dosya formatıyla analizlerin 4x kadar arttığını görebildim. Bu değer geliştireceğiniz projelere göre artabilir yada azalabilir</a:t>
            </a:r>
          </a:p>
          <a:p>
            <a:endParaRPr lang="tr-TR" dirty="0"/>
          </a:p>
        </p:txBody>
      </p:sp>
      <p:pic>
        <p:nvPicPr>
          <p:cNvPr id="9" name="İçerik Yer Tutucusu 5">
            <a:extLst>
              <a:ext uri="{FF2B5EF4-FFF2-40B4-BE49-F238E27FC236}">
                <a16:creationId xmlns:a16="http://schemas.microsoft.com/office/drawing/2014/main" id="{704E9E19-C86A-4465-A0EE-D2C9FAB9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8" y="3517640"/>
            <a:ext cx="10737982" cy="28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8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FB53BA-A61C-4216-875E-865D0287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Dosya formatlarını seçerken alttaki soruları dikkate almamız gerekiyor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796641-501A-4998-B9D4-D97B91BB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Büyük veri analizleri için kullandığımız dağıtım(</a:t>
            </a:r>
            <a:r>
              <a:rPr lang="tr-TR" dirty="0" err="1"/>
              <a:t>Cloudera,Hortonworks</a:t>
            </a:r>
            <a:r>
              <a:rPr lang="tr-TR" dirty="0"/>
              <a:t>..) veya kütüphaneler (</a:t>
            </a:r>
            <a:r>
              <a:rPr lang="tr-TR" dirty="0" err="1"/>
              <a:t>Spark,Pig,Hive</a:t>
            </a:r>
            <a:r>
              <a:rPr lang="tr-TR" dirty="0"/>
              <a:t>..) , seçtiğimiz dosya formatlarından okuma/yazma işlemi yapabiliyor mu?</a:t>
            </a:r>
          </a:p>
          <a:p>
            <a:r>
              <a:rPr lang="tr-TR" dirty="0"/>
              <a:t>Seçtiğimiz dosya formatı esnekliğe açık mı? Veri üzerindeki alanlarda ekleme, çıkarma işlemi yaptığımızda eski veri yapısı bozuluyor mu</a:t>
            </a:r>
          </a:p>
          <a:p>
            <a:r>
              <a:rPr lang="tr-TR" dirty="0"/>
              <a:t>Veriler bloklara ayrılabiliyor mu? CSV dosyalarını bloklara ayırabiliriz fakat aynı durum XML için geçerli değildir</a:t>
            </a:r>
          </a:p>
          <a:p>
            <a:r>
              <a:rPr lang="tr-TR" dirty="0"/>
              <a:t>Dosya boyutları ne kadar büyük? </a:t>
            </a:r>
          </a:p>
          <a:p>
            <a:r>
              <a:rPr lang="tr-TR" dirty="0"/>
              <a:t>Büyük veriler üzerinde çalıştığımız için yazma performansı mı yoksa okuma performansı mı bizim için daha önemli? </a:t>
            </a:r>
          </a:p>
        </p:txBody>
      </p:sp>
    </p:spTree>
    <p:extLst>
      <p:ext uri="{BB962C8B-B14F-4D97-AF65-F5344CB8AC3E}">
        <p14:creationId xmlns:p14="http://schemas.microsoft.com/office/powerpoint/2010/main" val="430741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05F653-17C8-46D7-BF1F-C4865EDE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COMPRESS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E835364-D2B3-402E-B126-5C716FF8A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40728"/>
              </p:ext>
            </p:extLst>
          </p:nvPr>
        </p:nvGraphicFramePr>
        <p:xfrm>
          <a:off x="749560" y="847651"/>
          <a:ext cx="10832840" cy="5421087"/>
        </p:xfrm>
        <a:graphic>
          <a:graphicData uri="http://schemas.openxmlformats.org/drawingml/2006/table">
            <a:tbl>
              <a:tblPr/>
              <a:tblGrid>
                <a:gridCol w="2166568">
                  <a:extLst>
                    <a:ext uri="{9D8B030D-6E8A-4147-A177-3AD203B41FA5}">
                      <a16:colId xmlns:a16="http://schemas.microsoft.com/office/drawing/2014/main" val="1711934368"/>
                    </a:ext>
                  </a:extLst>
                </a:gridCol>
                <a:gridCol w="2166568">
                  <a:extLst>
                    <a:ext uri="{9D8B030D-6E8A-4147-A177-3AD203B41FA5}">
                      <a16:colId xmlns:a16="http://schemas.microsoft.com/office/drawing/2014/main" val="1886485443"/>
                    </a:ext>
                  </a:extLst>
                </a:gridCol>
                <a:gridCol w="2166568">
                  <a:extLst>
                    <a:ext uri="{9D8B030D-6E8A-4147-A177-3AD203B41FA5}">
                      <a16:colId xmlns:a16="http://schemas.microsoft.com/office/drawing/2014/main" val="3113534128"/>
                    </a:ext>
                  </a:extLst>
                </a:gridCol>
                <a:gridCol w="2166568">
                  <a:extLst>
                    <a:ext uri="{9D8B030D-6E8A-4147-A177-3AD203B41FA5}">
                      <a16:colId xmlns:a16="http://schemas.microsoft.com/office/drawing/2014/main" val="3641700855"/>
                    </a:ext>
                  </a:extLst>
                </a:gridCol>
                <a:gridCol w="2166568">
                  <a:extLst>
                    <a:ext uri="{9D8B030D-6E8A-4147-A177-3AD203B41FA5}">
                      <a16:colId xmlns:a16="http://schemas.microsoft.com/office/drawing/2014/main" val="3633965197"/>
                    </a:ext>
                  </a:extLst>
                </a:gridCol>
              </a:tblGrid>
              <a:tr h="182667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Codec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File Extension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Splittable</a:t>
                      </a:r>
                      <a:r>
                        <a:rPr lang="tr-TR" dirty="0">
                          <a:effectLst/>
                        </a:rPr>
                        <a:t>?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Degree of Compression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Compression Speed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20792"/>
                  </a:ext>
                </a:extLst>
              </a:tr>
              <a:tr h="766023"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Gzip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.</a:t>
                      </a:r>
                      <a:r>
                        <a:rPr lang="tr-TR" dirty="0" err="1">
                          <a:effectLst/>
                        </a:rPr>
                        <a:t>gz</a:t>
                      </a:r>
                      <a:endParaRPr lang="tr-TR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No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Medium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Medium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01810"/>
                  </a:ext>
                </a:extLst>
              </a:tr>
              <a:tr h="766023"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Bzip2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.bz2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Yes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High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Slow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9917"/>
                  </a:ext>
                </a:extLst>
              </a:tr>
              <a:tr h="766023"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Snappy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.snappy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No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Medium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Fast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25390"/>
                  </a:ext>
                </a:extLst>
              </a:tr>
              <a:tr h="1296347"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LZO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.lzo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No, unless indexed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Medium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 err="1">
                          <a:effectLst/>
                        </a:rPr>
                        <a:t>Fast</a:t>
                      </a:r>
                      <a:endParaRPr lang="tr-TR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3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947" y="73025"/>
            <a:ext cx="14103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HBase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8987386" y="163385"/>
            <a:ext cx="1585451" cy="393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253" y="1596753"/>
            <a:ext cx="7569200" cy="471297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71170" indent="-458470">
              <a:spcBef>
                <a:spcPts val="489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0" dirty="0">
                <a:latin typeface="Arial"/>
                <a:cs typeface="Arial"/>
              </a:rPr>
              <a:t>Hadoop </a:t>
            </a:r>
            <a:r>
              <a:rPr sz="2400" spc="35" dirty="0">
                <a:latin typeface="Arial"/>
                <a:cs typeface="Arial"/>
              </a:rPr>
              <a:t>üzerinde </a:t>
            </a:r>
            <a:r>
              <a:rPr sz="2400" spc="-40" dirty="0">
                <a:latin typeface="Arial"/>
                <a:cs typeface="Arial"/>
              </a:rPr>
              <a:t>çalışan </a:t>
            </a:r>
            <a:r>
              <a:rPr sz="2400" spc="-65" dirty="0">
                <a:latin typeface="Arial"/>
                <a:cs typeface="Arial"/>
              </a:rPr>
              <a:t>NoSQL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veritabanıdır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8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15" dirty="0">
                <a:latin typeface="Arial"/>
                <a:cs typeface="Arial"/>
              </a:rPr>
              <a:t>Google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Big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örnek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alınarak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geliştirilmiştir</a:t>
            </a:r>
            <a:endParaRPr sz="2400">
              <a:latin typeface="Arial"/>
              <a:cs typeface="Arial"/>
            </a:endParaRPr>
          </a:p>
          <a:p>
            <a:pPr marL="471170" marR="57150" indent="-458470">
              <a:lnSpc>
                <a:spcPct val="121100"/>
              </a:lnSpc>
              <a:spcBef>
                <a:spcPts val="48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-55" dirty="0">
                <a:latin typeface="Arial"/>
                <a:cs typeface="Arial"/>
              </a:rPr>
              <a:t>Esnek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şema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yapısı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ile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binlerce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kolon,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petabyte'larca  </a:t>
            </a:r>
            <a:r>
              <a:rPr sz="2400" spc="20" dirty="0">
                <a:latin typeface="Arial"/>
                <a:cs typeface="Arial"/>
              </a:rPr>
              <a:t>satırdan </a:t>
            </a:r>
            <a:r>
              <a:rPr sz="2400" spc="10" dirty="0">
                <a:latin typeface="Arial"/>
                <a:cs typeface="Arial"/>
              </a:rPr>
              <a:t>oluşan </a:t>
            </a:r>
            <a:r>
              <a:rPr sz="2400" spc="45" dirty="0">
                <a:latin typeface="Arial"/>
                <a:cs typeface="Arial"/>
              </a:rPr>
              <a:t>veriyi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saklayabilir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77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-145" dirty="0">
                <a:latin typeface="Arial"/>
                <a:cs typeface="Arial"/>
              </a:rPr>
              <a:t>HDFS </a:t>
            </a:r>
            <a:r>
              <a:rPr sz="2400" spc="35" dirty="0">
                <a:latin typeface="Arial"/>
                <a:cs typeface="Arial"/>
              </a:rPr>
              <a:t>üzerinde </a:t>
            </a:r>
            <a:r>
              <a:rPr sz="2400" spc="5" dirty="0">
                <a:latin typeface="Arial"/>
                <a:cs typeface="Arial"/>
              </a:rPr>
              <a:t>çalıştığından </a:t>
            </a:r>
            <a:r>
              <a:rPr sz="2400" spc="-10" dirty="0">
                <a:latin typeface="Arial"/>
                <a:cs typeface="Arial"/>
              </a:rPr>
              <a:t>MapReduce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destekler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9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0" dirty="0">
                <a:latin typeface="Arial"/>
                <a:cs typeface="Arial"/>
              </a:rPr>
              <a:t>Veriye </a:t>
            </a:r>
            <a:r>
              <a:rPr sz="2400" spc="40" dirty="0">
                <a:latin typeface="Arial"/>
                <a:cs typeface="Arial"/>
              </a:rPr>
              <a:t>erişiminde </a:t>
            </a:r>
            <a:r>
              <a:rPr sz="2400" spc="-35" dirty="0">
                <a:latin typeface="Arial"/>
                <a:cs typeface="Arial"/>
              </a:rPr>
              <a:t>bazı </a:t>
            </a:r>
            <a:r>
              <a:rPr sz="2400" spc="30" dirty="0">
                <a:latin typeface="Arial"/>
                <a:cs typeface="Arial"/>
              </a:rPr>
              <a:t>kısıtlar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vardır</a:t>
            </a:r>
            <a:endParaRPr sz="2400">
              <a:latin typeface="Arial"/>
              <a:cs typeface="Arial"/>
            </a:endParaRPr>
          </a:p>
          <a:p>
            <a:pPr marL="471170" indent="-458470">
              <a:spcBef>
                <a:spcPts val="1085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55" dirty="0">
                <a:latin typeface="Arial"/>
                <a:cs typeface="Arial"/>
              </a:rPr>
              <a:t>Verilere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anahtar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üzerinden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ya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partial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table</a:t>
            </a:r>
            <a:r>
              <a:rPr sz="2400" b="1" spc="-95" dirty="0">
                <a:latin typeface="Arial"/>
                <a:cs typeface="Arial"/>
              </a:rPr>
              <a:t> scan</a:t>
            </a:r>
            <a:endParaRPr sz="2400">
              <a:latin typeface="Arial"/>
              <a:cs typeface="Arial"/>
            </a:endParaRPr>
          </a:p>
          <a:p>
            <a:pPr marL="471170">
              <a:spcBef>
                <a:spcPts val="610"/>
              </a:spcBef>
            </a:pPr>
            <a:r>
              <a:rPr sz="2400" spc="65" dirty="0">
                <a:latin typeface="Arial"/>
                <a:cs typeface="Arial"/>
              </a:rPr>
              <a:t>ile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erişilebilir</a:t>
            </a:r>
            <a:endParaRPr sz="2400">
              <a:latin typeface="Arial"/>
              <a:cs typeface="Arial"/>
            </a:endParaRPr>
          </a:p>
          <a:p>
            <a:pPr marL="471170" marR="588010" indent="-458470">
              <a:lnSpc>
                <a:spcPct val="121100"/>
              </a:lnSpc>
              <a:spcBef>
                <a:spcPts val="160"/>
              </a:spcBef>
              <a:buSzPct val="125000"/>
              <a:buChar char="●"/>
              <a:tabLst>
                <a:tab pos="471170" algn="l"/>
                <a:tab pos="471805" algn="l"/>
              </a:tabLst>
            </a:pPr>
            <a:r>
              <a:rPr sz="2400" spc="35" dirty="0">
                <a:latin typeface="Arial"/>
                <a:cs typeface="Arial"/>
              </a:rPr>
              <a:t>İkincil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indeks,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karmaşık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sorgu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çalıştırma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desteği  </a:t>
            </a:r>
            <a:r>
              <a:rPr sz="2400" spc="95" dirty="0">
                <a:latin typeface="Arial"/>
                <a:cs typeface="Arial"/>
              </a:rPr>
              <a:t>yoktur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092" y="0"/>
            <a:ext cx="7239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Pig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4224" y="1591306"/>
            <a:ext cx="800290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b="1" spc="-35" dirty="0">
                <a:latin typeface="Arial"/>
                <a:cs typeface="Arial"/>
              </a:rPr>
              <a:t>Apache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Pig</a:t>
            </a:r>
            <a:r>
              <a:rPr sz="3000" spc="-50" dirty="0">
                <a:latin typeface="Arial"/>
                <a:cs typeface="Arial"/>
              </a:rPr>
              <a:t>,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Hadoop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üzerindeki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büyük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80" dirty="0">
                <a:latin typeface="Arial"/>
                <a:cs typeface="Arial"/>
              </a:rPr>
              <a:t>verileri  </a:t>
            </a:r>
            <a:r>
              <a:rPr sz="3000" spc="35" dirty="0">
                <a:latin typeface="Arial"/>
                <a:cs typeface="Arial"/>
              </a:rPr>
              <a:t>işlemek </a:t>
            </a:r>
            <a:r>
              <a:rPr sz="3000" spc="30" dirty="0">
                <a:latin typeface="Arial"/>
                <a:cs typeface="Arial"/>
              </a:rPr>
              <a:t>için </a:t>
            </a:r>
            <a:r>
              <a:rPr sz="3000" spc="65" dirty="0">
                <a:latin typeface="Arial"/>
                <a:cs typeface="Arial"/>
              </a:rPr>
              <a:t>geliştirilmiş, </a:t>
            </a:r>
            <a:r>
              <a:rPr sz="3000" i="1" spc="35" dirty="0">
                <a:latin typeface="Trebuchet MS"/>
                <a:cs typeface="Trebuchet MS"/>
              </a:rPr>
              <a:t>Pig </a:t>
            </a:r>
            <a:r>
              <a:rPr sz="3000" i="1" spc="-40" dirty="0">
                <a:latin typeface="Trebuchet MS"/>
                <a:cs typeface="Trebuchet MS"/>
              </a:rPr>
              <a:t>Latin </a:t>
            </a:r>
            <a:r>
              <a:rPr sz="3000" spc="45" dirty="0">
                <a:latin typeface="Arial"/>
                <a:cs typeface="Arial"/>
              </a:rPr>
              <a:t>olarak  </a:t>
            </a:r>
            <a:r>
              <a:rPr sz="3000" spc="65" dirty="0">
                <a:latin typeface="Arial"/>
                <a:cs typeface="Arial"/>
              </a:rPr>
              <a:t>isimlendirilen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yüksek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seviyeli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114" dirty="0">
                <a:latin typeface="Arial"/>
                <a:cs typeface="Arial"/>
              </a:rPr>
              <a:t>bir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85" dirty="0">
                <a:latin typeface="Arial"/>
                <a:cs typeface="Arial"/>
              </a:rPr>
              <a:t>dile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sahip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veri  </a:t>
            </a:r>
            <a:r>
              <a:rPr sz="3000" spc="30" dirty="0">
                <a:latin typeface="Arial"/>
                <a:cs typeface="Arial"/>
              </a:rPr>
              <a:t>işleme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aracıdır.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2142" y="3537822"/>
            <a:ext cx="2918494" cy="262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641" y="65683"/>
            <a:ext cx="756108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dirty="0">
                <a:solidFill>
                  <a:srgbClr val="000000"/>
                </a:solidFill>
              </a:rPr>
              <a:t>P</a:t>
            </a:r>
            <a:r>
              <a:rPr sz="3993" spc="-5" dirty="0">
                <a:solidFill>
                  <a:srgbClr val="000000"/>
                </a:solidFill>
              </a:rPr>
              <a:t>ig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2027305" y="1677041"/>
            <a:ext cx="143499" cy="1943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180" spc="-86" dirty="0">
                <a:latin typeface="DejaVu Sans"/>
                <a:cs typeface="DejaVu Sans"/>
              </a:rPr>
              <a:t>●</a:t>
            </a:r>
            <a:endParaRPr sz="118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982" y="1561780"/>
            <a:ext cx="4696289" cy="42244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677" spc="-54" dirty="0">
                <a:latin typeface="Liberation Sans"/>
                <a:cs typeface="Liberation Sans"/>
              </a:rPr>
              <a:t>Yahoo </a:t>
            </a:r>
            <a:r>
              <a:rPr sz="2677" spc="-9" dirty="0">
                <a:latin typeface="Liberation Sans"/>
                <a:cs typeface="Liberation Sans"/>
              </a:rPr>
              <a:t>tarafından</a:t>
            </a:r>
            <a:r>
              <a:rPr sz="2677" spc="5" dirty="0">
                <a:latin typeface="Liberation Sans"/>
                <a:cs typeface="Liberation Sans"/>
              </a:rPr>
              <a:t> </a:t>
            </a:r>
            <a:r>
              <a:rPr sz="2677" spc="-18" dirty="0">
                <a:latin typeface="Liberation Sans"/>
                <a:cs typeface="Liberation Sans"/>
              </a:rPr>
              <a:t>geliştirilmiştir.</a:t>
            </a:r>
            <a:endParaRPr sz="2677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7305" y="2736284"/>
            <a:ext cx="143499" cy="1943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180" spc="-86" dirty="0">
                <a:latin typeface="DejaVu Sans"/>
                <a:cs typeface="DejaVu Sans"/>
              </a:rPr>
              <a:t>●</a:t>
            </a:r>
            <a:endParaRPr sz="118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981" y="2498617"/>
            <a:ext cx="7888429" cy="1469146"/>
          </a:xfrm>
          <a:prstGeom prst="rect">
            <a:avLst/>
          </a:prstGeom>
        </p:spPr>
        <p:txBody>
          <a:bodyPr vert="horz" wrap="square" lIns="0" tIns="132550" rIns="0" bIns="0" rtlCol="0">
            <a:spAutoFit/>
          </a:bodyPr>
          <a:lstStyle/>
          <a:p>
            <a:pPr marL="11527">
              <a:spcBef>
                <a:spcPts val="1044"/>
              </a:spcBef>
            </a:pPr>
            <a:r>
              <a:rPr sz="2677" spc="-14" dirty="0">
                <a:latin typeface="Liberation Sans"/>
                <a:cs typeface="Liberation Sans"/>
              </a:rPr>
              <a:t>MapReduce </a:t>
            </a:r>
            <a:r>
              <a:rPr sz="2677" spc="-9" dirty="0">
                <a:latin typeface="Liberation Sans"/>
                <a:cs typeface="Liberation Sans"/>
              </a:rPr>
              <a:t>yazmak için "DataFlow" dili</a:t>
            </a:r>
            <a:r>
              <a:rPr sz="2677" spc="-5" dirty="0">
                <a:latin typeface="Liberation Sans"/>
                <a:cs typeface="Liberation Sans"/>
              </a:rPr>
              <a:t> </a:t>
            </a:r>
            <a:r>
              <a:rPr sz="2677" spc="-14" dirty="0">
                <a:latin typeface="Liberation Sans"/>
                <a:cs typeface="Liberation Sans"/>
              </a:rPr>
              <a:t>olarak</a:t>
            </a:r>
            <a:endParaRPr sz="2677">
              <a:latin typeface="Liberation Sans"/>
              <a:cs typeface="Liberation Sans"/>
            </a:endParaRPr>
          </a:p>
          <a:p>
            <a:pPr marL="11527" marR="4611">
              <a:lnSpc>
                <a:spcPts val="2986"/>
              </a:lnSpc>
              <a:spcBef>
                <a:spcPts val="1243"/>
              </a:spcBef>
              <a:tabLst>
                <a:tab pos="2036736" algn="l"/>
                <a:tab pos="3508096" algn="l"/>
                <a:tab pos="4407165" algn="l"/>
                <a:tab pos="5756920" algn="l"/>
                <a:tab pos="6655989" algn="l"/>
              </a:tabLst>
            </a:pPr>
            <a:r>
              <a:rPr sz="2677" spc="-18" dirty="0">
                <a:latin typeface="Liberation Sans"/>
                <a:cs typeface="Liberation Sans"/>
              </a:rPr>
              <a:t>ad</a:t>
            </a:r>
            <a:r>
              <a:rPr sz="2677" spc="-9" dirty="0">
                <a:latin typeface="Liberation Sans"/>
                <a:cs typeface="Liberation Sans"/>
              </a:rPr>
              <a:t>l</a:t>
            </a:r>
            <a:r>
              <a:rPr sz="2677" spc="-18" dirty="0">
                <a:latin typeface="Liberation Sans"/>
                <a:cs typeface="Liberation Sans"/>
              </a:rPr>
              <a:t>a</a:t>
            </a:r>
            <a:r>
              <a:rPr sz="2677" spc="-9" dirty="0">
                <a:latin typeface="Liberation Sans"/>
                <a:cs typeface="Liberation Sans"/>
              </a:rPr>
              <a:t>n</a:t>
            </a:r>
            <a:r>
              <a:rPr sz="2677" spc="-14" dirty="0">
                <a:latin typeface="Liberation Sans"/>
                <a:cs typeface="Liberation Sans"/>
              </a:rPr>
              <a:t>dı</a:t>
            </a:r>
            <a:r>
              <a:rPr sz="2677" dirty="0">
                <a:latin typeface="Liberation Sans"/>
                <a:cs typeface="Liberation Sans"/>
              </a:rPr>
              <a:t>r</a:t>
            </a:r>
            <a:r>
              <a:rPr sz="2677" spc="-14" dirty="0">
                <a:latin typeface="Liberation Sans"/>
                <a:cs typeface="Liberation Sans"/>
              </a:rPr>
              <a:t>ı</a:t>
            </a:r>
            <a:r>
              <a:rPr sz="2677" spc="-9" dirty="0">
                <a:latin typeface="Liberation Sans"/>
                <a:cs typeface="Liberation Sans"/>
              </a:rPr>
              <a:t>l</a:t>
            </a:r>
            <a:r>
              <a:rPr sz="2677" spc="-18" dirty="0">
                <a:latin typeface="Liberation Sans"/>
                <a:cs typeface="Liberation Sans"/>
              </a:rPr>
              <a:t>an</a:t>
            </a:r>
            <a:r>
              <a:rPr sz="2677" spc="-5" dirty="0">
                <a:latin typeface="Liberation Sans"/>
                <a:cs typeface="Liberation Sans"/>
              </a:rPr>
              <a:t>,</a:t>
            </a:r>
            <a:r>
              <a:rPr sz="2677" dirty="0">
                <a:latin typeface="Liberation Sans"/>
                <a:cs typeface="Liberation Sans"/>
              </a:rPr>
              <a:t>	</a:t>
            </a:r>
            <a:r>
              <a:rPr sz="2677" spc="-14" dirty="0">
                <a:latin typeface="Liberation Sans"/>
                <a:cs typeface="Liberation Sans"/>
              </a:rPr>
              <a:t>S</a:t>
            </a:r>
            <a:r>
              <a:rPr sz="2677" spc="-9" dirty="0">
                <a:latin typeface="Liberation Sans"/>
                <a:cs typeface="Liberation Sans"/>
              </a:rPr>
              <a:t>Q</a:t>
            </a:r>
            <a:r>
              <a:rPr sz="2677" spc="-18" dirty="0">
                <a:latin typeface="Liberation Sans"/>
                <a:cs typeface="Liberation Sans"/>
              </a:rPr>
              <a:t>L</a:t>
            </a:r>
            <a:r>
              <a:rPr sz="2677" spc="-9" dirty="0">
                <a:latin typeface="Liberation Sans"/>
                <a:cs typeface="Liberation Sans"/>
              </a:rPr>
              <a:t>'d</a:t>
            </a:r>
            <a:r>
              <a:rPr sz="2677" spc="-18" dirty="0">
                <a:latin typeface="Liberation Sans"/>
                <a:cs typeface="Liberation Sans"/>
              </a:rPr>
              <a:t>e</a:t>
            </a:r>
            <a:r>
              <a:rPr sz="2677" spc="-9" dirty="0">
                <a:latin typeface="Liberation Sans"/>
                <a:cs typeface="Liberation Sans"/>
              </a:rPr>
              <a:t>n</a:t>
            </a:r>
            <a:r>
              <a:rPr sz="2677" dirty="0">
                <a:latin typeface="Liberation Sans"/>
                <a:cs typeface="Liberation Sans"/>
              </a:rPr>
              <a:t>	</a:t>
            </a:r>
            <a:r>
              <a:rPr sz="2677" spc="-14" dirty="0">
                <a:latin typeface="Liberation Sans"/>
                <a:cs typeface="Liberation Sans"/>
              </a:rPr>
              <a:t>f</a:t>
            </a:r>
            <a:r>
              <a:rPr sz="2677" spc="-5" dirty="0">
                <a:latin typeface="Liberation Sans"/>
                <a:cs typeface="Liberation Sans"/>
              </a:rPr>
              <a:t>ar</a:t>
            </a:r>
            <a:r>
              <a:rPr sz="2677" dirty="0">
                <a:latin typeface="Liberation Sans"/>
                <a:cs typeface="Liberation Sans"/>
              </a:rPr>
              <a:t>k</a:t>
            </a:r>
            <a:r>
              <a:rPr sz="2677" spc="-18" dirty="0">
                <a:latin typeface="Liberation Sans"/>
                <a:cs typeface="Liberation Sans"/>
              </a:rPr>
              <a:t>l</a:t>
            </a:r>
            <a:r>
              <a:rPr sz="2677" spc="-5" dirty="0">
                <a:latin typeface="Liberation Sans"/>
                <a:cs typeface="Liberation Sans"/>
              </a:rPr>
              <a:t>ı</a:t>
            </a:r>
            <a:r>
              <a:rPr sz="2677" dirty="0">
                <a:latin typeface="Liberation Sans"/>
                <a:cs typeface="Liberation Sans"/>
              </a:rPr>
              <a:t>	</a:t>
            </a:r>
            <a:r>
              <a:rPr sz="2677" spc="-9" dirty="0">
                <a:latin typeface="Liberation Sans"/>
                <a:cs typeface="Liberation Sans"/>
              </a:rPr>
              <a:t>ke</a:t>
            </a:r>
            <a:r>
              <a:rPr sz="2677" spc="-18" dirty="0">
                <a:latin typeface="Liberation Sans"/>
                <a:cs typeface="Liberation Sans"/>
              </a:rPr>
              <a:t>nd</a:t>
            </a:r>
            <a:r>
              <a:rPr sz="2677" spc="-9" dirty="0">
                <a:latin typeface="Liberation Sans"/>
                <a:cs typeface="Liberation Sans"/>
              </a:rPr>
              <a:t>i</a:t>
            </a:r>
            <a:r>
              <a:rPr sz="2677" spc="-18" dirty="0">
                <a:latin typeface="Liberation Sans"/>
                <a:cs typeface="Liberation Sans"/>
              </a:rPr>
              <a:t>n</a:t>
            </a:r>
            <a:r>
              <a:rPr sz="2677" spc="-9" dirty="0">
                <a:latin typeface="Liberation Sans"/>
                <a:cs typeface="Liberation Sans"/>
              </a:rPr>
              <a:t>e</a:t>
            </a:r>
            <a:r>
              <a:rPr sz="2677" dirty="0">
                <a:latin typeface="Liberation Sans"/>
                <a:cs typeface="Liberation Sans"/>
              </a:rPr>
              <a:t>	</a:t>
            </a:r>
            <a:r>
              <a:rPr sz="2677" spc="-18" dirty="0">
                <a:latin typeface="Liberation Sans"/>
                <a:cs typeface="Liberation Sans"/>
              </a:rPr>
              <a:t>ö</a:t>
            </a:r>
            <a:r>
              <a:rPr sz="2677" dirty="0">
                <a:latin typeface="Liberation Sans"/>
                <a:cs typeface="Liberation Sans"/>
              </a:rPr>
              <a:t>z</a:t>
            </a:r>
            <a:r>
              <a:rPr sz="2677" spc="-18" dirty="0">
                <a:latin typeface="Liberation Sans"/>
                <a:cs typeface="Liberation Sans"/>
              </a:rPr>
              <a:t>g</a:t>
            </a:r>
            <a:r>
              <a:rPr sz="2677" spc="-9" dirty="0">
                <a:latin typeface="Liberation Sans"/>
                <a:cs typeface="Liberation Sans"/>
              </a:rPr>
              <a:t>ü</a:t>
            </a:r>
            <a:r>
              <a:rPr sz="2677" dirty="0">
                <a:latin typeface="Liberation Sans"/>
                <a:cs typeface="Liberation Sans"/>
              </a:rPr>
              <a:t>	</a:t>
            </a:r>
            <a:r>
              <a:rPr sz="2677" spc="-23" dirty="0">
                <a:latin typeface="Liberation Sans"/>
                <a:cs typeface="Liberation Sans"/>
              </a:rPr>
              <a:t>P</a:t>
            </a:r>
            <a:r>
              <a:rPr sz="2677" spc="-9" dirty="0">
                <a:latin typeface="Liberation Sans"/>
                <a:cs typeface="Liberation Sans"/>
              </a:rPr>
              <a:t>i</a:t>
            </a:r>
            <a:r>
              <a:rPr sz="2677" spc="-18" dirty="0">
                <a:latin typeface="Liberation Sans"/>
                <a:cs typeface="Liberation Sans"/>
              </a:rPr>
              <a:t>g</a:t>
            </a:r>
            <a:r>
              <a:rPr sz="2677" spc="-9" dirty="0">
                <a:latin typeface="Liberation Sans"/>
                <a:cs typeface="Liberation Sans"/>
              </a:rPr>
              <a:t>L</a:t>
            </a:r>
            <a:r>
              <a:rPr sz="2677" spc="-14" dirty="0">
                <a:latin typeface="Liberation Sans"/>
                <a:cs typeface="Liberation Sans"/>
              </a:rPr>
              <a:t>at</a:t>
            </a:r>
            <a:r>
              <a:rPr sz="2677" spc="-9" dirty="0">
                <a:latin typeface="Liberation Sans"/>
                <a:cs typeface="Liberation Sans"/>
              </a:rPr>
              <a:t>i</a:t>
            </a:r>
            <a:r>
              <a:rPr sz="2677" spc="-5" dirty="0">
                <a:latin typeface="Liberation Sans"/>
                <a:cs typeface="Liberation Sans"/>
              </a:rPr>
              <a:t>n  </a:t>
            </a:r>
            <a:r>
              <a:rPr sz="2677" spc="-9" dirty="0">
                <a:latin typeface="Liberation Sans"/>
                <a:cs typeface="Liberation Sans"/>
              </a:rPr>
              <a:t>dili</a:t>
            </a:r>
            <a:r>
              <a:rPr sz="2677" spc="-18" dirty="0">
                <a:latin typeface="Liberation Sans"/>
                <a:cs typeface="Liberation Sans"/>
              </a:rPr>
              <a:t> </a:t>
            </a:r>
            <a:r>
              <a:rPr sz="2677" spc="-23" dirty="0">
                <a:latin typeface="Liberation Sans"/>
                <a:cs typeface="Liberation Sans"/>
              </a:rPr>
              <a:t>kullanılır.</a:t>
            </a:r>
            <a:endParaRPr sz="2677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7305" y="4702629"/>
            <a:ext cx="143499" cy="1943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180" spc="-86" dirty="0">
                <a:latin typeface="DejaVu Sans"/>
                <a:cs typeface="DejaVu Sans"/>
              </a:rPr>
              <a:t>●</a:t>
            </a:r>
            <a:endParaRPr sz="118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6982" y="4464961"/>
            <a:ext cx="6434993" cy="10271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indent="93365">
              <a:lnSpc>
                <a:spcPct val="129700"/>
              </a:lnSpc>
              <a:spcBef>
                <a:spcPts val="91"/>
              </a:spcBef>
            </a:pPr>
            <a:r>
              <a:rPr sz="2677" spc="-9" dirty="0">
                <a:latin typeface="Liberation Sans"/>
                <a:cs typeface="Liberation Sans"/>
              </a:rPr>
              <a:t>Join </a:t>
            </a:r>
            <a:r>
              <a:rPr sz="2677" spc="-23" dirty="0">
                <a:latin typeface="Liberation Sans"/>
                <a:cs typeface="Liberation Sans"/>
              </a:rPr>
              <a:t>destekler, </a:t>
            </a:r>
            <a:r>
              <a:rPr sz="2677" spc="-14" dirty="0">
                <a:latin typeface="Liberation Sans"/>
                <a:cs typeface="Liberation Sans"/>
              </a:rPr>
              <a:t>daha </a:t>
            </a:r>
            <a:r>
              <a:rPr sz="2677" spc="-9" dirty="0">
                <a:latin typeface="Liberation Sans"/>
                <a:cs typeface="Liberation Sans"/>
              </a:rPr>
              <a:t>kolay </a:t>
            </a:r>
            <a:r>
              <a:rPr sz="2677" spc="-5" dirty="0">
                <a:latin typeface="Liberation Sans"/>
                <a:cs typeface="Liberation Sans"/>
              </a:rPr>
              <a:t>ve </a:t>
            </a:r>
            <a:r>
              <a:rPr sz="2677" spc="-9" dirty="0">
                <a:latin typeface="Liberation Sans"/>
                <a:cs typeface="Liberation Sans"/>
              </a:rPr>
              <a:t>performanslı  </a:t>
            </a:r>
            <a:r>
              <a:rPr sz="2677" spc="-14" dirty="0">
                <a:latin typeface="Liberation Sans"/>
                <a:cs typeface="Liberation Sans"/>
              </a:rPr>
              <a:t>MapReduce </a:t>
            </a:r>
            <a:r>
              <a:rPr sz="2677" spc="-9" dirty="0">
                <a:latin typeface="Liberation Sans"/>
                <a:cs typeface="Liberation Sans"/>
              </a:rPr>
              <a:t>programaları yazmayı</a:t>
            </a:r>
            <a:r>
              <a:rPr sz="2677" spc="-5" dirty="0">
                <a:latin typeface="Liberation Sans"/>
                <a:cs typeface="Liberation Sans"/>
              </a:rPr>
              <a:t> </a:t>
            </a:r>
            <a:r>
              <a:rPr sz="2677" spc="-32" dirty="0">
                <a:latin typeface="Liberation Sans"/>
                <a:cs typeface="Liberation Sans"/>
              </a:rPr>
              <a:t>sağlar.</a:t>
            </a:r>
            <a:endParaRPr sz="2677">
              <a:latin typeface="Liberation Sans"/>
              <a:cs typeface="Liberation San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716" y="150596"/>
            <a:ext cx="3313429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WordCount.pig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054223" y="1624073"/>
            <a:ext cx="7942580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5445">
              <a:lnSpc>
                <a:spcPct val="114599"/>
              </a:lnSpc>
              <a:spcBef>
                <a:spcPts val="100"/>
              </a:spcBef>
              <a:tabLst>
                <a:tab pos="1017905" algn="l"/>
                <a:tab pos="3028950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220" dirty="0">
                <a:solidFill>
                  <a:srgbClr val="666666"/>
                </a:solidFill>
                <a:latin typeface="Arial"/>
                <a:cs typeface="Arial"/>
              </a:rPr>
              <a:t>hdfs://host/users/user/data.txt </a:t>
            </a:r>
            <a:r>
              <a:rPr spc="150" dirty="0">
                <a:solidFill>
                  <a:srgbClr val="666666"/>
                </a:solidFill>
                <a:latin typeface="Arial"/>
                <a:cs typeface="Arial"/>
              </a:rPr>
              <a:t>dosyasini </a:t>
            </a:r>
            <a:r>
              <a:rPr spc="140" dirty="0">
                <a:solidFill>
                  <a:srgbClr val="666666"/>
                </a:solidFill>
                <a:latin typeface="Arial"/>
                <a:cs typeface="Arial"/>
              </a:rPr>
              <a:t>yukle  </a:t>
            </a:r>
            <a:r>
              <a:rPr spc="204" dirty="0">
                <a:latin typeface="Arial"/>
                <a:cs typeface="Arial"/>
              </a:rPr>
              <a:t>input</a:t>
            </a:r>
            <a:r>
              <a:rPr spc="48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=	</a:t>
            </a:r>
            <a:r>
              <a:rPr spc="135" dirty="0">
                <a:solidFill>
                  <a:srgbClr val="3A80BA"/>
                </a:solidFill>
                <a:latin typeface="Arial"/>
                <a:cs typeface="Arial"/>
              </a:rPr>
              <a:t>load</a:t>
            </a:r>
            <a:r>
              <a:rPr spc="49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325" dirty="0">
                <a:solidFill>
                  <a:srgbClr val="8AAA42"/>
                </a:solidFill>
                <a:latin typeface="Arial"/>
                <a:cs typeface="Arial"/>
              </a:rPr>
              <a:t>'data.txt'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</a:t>
            </a:r>
            <a:r>
              <a:rPr spc="48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340" dirty="0">
                <a:latin typeface="Arial"/>
                <a:cs typeface="Arial"/>
              </a:rPr>
              <a:t>(line);</a:t>
            </a:r>
            <a:endParaRPr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-140" dirty="0">
                <a:solidFill>
                  <a:srgbClr val="666666"/>
                </a:solidFill>
                <a:latin typeface="Arial"/>
                <a:cs typeface="Arial"/>
              </a:rPr>
              <a:t>TOKENIZE </a:t>
            </a: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ile </a:t>
            </a:r>
            <a:r>
              <a:rPr spc="114" dirty="0">
                <a:solidFill>
                  <a:srgbClr val="666666"/>
                </a:solidFill>
                <a:latin typeface="Arial"/>
                <a:cs typeface="Arial"/>
              </a:rPr>
              <a:t>her </a:t>
            </a:r>
            <a:r>
              <a:rPr spc="240" dirty="0">
                <a:solidFill>
                  <a:srgbClr val="666666"/>
                </a:solidFill>
                <a:latin typeface="Arial"/>
                <a:cs typeface="Arial"/>
              </a:rPr>
              <a:t>satirdaki </a:t>
            </a:r>
            <a:r>
              <a:rPr spc="320" dirty="0">
                <a:solidFill>
                  <a:srgbClr val="666666"/>
                </a:solidFill>
                <a:latin typeface="Arial"/>
                <a:cs typeface="Arial"/>
              </a:rPr>
              <a:t>verileri </a:t>
            </a:r>
            <a:r>
              <a:rPr spc="180" dirty="0">
                <a:solidFill>
                  <a:srgbClr val="666666"/>
                </a:solidFill>
                <a:latin typeface="Arial"/>
                <a:cs typeface="Arial"/>
              </a:rPr>
              <a:t>kelimelerine</a:t>
            </a:r>
            <a:r>
              <a:rPr spc="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254" dirty="0">
                <a:solidFill>
                  <a:srgbClr val="666666"/>
                </a:solidFill>
                <a:latin typeface="Arial"/>
                <a:cs typeface="Arial"/>
              </a:rPr>
              <a:t>ayir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15"/>
              </a:spcBef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280" dirty="0">
                <a:solidFill>
                  <a:srgbClr val="666666"/>
                </a:solidFill>
                <a:latin typeface="Arial"/>
                <a:cs typeface="Arial"/>
              </a:rPr>
              <a:t>flatten </a:t>
            </a: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ile </a:t>
            </a:r>
            <a:r>
              <a:rPr spc="114" dirty="0">
                <a:solidFill>
                  <a:srgbClr val="666666"/>
                </a:solidFill>
                <a:latin typeface="Arial"/>
                <a:cs typeface="Arial"/>
              </a:rPr>
              <a:t>her </a:t>
            </a:r>
            <a:r>
              <a:rPr spc="315" dirty="0">
                <a:solidFill>
                  <a:srgbClr val="666666"/>
                </a:solidFill>
                <a:latin typeface="Arial"/>
                <a:cs typeface="Arial"/>
              </a:rPr>
              <a:t>bir </a:t>
            </a:r>
            <a:r>
              <a:rPr spc="170" dirty="0">
                <a:solidFill>
                  <a:srgbClr val="666666"/>
                </a:solidFill>
                <a:latin typeface="Arial"/>
                <a:cs typeface="Arial"/>
              </a:rPr>
              <a:t>kelimeyi </a:t>
            </a:r>
            <a:r>
              <a:rPr spc="315" dirty="0">
                <a:solidFill>
                  <a:srgbClr val="666666"/>
                </a:solidFill>
                <a:latin typeface="Arial"/>
                <a:cs typeface="Arial"/>
              </a:rPr>
              <a:t>bir </a:t>
            </a:r>
            <a:r>
              <a:rPr spc="250" dirty="0">
                <a:solidFill>
                  <a:srgbClr val="666666"/>
                </a:solidFill>
                <a:latin typeface="Arial"/>
                <a:cs typeface="Arial"/>
              </a:rPr>
              <a:t>satira</a:t>
            </a:r>
            <a:r>
              <a:rPr spc="6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pc="105" dirty="0">
                <a:solidFill>
                  <a:srgbClr val="666666"/>
                </a:solidFill>
                <a:latin typeface="Arial"/>
                <a:cs typeface="Arial"/>
              </a:rPr>
              <a:t>donustur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15"/>
              </a:spcBef>
              <a:tabLst>
                <a:tab pos="1017905" algn="l"/>
                <a:tab pos="2777490" algn="l"/>
                <a:tab pos="6925309" algn="l"/>
              </a:tabLst>
            </a:pPr>
            <a:r>
              <a:rPr spc="25" dirty="0">
                <a:latin typeface="Arial"/>
                <a:cs typeface="Arial"/>
              </a:rPr>
              <a:t>words</a:t>
            </a:r>
            <a:r>
              <a:rPr spc="48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=	</a:t>
            </a: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foreach</a:t>
            </a:r>
            <a:r>
              <a:rPr spc="50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input	</a:t>
            </a:r>
            <a:r>
              <a:rPr spc="95" dirty="0">
                <a:solidFill>
                  <a:srgbClr val="3A80BA"/>
                </a:solidFill>
                <a:latin typeface="Arial"/>
                <a:cs typeface="Arial"/>
              </a:rPr>
              <a:t>generate</a:t>
            </a:r>
            <a:r>
              <a:rPr spc="55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50" dirty="0">
                <a:latin typeface="Arial"/>
                <a:cs typeface="Arial"/>
              </a:rPr>
              <a:t>flatten(TOKENIZE(line))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as</a:t>
            </a:r>
            <a:r>
              <a:rPr spc="42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00" dirty="0">
                <a:latin typeface="Arial"/>
                <a:cs typeface="Arial"/>
              </a:rPr>
              <a:t>word;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4529455">
              <a:lnSpc>
                <a:spcPct val="114599"/>
              </a:lnSpc>
              <a:tabLst>
                <a:tab pos="892175" algn="l"/>
                <a:tab pos="2400300" algn="l"/>
              </a:tabLst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225" dirty="0">
                <a:solidFill>
                  <a:srgbClr val="666666"/>
                </a:solidFill>
                <a:latin typeface="Arial"/>
                <a:cs typeface="Arial"/>
              </a:rPr>
              <a:t>kelimeleri </a:t>
            </a:r>
            <a:r>
              <a:rPr spc="150" dirty="0">
                <a:solidFill>
                  <a:srgbClr val="666666"/>
                </a:solidFill>
                <a:latin typeface="Arial"/>
                <a:cs typeface="Arial"/>
              </a:rPr>
              <a:t>grupla </a:t>
            </a:r>
            <a:r>
              <a:rPr spc="35" dirty="0">
                <a:solidFill>
                  <a:srgbClr val="666666"/>
                </a:solidFill>
                <a:latin typeface="Arial"/>
                <a:cs typeface="Arial"/>
              </a:rPr>
              <a:t>ve </a:t>
            </a:r>
            <a:r>
              <a:rPr spc="50" dirty="0">
                <a:solidFill>
                  <a:srgbClr val="666666"/>
                </a:solidFill>
                <a:latin typeface="Arial"/>
                <a:cs typeface="Arial"/>
              </a:rPr>
              <a:t>say  </a:t>
            </a:r>
            <a:r>
              <a:rPr spc="85" dirty="0">
                <a:latin typeface="Arial"/>
                <a:cs typeface="Arial"/>
              </a:rPr>
              <a:t>grpd</a:t>
            </a:r>
            <a:r>
              <a:rPr spc="48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=	</a:t>
            </a:r>
            <a:r>
              <a:rPr spc="60" dirty="0">
                <a:solidFill>
                  <a:srgbClr val="3A80BA"/>
                </a:solidFill>
                <a:latin typeface="Arial"/>
                <a:cs typeface="Arial"/>
              </a:rPr>
              <a:t>group</a:t>
            </a:r>
            <a:r>
              <a:rPr spc="505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words	</a:t>
            </a:r>
            <a:r>
              <a:rPr spc="35" dirty="0">
                <a:solidFill>
                  <a:srgbClr val="3A80BA"/>
                </a:solidFill>
                <a:latin typeface="Arial"/>
                <a:cs typeface="Arial"/>
              </a:rPr>
              <a:t>by</a:t>
            </a:r>
            <a:r>
              <a:rPr spc="409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100" dirty="0">
                <a:latin typeface="Arial"/>
                <a:cs typeface="Arial"/>
              </a:rPr>
              <a:t>word;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15"/>
              </a:spcBef>
              <a:tabLst>
                <a:tab pos="892175" algn="l"/>
              </a:tabLst>
            </a:pPr>
            <a:r>
              <a:rPr spc="135" dirty="0">
                <a:latin typeface="Arial"/>
                <a:cs typeface="Arial"/>
              </a:rPr>
              <a:t>cntd</a:t>
            </a:r>
            <a:r>
              <a:rPr spc="48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=	</a:t>
            </a:r>
            <a:r>
              <a:rPr spc="125" dirty="0">
                <a:solidFill>
                  <a:srgbClr val="3A80BA"/>
                </a:solidFill>
                <a:latin typeface="Arial"/>
                <a:cs typeface="Arial"/>
              </a:rPr>
              <a:t>foreach </a:t>
            </a:r>
            <a:r>
              <a:rPr spc="85" dirty="0">
                <a:latin typeface="Arial"/>
                <a:cs typeface="Arial"/>
              </a:rPr>
              <a:t>grpd </a:t>
            </a:r>
            <a:r>
              <a:rPr spc="95" dirty="0">
                <a:solidFill>
                  <a:srgbClr val="3A80BA"/>
                </a:solidFill>
                <a:latin typeface="Arial"/>
                <a:cs typeface="Arial"/>
              </a:rPr>
              <a:t>generate </a:t>
            </a:r>
            <a:r>
              <a:rPr spc="130" dirty="0">
                <a:latin typeface="Arial"/>
                <a:cs typeface="Arial"/>
              </a:rPr>
              <a:t>group,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COUNT(words);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6291580">
              <a:lnSpc>
                <a:spcPct val="114599"/>
              </a:lnSpc>
              <a:spcBef>
                <a:spcPts val="5"/>
              </a:spcBef>
            </a:pPr>
            <a:r>
              <a:rPr spc="385" dirty="0">
                <a:solidFill>
                  <a:srgbClr val="666666"/>
                </a:solidFill>
                <a:latin typeface="Arial"/>
                <a:cs typeface="Arial"/>
              </a:rPr>
              <a:t>-- </a:t>
            </a:r>
            <a:r>
              <a:rPr spc="65" dirty="0">
                <a:solidFill>
                  <a:srgbClr val="666666"/>
                </a:solidFill>
                <a:latin typeface="Arial"/>
                <a:cs typeface="Arial"/>
              </a:rPr>
              <a:t>ekrana </a:t>
            </a:r>
            <a:r>
              <a:rPr spc="15" dirty="0">
                <a:solidFill>
                  <a:srgbClr val="666666"/>
                </a:solidFill>
                <a:latin typeface="Arial"/>
                <a:cs typeface="Arial"/>
              </a:rPr>
              <a:t>bas  </a:t>
            </a:r>
            <a:r>
              <a:rPr spc="-140" dirty="0">
                <a:solidFill>
                  <a:srgbClr val="3A80BA"/>
                </a:solidFill>
                <a:latin typeface="Arial"/>
                <a:cs typeface="Arial"/>
              </a:rPr>
              <a:t>dump</a:t>
            </a:r>
            <a:r>
              <a:rPr spc="110" dirty="0">
                <a:solidFill>
                  <a:srgbClr val="3A80BA"/>
                </a:solidFill>
                <a:latin typeface="Arial"/>
                <a:cs typeface="Arial"/>
              </a:rPr>
              <a:t> </a:t>
            </a:r>
            <a:r>
              <a:rPr spc="200" dirty="0">
                <a:latin typeface="Arial"/>
                <a:cs typeface="Arial"/>
              </a:rPr>
              <a:t>cntd;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kbank_tema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kbank_tema" id="{5E599CC0-8826-4620-82B8-72435B853126}" vid="{9BACBB55-F625-4205-A5D3-A3458304F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931</Words>
  <Application>Microsoft Office PowerPoint</Application>
  <PresentationFormat>Widescreen</PresentationFormat>
  <Paragraphs>349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DejaVu Sans</vt:lpstr>
      <vt:lpstr>Liberation Sans</vt:lpstr>
      <vt:lpstr>Menlo</vt:lpstr>
      <vt:lpstr>新細明體</vt:lpstr>
      <vt:lpstr>Times New Roman</vt:lpstr>
      <vt:lpstr>Trebuchet MS</vt:lpstr>
      <vt:lpstr>Wingdings</vt:lpstr>
      <vt:lpstr>akbank_tema</vt:lpstr>
      <vt:lpstr>Hadoop Ekosistemi</vt:lpstr>
      <vt:lpstr>Evolution of Hadoop Platform</vt:lpstr>
      <vt:lpstr>Java ve MapReduce</vt:lpstr>
      <vt:lpstr>Java ve MapReduce(WORDCOUNT)</vt:lpstr>
      <vt:lpstr>Spark (WORDCOUNT)</vt:lpstr>
      <vt:lpstr>HBase</vt:lpstr>
      <vt:lpstr>Pig</vt:lpstr>
      <vt:lpstr>Pig</vt:lpstr>
      <vt:lpstr>WordCount.pig</vt:lpstr>
      <vt:lpstr>Pig Özellikleri</vt:lpstr>
      <vt:lpstr>Formatlar</vt:lpstr>
      <vt:lpstr>İfadeler</vt:lpstr>
      <vt:lpstr>İfadelere Örnek</vt:lpstr>
      <vt:lpstr>Pig Nasıl Çalıştırılır?</vt:lpstr>
      <vt:lpstr>Pig Avantajları</vt:lpstr>
      <vt:lpstr>PowerPoint Presentation</vt:lpstr>
      <vt:lpstr>WordCount.sql</vt:lpstr>
      <vt:lpstr>Hive Özellikleri</vt:lpstr>
      <vt:lpstr>Hive Özellikleri</vt:lpstr>
      <vt:lpstr>Tablo Tanımlama</vt:lpstr>
      <vt:lpstr>Veri Girişi</vt:lpstr>
      <vt:lpstr>Sorgular</vt:lpstr>
      <vt:lpstr>Sorgular</vt:lpstr>
      <vt:lpstr>Veri Çıkışı</vt:lpstr>
      <vt:lpstr>Nasıl Çalıştırılır?</vt:lpstr>
      <vt:lpstr>Hive Avantajları</vt:lpstr>
      <vt:lpstr>Hive Performans</vt:lpstr>
      <vt:lpstr>Karşılaştırma</vt:lpstr>
      <vt:lpstr>Sqoop</vt:lpstr>
      <vt:lpstr>PowerPoint Presentation</vt:lpstr>
      <vt:lpstr>Impala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Mahout</vt:lpstr>
      <vt:lpstr>Apache Spark</vt:lpstr>
      <vt:lpstr> Hadoop varken Spark  a neden ihtiyaç duyayım ? </vt:lpstr>
      <vt:lpstr> APACHE SPARK NEDİR?  </vt:lpstr>
      <vt:lpstr>SPARK’IN ÖZELLİKLERİ</vt:lpstr>
      <vt:lpstr>PowerPoint Presentation</vt:lpstr>
      <vt:lpstr>APACHE SPARK MİMARİSİ</vt:lpstr>
      <vt:lpstr>PowerPoint Presentation</vt:lpstr>
      <vt:lpstr>PowerPoint Presentation</vt:lpstr>
      <vt:lpstr>APACHE FLUME NEDİR?  </vt:lpstr>
      <vt:lpstr>APACHE FLUME BİLEŞENLER</vt:lpstr>
      <vt:lpstr>PowerPoint Presentation</vt:lpstr>
      <vt:lpstr>PowerPoint Presentation</vt:lpstr>
      <vt:lpstr>PowerPoint Presentation</vt:lpstr>
      <vt:lpstr>Hadoop data storage formatları (Text, Avro, Parquet…) </vt:lpstr>
      <vt:lpstr>Dosya formatlarını seçerken alttaki soruları dikkate almamız gerekiyor </vt:lpstr>
      <vt:lpstr>COMPRESS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ve MapReduce</dc:title>
  <dc:creator>Cem AYDIN</dc:creator>
  <cp:lastModifiedBy>Cem Aydin (BT Dijital Bank. ve Ödeme Sis. U.G. Bl.)</cp:lastModifiedBy>
  <cp:revision>9</cp:revision>
  <dcterms:created xsi:type="dcterms:W3CDTF">2019-05-26T13:54:55Z</dcterms:created>
  <dcterms:modified xsi:type="dcterms:W3CDTF">2019-05-29T12:03:27Z</dcterms:modified>
</cp:coreProperties>
</file>