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92" r:id="rId4"/>
    <p:sldId id="293" r:id="rId5"/>
    <p:sldId id="294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6F9C1-756D-4D8D-AD24-0A537CCE01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556000" y="64008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EA127-4E7B-40DF-9396-F389A4FC541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35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9564F-9FBE-422A-90E7-79B8A03DC3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9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9617"/>
            <a:ext cx="10972800" cy="462654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AB771CB-F622-4BEE-9DF3-5EB3E4D4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F88C8-FABE-4B26-9C7D-ED3E9AB0394B}" type="datetimeFigureOut">
              <a:rPr lang="zh-TW" altLang="en-US"/>
              <a:pPr>
                <a:defRPr/>
              </a:pPr>
              <a:t>2019/5/29</a:t>
            </a:fld>
            <a:endParaRPr lang="zh-TW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8B7138-1FA5-41B4-AEB4-F4D3D2F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E1202D-9268-43C2-8E33-6745539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B3280-295D-4A2C-A5F3-21D1243924D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69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051016"/>
            <a:ext cx="7315200" cy="566738"/>
          </a:xfrm>
        </p:spPr>
        <p:txBody>
          <a:bodyPr anchor="b"/>
          <a:lstStyle>
            <a:lvl1pPr algn="l">
              <a:defRPr sz="1995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0701"/>
            <a:ext cx="7315200" cy="3801202"/>
          </a:xfrm>
        </p:spPr>
        <p:txBody>
          <a:bodyPr rtlCol="0">
            <a:normAutofit/>
          </a:bodyPr>
          <a:lstStyle>
            <a:lvl1pPr marL="0" indent="0">
              <a:buNone/>
              <a:defRPr sz="3175"/>
            </a:lvl1pPr>
            <a:lvl2pPr marL="451437" indent="0">
              <a:buNone/>
              <a:defRPr sz="2721"/>
            </a:lvl2pPr>
            <a:lvl3pPr marL="902874" indent="0">
              <a:buNone/>
              <a:defRPr sz="2358"/>
            </a:lvl3pPr>
            <a:lvl4pPr marL="1354312" indent="0">
              <a:buNone/>
              <a:defRPr sz="1995"/>
            </a:lvl4pPr>
            <a:lvl5pPr marL="1805748" indent="0">
              <a:buNone/>
              <a:defRPr sz="1995"/>
            </a:lvl5pPr>
            <a:lvl6pPr marL="2257187" indent="0">
              <a:buNone/>
              <a:defRPr sz="1995"/>
            </a:lvl6pPr>
            <a:lvl7pPr marL="2708623" indent="0">
              <a:buNone/>
              <a:defRPr sz="1995"/>
            </a:lvl7pPr>
            <a:lvl8pPr marL="3160061" indent="0">
              <a:buNone/>
              <a:defRPr sz="1995"/>
            </a:lvl8pPr>
            <a:lvl9pPr marL="3611498" indent="0">
              <a:buNone/>
              <a:defRPr sz="199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872" y="4673030"/>
            <a:ext cx="7315200" cy="1382255"/>
          </a:xfrm>
        </p:spPr>
        <p:txBody>
          <a:bodyPr/>
          <a:lstStyle>
            <a:lvl1pPr marL="0" indent="0">
              <a:buNone/>
              <a:defRPr sz="1361"/>
            </a:lvl1pPr>
            <a:lvl2pPr marL="451437" indent="0">
              <a:buNone/>
              <a:defRPr sz="1179"/>
            </a:lvl2pPr>
            <a:lvl3pPr marL="902874" indent="0">
              <a:buNone/>
              <a:defRPr sz="998"/>
            </a:lvl3pPr>
            <a:lvl4pPr marL="1354312" indent="0">
              <a:buNone/>
              <a:defRPr sz="907"/>
            </a:lvl4pPr>
            <a:lvl5pPr marL="1805748" indent="0">
              <a:buNone/>
              <a:defRPr sz="907"/>
            </a:lvl5pPr>
            <a:lvl6pPr marL="2257187" indent="0">
              <a:buNone/>
              <a:defRPr sz="907"/>
            </a:lvl6pPr>
            <a:lvl7pPr marL="2708623" indent="0">
              <a:buNone/>
              <a:defRPr sz="907"/>
            </a:lvl7pPr>
            <a:lvl8pPr marL="3160061" indent="0">
              <a:buNone/>
              <a:defRPr sz="907"/>
            </a:lvl8pPr>
            <a:lvl9pPr marL="3611498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4A82C9-151A-42E1-B5DB-78BF53767F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84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53A6F-A166-47E7-BEBD-AE217E6901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6000" y="64008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8382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03A72-0C6D-4D8A-BE93-339D63265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12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84238"/>
            <a:ext cx="5384800" cy="53641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84238"/>
            <a:ext cx="5384800" cy="53641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CF08-EF3F-400D-BAFD-6A9ED54D4D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7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8201"/>
            <a:ext cx="5386917" cy="5334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47800"/>
            <a:ext cx="5386917" cy="4678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838201"/>
            <a:ext cx="5389033" cy="533400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7800"/>
            <a:ext cx="5389033" cy="46783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E7EBE-35A1-4E35-BE47-E7099EFB0B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4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EFE75-A6B7-40E1-81F9-54129920B0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56000" y="640080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8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0EF71-6E06-45B4-AD87-37323AF94C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7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B5766-ADFD-48E1-9A35-E2C5E320AF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A5AEF-64BA-4397-9DCB-670C64F001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D392C-7188-4063-BDF8-B4BF6E556F2C}" type="slidenum">
              <a:rPr lang="tr-TR" smtClean="0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1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381750"/>
            <a:ext cx="1219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14401"/>
            <a:ext cx="10972800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9762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A919B2B-913E-42A0-9BBD-E1E1B9CBEA4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5/29/2019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24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</a:defRPr>
            </a:lvl1pPr>
          </a:lstStyle>
          <a:p>
            <a:fld id="{B2ED392C-7188-4063-BDF8-B4BF6E556F2C}" type="slidenum">
              <a:rPr lang="tr-TR">
                <a:solidFill>
                  <a:prstClr val="white"/>
                </a:solidFill>
              </a:rPr>
              <a:pPr/>
              <a:t>‹#›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6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00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094EB52E-5BDA-479A-9C53-932C4D2EC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74444"/>
              </p:ext>
            </p:extLst>
          </p:nvPr>
        </p:nvGraphicFramePr>
        <p:xfrm>
          <a:off x="838200" y="3041174"/>
          <a:ext cx="10515600" cy="1920240"/>
        </p:xfrm>
        <a:graphic>
          <a:graphicData uri="http://schemas.openxmlformats.org/drawingml/2006/table">
            <a:tbl>
              <a:tblPr/>
              <a:tblGrid>
                <a:gridCol w="3312979">
                  <a:extLst>
                    <a:ext uri="{9D8B030D-6E8A-4147-A177-3AD203B41FA5}">
                      <a16:colId xmlns:a16="http://schemas.microsoft.com/office/drawing/2014/main" val="838525196"/>
                    </a:ext>
                  </a:extLst>
                </a:gridCol>
                <a:gridCol w="3448665">
                  <a:extLst>
                    <a:ext uri="{9D8B030D-6E8A-4147-A177-3AD203B41FA5}">
                      <a16:colId xmlns:a16="http://schemas.microsoft.com/office/drawing/2014/main" val="1845831177"/>
                    </a:ext>
                  </a:extLst>
                </a:gridCol>
                <a:gridCol w="3753956">
                  <a:extLst>
                    <a:ext uri="{9D8B030D-6E8A-4147-A177-3AD203B41FA5}">
                      <a16:colId xmlns:a16="http://schemas.microsoft.com/office/drawing/2014/main" val="192407387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nn-NO"/>
                        <a:t>Data Analyst vs Data Engineer vs Data Scientist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40982"/>
                  </a:ext>
                </a:extLst>
              </a:tr>
              <a:tr h="280507">
                <a:tc>
                  <a:txBody>
                    <a:bodyPr/>
                    <a:lstStyle/>
                    <a:p>
                      <a:r>
                        <a:rPr lang="tr-TR" b="1" dirty="0">
                          <a:effectLst/>
                        </a:rPr>
                        <a:t>Data </a:t>
                      </a:r>
                      <a:r>
                        <a:rPr lang="tr-TR" b="1" dirty="0" err="1">
                          <a:effectLst/>
                        </a:rPr>
                        <a:t>Analyst</a:t>
                      </a:r>
                      <a:endParaRPr lang="tr-TR" dirty="0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Data Engineer</a:t>
                      </a:r>
                      <a:endParaRPr lang="tr-TR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Data Scientist</a:t>
                      </a:r>
                      <a:endParaRPr lang="tr-TR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8796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sayısal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verileri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analiz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şirketlerin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daha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iyi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kararlar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almasına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yardımcı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olmak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için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kullanır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verilerin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hazırlanmasını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tr-TR" dirty="0">
                          <a:effectLst/>
                        </a:rPr>
                        <a:t>sağlar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Bütün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mimariyi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geliştirir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inşa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eder</a:t>
                      </a:r>
                      <a:r>
                        <a:rPr lang="en-US" dirty="0">
                          <a:effectLst/>
                        </a:rPr>
                        <a:t>, test </a:t>
                      </a:r>
                      <a:r>
                        <a:rPr lang="en-US" dirty="0" err="1">
                          <a:effectLst/>
                        </a:rPr>
                        <a:t>eder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korurlar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Bir </a:t>
                      </a:r>
                      <a:r>
                        <a:rPr lang="en-US" dirty="0" err="1">
                          <a:effectLst/>
                        </a:rPr>
                        <a:t>veri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bilimcisi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karmaşık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verileri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analiz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eder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yorumlar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Onlar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dirty="0" err="1">
                          <a:effectLst/>
                        </a:rPr>
                        <a:t>büyük</a:t>
                      </a:r>
                      <a:r>
                        <a:rPr lang="en-US" dirty="0">
                          <a:effectLst/>
                        </a:rPr>
                        <a:t>) </a:t>
                      </a:r>
                      <a:r>
                        <a:rPr lang="en-US" dirty="0" err="1">
                          <a:effectLst/>
                        </a:rPr>
                        <a:t>veri</a:t>
                      </a:r>
                      <a:r>
                        <a:rPr lang="en-US" dirty="0">
                          <a:effectLst/>
                        </a:rPr>
                        <a:t> organize </a:t>
                      </a:r>
                      <a:r>
                        <a:rPr lang="en-US" dirty="0" err="1">
                          <a:effectLst/>
                        </a:rPr>
                        <a:t>eden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yöneticileridir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04083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2B9186D-C822-414A-8B67-08E5A0C6A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A446949-2A7B-42F0-8A0F-C7088F4754D1}"/>
              </a:ext>
            </a:extLst>
          </p:cNvPr>
          <p:cNvSpPr/>
          <p:nvPr/>
        </p:nvSpPr>
        <p:spPr>
          <a:xfrm>
            <a:off x="62144" y="430113"/>
            <a:ext cx="12020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4800" b="1" dirty="0"/>
              <a:t>Data Analyst vs Data Engineer vs Data Scientist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146906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129"/>
            <a:ext cx="10570766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nn-NO" b="1" dirty="0"/>
              <a:t>Data Analyst vs Data Engineer vs Data Scientist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72393" y="6595668"/>
            <a:ext cx="1340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A9A9A"/>
                </a:solidFill>
                <a:latin typeface="Arial"/>
                <a:cs typeface="Arial"/>
              </a:rPr>
              <a:t>Proprietary </a:t>
            </a:r>
            <a:r>
              <a:rPr sz="900" spc="-45" dirty="0">
                <a:solidFill>
                  <a:srgbClr val="9A9A9A"/>
                </a:solidFill>
                <a:latin typeface="Arial"/>
                <a:cs typeface="Arial"/>
              </a:rPr>
              <a:t>and</a:t>
            </a:r>
            <a:r>
              <a:rPr sz="900" spc="-125" dirty="0">
                <a:solidFill>
                  <a:srgbClr val="9A9A9A"/>
                </a:solidFill>
                <a:latin typeface="Arial"/>
                <a:cs typeface="Arial"/>
              </a:rPr>
              <a:t> </a:t>
            </a:r>
            <a:r>
              <a:rPr sz="900" spc="-30" dirty="0">
                <a:solidFill>
                  <a:srgbClr val="9A9A9A"/>
                </a:solidFill>
                <a:latin typeface="Arial"/>
                <a:cs typeface="Arial"/>
              </a:rPr>
              <a:t>Confidential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0861" y="659566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9A9A9A"/>
                </a:solidFill>
                <a:latin typeface="Arial"/>
                <a:cs typeface="Arial"/>
              </a:rPr>
              <a:t>36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" y="1955292"/>
            <a:ext cx="3738372" cy="3736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18866" y="2986532"/>
            <a:ext cx="920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Data  </a:t>
            </a:r>
            <a:r>
              <a:rPr sz="1800" spc="-240" dirty="0">
                <a:solidFill>
                  <a:srgbClr val="FFFFFF"/>
                </a:solidFill>
                <a:latin typeface="Arial Black"/>
                <a:cs typeface="Arial Black"/>
              </a:rPr>
              <a:t>Analytics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1273" y="4747005"/>
            <a:ext cx="122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76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Data  </a:t>
            </a:r>
            <a:r>
              <a:rPr sz="1800" spc="-254" dirty="0">
                <a:solidFill>
                  <a:srgbClr val="FFFFFF"/>
                </a:solidFill>
                <a:latin typeface="Arial Black"/>
                <a:cs typeface="Arial Black"/>
              </a:rPr>
              <a:t>Eng</a:t>
            </a:r>
            <a:r>
              <a:rPr sz="1800" spc="-13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spc="-235" dirty="0">
                <a:solidFill>
                  <a:srgbClr val="FFFFFF"/>
                </a:solidFill>
                <a:latin typeface="Arial Black"/>
                <a:cs typeface="Arial Black"/>
              </a:rPr>
              <a:t>ne</a:t>
            </a:r>
            <a:r>
              <a:rPr sz="1800" spc="-24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spc="-19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800" spc="-15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800" spc="-165" dirty="0">
                <a:solidFill>
                  <a:srgbClr val="FFFFFF"/>
                </a:solidFill>
                <a:latin typeface="Arial Black"/>
                <a:cs typeface="Arial Black"/>
              </a:rPr>
              <a:t>ng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988" y="2986532"/>
            <a:ext cx="1147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solidFill>
                  <a:srgbClr val="FFFFFF"/>
                </a:solidFill>
                <a:latin typeface="Arial Black"/>
                <a:cs typeface="Arial Black"/>
              </a:rPr>
              <a:t>Domain  </a:t>
            </a:r>
            <a:r>
              <a:rPr sz="1800" spc="-310" dirty="0">
                <a:solidFill>
                  <a:srgbClr val="FFFFFF"/>
                </a:solidFill>
                <a:latin typeface="Arial Black"/>
                <a:cs typeface="Arial Black"/>
              </a:rPr>
              <a:t>Know</a:t>
            </a:r>
            <a:r>
              <a:rPr sz="1800" spc="-140" dirty="0">
                <a:solidFill>
                  <a:srgbClr val="FFFFFF"/>
                </a:solidFill>
                <a:latin typeface="Arial Black"/>
                <a:cs typeface="Arial Black"/>
              </a:rPr>
              <a:t>l</a:t>
            </a:r>
            <a:r>
              <a:rPr sz="1800" spc="-27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spc="-14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800" spc="-155" dirty="0">
                <a:solidFill>
                  <a:srgbClr val="FFFFFF"/>
                </a:solidFill>
                <a:latin typeface="Arial Black"/>
                <a:cs typeface="Arial Black"/>
              </a:rPr>
              <a:t>g</a:t>
            </a:r>
            <a:r>
              <a:rPr sz="1800" spc="-26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72385" y="3469640"/>
            <a:ext cx="781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solidFill>
                  <a:srgbClr val="FFFFFF"/>
                </a:solidFill>
                <a:latin typeface="Arial Black"/>
                <a:cs typeface="Arial Black"/>
              </a:rPr>
              <a:t>Data  </a:t>
            </a:r>
            <a:r>
              <a:rPr sz="1800" spc="-280" dirty="0">
                <a:solidFill>
                  <a:srgbClr val="FFFFFF"/>
                </a:solidFill>
                <a:latin typeface="Arial Black"/>
                <a:cs typeface="Arial Black"/>
              </a:rPr>
              <a:t>Sci</a:t>
            </a:r>
            <a:r>
              <a:rPr sz="1800" spc="-33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800" spc="-275" dirty="0">
                <a:solidFill>
                  <a:srgbClr val="FFFFFF"/>
                </a:solidFill>
                <a:latin typeface="Arial Black"/>
                <a:cs typeface="Arial Black"/>
              </a:rPr>
              <a:t>nce</a:t>
            </a:r>
            <a:endParaRPr sz="1800">
              <a:latin typeface="Arial Black"/>
              <a:cs typeface="Arial Black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84064" y="3845052"/>
          <a:ext cx="6019799" cy="1736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2875" algn="ctr">
                        <a:lnSpc>
                          <a:spcPct val="100000"/>
                        </a:lnSpc>
                        <a:spcBef>
                          <a:spcPts val="434"/>
                        </a:spcBef>
                        <a:tabLst>
                          <a:tab pos="1544320" algn="l"/>
                          <a:tab pos="2804160" algn="l"/>
                        </a:tabLst>
                      </a:pPr>
                      <a:r>
                        <a:rPr sz="16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Data	Data	</a:t>
                      </a:r>
                      <a:r>
                        <a:rPr sz="1600" spc="-18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Domain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101600" algn="ctr">
                        <a:lnSpc>
                          <a:spcPct val="100000"/>
                        </a:lnSpc>
                        <a:tabLst>
                          <a:tab pos="1365885" algn="l"/>
                          <a:tab pos="2800350" algn="l"/>
                        </a:tabLst>
                      </a:pPr>
                      <a:r>
                        <a:rPr sz="1600" spc="-2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Analytics	</a:t>
                      </a:r>
                      <a:r>
                        <a:rPr sz="1600" spc="-18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Engineering	</a:t>
                      </a:r>
                      <a:r>
                        <a:rPr sz="1600" spc="-22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Knowledge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55244" marB="0">
                    <a:lnB w="12700">
                      <a:solidFill>
                        <a:srgbClr val="FDEED7"/>
                      </a:solidFill>
                      <a:prstDash val="solid"/>
                    </a:lnB>
                    <a:solidFill>
                      <a:srgbClr val="63636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 row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22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Scientist</a:t>
                      </a:r>
                      <a:endParaRPr sz="1600">
                        <a:latin typeface="Arial Black"/>
                        <a:cs typeface="Arial Black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6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1600" spc="-11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215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Analyst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DEED7"/>
                      </a:solidFill>
                      <a:prstDash val="solid"/>
                    </a:lnR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2700">
                      <a:solidFill>
                        <a:srgbClr val="FDEED7"/>
                      </a:solidFill>
                      <a:prstDash val="solid"/>
                    </a:lnT>
                    <a:lnB w="1905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2700">
                      <a:solidFill>
                        <a:srgbClr val="FDEED7"/>
                      </a:solidFill>
                      <a:prstDash val="solid"/>
                    </a:lnT>
                    <a:lnB w="1905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2700">
                      <a:solidFill>
                        <a:srgbClr val="FDEED7"/>
                      </a:solidFill>
                      <a:prstDash val="solid"/>
                    </a:lnT>
                    <a:lnB w="1905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6515" marB="0">
                    <a:lnR w="12700">
                      <a:solidFill>
                        <a:srgbClr val="FDEED7"/>
                      </a:solidFill>
                      <a:prstDash val="solid"/>
                    </a:lnR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4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9050">
                      <a:solidFill>
                        <a:srgbClr val="FDEED7"/>
                      </a:solidFill>
                      <a:prstDash val="solid"/>
                    </a:lnT>
                    <a:lnB w="1270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9050">
                      <a:solidFill>
                        <a:srgbClr val="FDEED7"/>
                      </a:solidFill>
                      <a:prstDash val="solid"/>
                    </a:lnT>
                    <a:lnB w="1270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9050">
                      <a:solidFill>
                        <a:srgbClr val="FDEED7"/>
                      </a:solidFill>
                      <a:prstDash val="solid"/>
                    </a:lnT>
                    <a:lnB w="1270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spc="-20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Data</a:t>
                      </a:r>
                      <a:r>
                        <a:rPr sz="1600" spc="-114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600" spc="-2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Engineer</a:t>
                      </a:r>
                      <a:endParaRPr sz="1600">
                        <a:latin typeface="Arial Black"/>
                        <a:cs typeface="Arial Black"/>
                      </a:endParaRPr>
                    </a:p>
                  </a:txBody>
                  <a:tcPr marL="0" marR="0" marT="67310" marB="0">
                    <a:lnR w="12700">
                      <a:solidFill>
                        <a:srgbClr val="FDEED7"/>
                      </a:solidFill>
                      <a:prstDash val="solid"/>
                    </a:lnR>
                    <a:solidFill>
                      <a:srgbClr val="63636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2700">
                      <a:solidFill>
                        <a:srgbClr val="FDEED7"/>
                      </a:solidFill>
                      <a:prstDash val="solid"/>
                    </a:lnT>
                    <a:lnB w="1270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endParaRPr sz="1800">
                        <a:latin typeface="Arial Black"/>
                        <a:cs typeface="Arial Black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2700">
                      <a:solidFill>
                        <a:srgbClr val="FDEED7"/>
                      </a:solidFill>
                      <a:prstDash val="solid"/>
                    </a:lnT>
                    <a:lnB w="1270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2</a:t>
                      </a:r>
                      <a:endParaRPr sz="1800" dirty="0">
                        <a:latin typeface="Arial Black"/>
                        <a:cs typeface="Arial Black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DEED7"/>
                      </a:solidFill>
                      <a:prstDash val="solid"/>
                    </a:lnL>
                    <a:lnR w="12700">
                      <a:solidFill>
                        <a:srgbClr val="FDEED7"/>
                      </a:solidFill>
                      <a:prstDash val="solid"/>
                    </a:lnR>
                    <a:lnT w="12700">
                      <a:solidFill>
                        <a:srgbClr val="FDEED7"/>
                      </a:solidFill>
                      <a:prstDash val="solid"/>
                    </a:lnT>
                    <a:lnB w="12700">
                      <a:solidFill>
                        <a:srgbClr val="FDEED7"/>
                      </a:solidFill>
                      <a:prstDash val="solid"/>
                    </a:lnB>
                    <a:solidFill>
                      <a:srgbClr val="ED891E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773671" y="2873451"/>
            <a:ext cx="4289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636363"/>
                </a:solidFill>
                <a:latin typeface="Arial"/>
                <a:cs typeface="Arial"/>
              </a:rPr>
              <a:t>Roles/Competencies </a:t>
            </a:r>
            <a:r>
              <a:rPr sz="1800" b="1" spc="5" dirty="0">
                <a:solidFill>
                  <a:srgbClr val="636363"/>
                </a:solidFill>
                <a:latin typeface="Arial"/>
                <a:cs typeface="Arial"/>
              </a:rPr>
              <a:t>Importance</a:t>
            </a:r>
            <a:r>
              <a:rPr sz="1800" b="1" spc="-25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636363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b="1" spc="45" dirty="0">
                <a:solidFill>
                  <a:srgbClr val="636363"/>
                </a:solidFill>
                <a:latin typeface="Arial"/>
                <a:cs typeface="Arial"/>
              </a:rPr>
              <a:t>(1 </a:t>
            </a: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– </a:t>
            </a:r>
            <a:r>
              <a:rPr sz="1800" b="1" spc="-65" dirty="0">
                <a:solidFill>
                  <a:srgbClr val="636363"/>
                </a:solidFill>
                <a:latin typeface="Arial"/>
                <a:cs typeface="Arial"/>
              </a:rPr>
              <a:t>Least, </a:t>
            </a:r>
            <a:r>
              <a:rPr sz="1800" b="1" spc="30" dirty="0">
                <a:solidFill>
                  <a:srgbClr val="636363"/>
                </a:solidFill>
                <a:latin typeface="Arial"/>
                <a:cs typeface="Arial"/>
              </a:rPr>
              <a:t>5 </a:t>
            </a:r>
            <a:r>
              <a:rPr sz="1800" b="1" spc="-105" dirty="0">
                <a:solidFill>
                  <a:srgbClr val="636363"/>
                </a:solidFill>
                <a:latin typeface="Arial"/>
                <a:cs typeface="Arial"/>
              </a:rPr>
              <a:t>– </a:t>
            </a:r>
            <a:r>
              <a:rPr sz="1800" b="1" spc="25" dirty="0">
                <a:solidFill>
                  <a:srgbClr val="636363"/>
                </a:solidFill>
                <a:latin typeface="Arial"/>
                <a:cs typeface="Arial"/>
              </a:rPr>
              <a:t>Most</a:t>
            </a:r>
            <a:r>
              <a:rPr sz="1800" b="1" spc="150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1800" b="1" spc="40" dirty="0">
                <a:solidFill>
                  <a:srgbClr val="636363"/>
                </a:solidFill>
                <a:latin typeface="Arial"/>
                <a:cs typeface="Arial"/>
              </a:rPr>
              <a:t>Important)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6973" y="1455801"/>
            <a:ext cx="153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solidFill>
                  <a:srgbClr val="636363"/>
                </a:solidFill>
                <a:latin typeface="Arial"/>
                <a:cs typeface="Arial"/>
              </a:rPr>
              <a:t>C</a:t>
            </a:r>
            <a:r>
              <a:rPr sz="1800" b="1" spc="-80" dirty="0">
                <a:solidFill>
                  <a:srgbClr val="636363"/>
                </a:solidFill>
                <a:latin typeface="Arial"/>
                <a:cs typeface="Arial"/>
              </a:rPr>
              <a:t>o</a:t>
            </a:r>
            <a:r>
              <a:rPr sz="1800" b="1" spc="10" dirty="0">
                <a:solidFill>
                  <a:srgbClr val="636363"/>
                </a:solidFill>
                <a:latin typeface="Arial"/>
                <a:cs typeface="Arial"/>
              </a:rPr>
              <a:t>mp</a:t>
            </a:r>
            <a:r>
              <a:rPr sz="1800" b="1" dirty="0">
                <a:solidFill>
                  <a:srgbClr val="636363"/>
                </a:solidFill>
                <a:latin typeface="Arial"/>
                <a:cs typeface="Arial"/>
              </a:rPr>
              <a:t>e</a:t>
            </a:r>
            <a:r>
              <a:rPr sz="1800" b="1" spc="80" dirty="0">
                <a:solidFill>
                  <a:srgbClr val="636363"/>
                </a:solidFill>
                <a:latin typeface="Arial"/>
                <a:cs typeface="Arial"/>
              </a:rPr>
              <a:t>t</a:t>
            </a:r>
            <a:r>
              <a:rPr sz="1800" b="1" spc="-45" dirty="0">
                <a:solidFill>
                  <a:srgbClr val="636363"/>
                </a:solidFill>
                <a:latin typeface="Arial"/>
                <a:cs typeface="Arial"/>
              </a:rPr>
              <a:t>enci</a:t>
            </a:r>
            <a:r>
              <a:rPr sz="1800" b="1" spc="-120" dirty="0">
                <a:solidFill>
                  <a:srgbClr val="636363"/>
                </a:solidFill>
                <a:latin typeface="Arial"/>
                <a:cs typeface="Arial"/>
              </a:rPr>
              <a:t>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29529" y="1498219"/>
            <a:ext cx="5909310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-135" dirty="0">
                <a:solidFill>
                  <a:srgbClr val="636363"/>
                </a:solidFill>
                <a:latin typeface="Arial"/>
                <a:cs typeface="Arial"/>
              </a:rPr>
              <a:t>The </a:t>
            </a:r>
            <a:r>
              <a:rPr sz="1800" spc="-45" dirty="0">
                <a:solidFill>
                  <a:srgbClr val="636363"/>
                </a:solidFill>
                <a:latin typeface="Arial"/>
                <a:cs typeface="Arial"/>
              </a:rPr>
              <a:t>primary </a:t>
            </a:r>
            <a:r>
              <a:rPr sz="1800" spc="-65" dirty="0">
                <a:solidFill>
                  <a:srgbClr val="636363"/>
                </a:solidFill>
                <a:latin typeface="Arial"/>
                <a:cs typeface="Arial"/>
              </a:rPr>
              <a:t>aim </a:t>
            </a:r>
            <a:r>
              <a:rPr sz="1800" spc="-5" dirty="0">
                <a:solidFill>
                  <a:srgbClr val="636363"/>
                </a:solidFill>
                <a:latin typeface="Arial"/>
                <a:cs typeface="Arial"/>
              </a:rPr>
              <a:t>of </a:t>
            </a:r>
            <a:r>
              <a:rPr sz="1800" spc="-20" dirty="0">
                <a:solidFill>
                  <a:srgbClr val="636363"/>
                </a:solidFill>
                <a:latin typeface="Arial"/>
                <a:cs typeface="Arial"/>
              </a:rPr>
              <a:t>the </a:t>
            </a:r>
            <a:r>
              <a:rPr sz="1800" spc="-105" dirty="0">
                <a:solidFill>
                  <a:srgbClr val="636363"/>
                </a:solidFill>
                <a:latin typeface="Arial"/>
                <a:cs typeface="Arial"/>
              </a:rPr>
              <a:t>Data </a:t>
            </a:r>
            <a:r>
              <a:rPr sz="1800" spc="-135" dirty="0">
                <a:solidFill>
                  <a:srgbClr val="636363"/>
                </a:solidFill>
                <a:latin typeface="Arial"/>
                <a:cs typeface="Arial"/>
              </a:rPr>
              <a:t>Science </a:t>
            </a:r>
            <a:r>
              <a:rPr sz="1800" spc="-175" dirty="0">
                <a:solidFill>
                  <a:srgbClr val="636363"/>
                </a:solidFill>
                <a:latin typeface="Arial"/>
                <a:cs typeface="Arial"/>
              </a:rPr>
              <a:t>Team </a:t>
            </a:r>
            <a:r>
              <a:rPr sz="1800" spc="-95" dirty="0">
                <a:solidFill>
                  <a:srgbClr val="636363"/>
                </a:solidFill>
                <a:latin typeface="Arial"/>
                <a:cs typeface="Arial"/>
              </a:rPr>
              <a:t>is </a:t>
            </a:r>
            <a:r>
              <a:rPr sz="1800" spc="15" dirty="0">
                <a:solidFill>
                  <a:srgbClr val="636363"/>
                </a:solidFill>
                <a:latin typeface="Arial"/>
                <a:cs typeface="Arial"/>
              </a:rPr>
              <a:t>to </a:t>
            </a:r>
            <a:r>
              <a:rPr sz="1800" spc="-40" dirty="0">
                <a:solidFill>
                  <a:srgbClr val="636363"/>
                </a:solidFill>
                <a:latin typeface="Arial"/>
                <a:cs typeface="Arial"/>
              </a:rPr>
              <a:t>implement</a:t>
            </a:r>
            <a:r>
              <a:rPr sz="1800" spc="-180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636363"/>
                </a:solidFill>
                <a:latin typeface="Arial"/>
                <a:cs typeface="Arial"/>
              </a:rPr>
              <a:t>data  </a:t>
            </a:r>
            <a:r>
              <a:rPr sz="1800" spc="-50" dirty="0">
                <a:solidFill>
                  <a:srgbClr val="636363"/>
                </a:solidFill>
                <a:latin typeface="Arial"/>
                <a:cs typeface="Arial"/>
              </a:rPr>
              <a:t>driven </a:t>
            </a:r>
            <a:r>
              <a:rPr sz="1800" spc="-110" dirty="0">
                <a:solidFill>
                  <a:srgbClr val="636363"/>
                </a:solidFill>
                <a:latin typeface="Arial"/>
                <a:cs typeface="Arial"/>
              </a:rPr>
              <a:t>business </a:t>
            </a:r>
            <a:r>
              <a:rPr sz="1800" spc="-65" dirty="0">
                <a:solidFill>
                  <a:srgbClr val="636363"/>
                </a:solidFill>
                <a:latin typeface="Arial"/>
                <a:cs typeface="Arial"/>
              </a:rPr>
              <a:t>methods </a:t>
            </a:r>
            <a:r>
              <a:rPr sz="1800" spc="-85" dirty="0">
                <a:solidFill>
                  <a:srgbClr val="636363"/>
                </a:solidFill>
                <a:latin typeface="Arial"/>
                <a:cs typeface="Arial"/>
              </a:rPr>
              <a:t>and </a:t>
            </a:r>
            <a:r>
              <a:rPr sz="1800" spc="-50" dirty="0">
                <a:solidFill>
                  <a:srgbClr val="636363"/>
                </a:solidFill>
                <a:latin typeface="Arial"/>
                <a:cs typeface="Arial"/>
              </a:rPr>
              <a:t>extract </a:t>
            </a:r>
            <a:r>
              <a:rPr sz="1800" spc="-80" dirty="0">
                <a:solidFill>
                  <a:srgbClr val="636363"/>
                </a:solidFill>
                <a:latin typeface="Arial"/>
                <a:cs typeface="Arial"/>
              </a:rPr>
              <a:t>value </a:t>
            </a:r>
            <a:r>
              <a:rPr sz="1800" spc="-20" dirty="0">
                <a:solidFill>
                  <a:srgbClr val="636363"/>
                </a:solidFill>
                <a:latin typeface="Arial"/>
                <a:cs typeface="Arial"/>
              </a:rPr>
              <a:t>from </a:t>
            </a:r>
            <a:r>
              <a:rPr sz="1800" spc="-80" dirty="0">
                <a:solidFill>
                  <a:srgbClr val="636363"/>
                </a:solidFill>
                <a:latin typeface="Arial"/>
                <a:cs typeface="Arial"/>
              </a:rPr>
              <a:t>available </a:t>
            </a:r>
            <a:r>
              <a:rPr sz="1800" spc="-70" dirty="0">
                <a:solidFill>
                  <a:srgbClr val="636363"/>
                </a:solidFill>
                <a:latin typeface="Arial"/>
                <a:cs typeface="Arial"/>
              </a:rPr>
              <a:t>data  </a:t>
            </a:r>
            <a:r>
              <a:rPr sz="1800" spc="-20" dirty="0">
                <a:solidFill>
                  <a:srgbClr val="636363"/>
                </a:solidFill>
                <a:latin typeface="Arial"/>
                <a:cs typeface="Arial"/>
              </a:rPr>
              <a:t>and/or </a:t>
            </a:r>
            <a:r>
              <a:rPr sz="1800" spc="-70" dirty="0">
                <a:solidFill>
                  <a:srgbClr val="636363"/>
                </a:solidFill>
                <a:latin typeface="Arial"/>
                <a:cs typeface="Arial"/>
              </a:rPr>
              <a:t>data </a:t>
            </a:r>
            <a:r>
              <a:rPr sz="1800" dirty="0">
                <a:solidFill>
                  <a:srgbClr val="636363"/>
                </a:solidFill>
                <a:latin typeface="Arial"/>
                <a:cs typeface="Arial"/>
              </a:rPr>
              <a:t>that </a:t>
            </a:r>
            <a:r>
              <a:rPr sz="1800" spc="-120" dirty="0">
                <a:solidFill>
                  <a:srgbClr val="636363"/>
                </a:solidFill>
                <a:latin typeface="Arial"/>
                <a:cs typeface="Arial"/>
              </a:rPr>
              <a:t>can </a:t>
            </a:r>
            <a:r>
              <a:rPr sz="1800" spc="-85" dirty="0">
                <a:solidFill>
                  <a:srgbClr val="636363"/>
                </a:solidFill>
                <a:latin typeface="Arial"/>
                <a:cs typeface="Arial"/>
              </a:rPr>
              <a:t>be</a:t>
            </a:r>
            <a:r>
              <a:rPr sz="1800" spc="-240" dirty="0">
                <a:solidFill>
                  <a:srgbClr val="636363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636363"/>
                </a:solidFill>
                <a:latin typeface="Arial"/>
                <a:cs typeface="Arial"/>
              </a:rPr>
              <a:t>collected.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2AA52F5-0FD2-4A26-92A0-BC6D89FB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69" y="474144"/>
            <a:ext cx="109728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Skill-Sets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6F178875-CCD2-4CE3-A324-523B7D785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531630"/>
              </p:ext>
            </p:extLst>
          </p:nvPr>
        </p:nvGraphicFramePr>
        <p:xfrm>
          <a:off x="648069" y="1349406"/>
          <a:ext cx="11105965" cy="5016730"/>
        </p:xfrm>
        <a:graphic>
          <a:graphicData uri="http://schemas.openxmlformats.org/drawingml/2006/table">
            <a:tbl>
              <a:tblPr/>
              <a:tblGrid>
                <a:gridCol w="2889940">
                  <a:extLst>
                    <a:ext uri="{9D8B030D-6E8A-4147-A177-3AD203B41FA5}">
                      <a16:colId xmlns:a16="http://schemas.microsoft.com/office/drawing/2014/main" val="2781926230"/>
                    </a:ext>
                  </a:extLst>
                </a:gridCol>
                <a:gridCol w="3809464">
                  <a:extLst>
                    <a:ext uri="{9D8B030D-6E8A-4147-A177-3AD203B41FA5}">
                      <a16:colId xmlns:a16="http://schemas.microsoft.com/office/drawing/2014/main" val="2329987647"/>
                    </a:ext>
                  </a:extLst>
                </a:gridCol>
                <a:gridCol w="4406561">
                  <a:extLst>
                    <a:ext uri="{9D8B030D-6E8A-4147-A177-3AD203B41FA5}">
                      <a16:colId xmlns:a16="http://schemas.microsoft.com/office/drawing/2014/main" val="1748668755"/>
                    </a:ext>
                  </a:extLst>
                </a:gridCol>
              </a:tblGrid>
              <a:tr h="212475">
                <a:tc>
                  <a:txBody>
                    <a:bodyPr/>
                    <a:lstStyle/>
                    <a:p>
                      <a:r>
                        <a:rPr lang="tr-TR" sz="1200" b="1">
                          <a:effectLst/>
                        </a:rPr>
                        <a:t>Data Analyst</a:t>
                      </a:r>
                      <a:endParaRPr lang="tr-TR" sz="1200">
                        <a:effectLst/>
                      </a:endParaRP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>
                          <a:effectLst/>
                        </a:rPr>
                        <a:t>Data Engineer</a:t>
                      </a:r>
                      <a:endParaRPr lang="tr-TR" sz="1200">
                        <a:effectLst/>
                      </a:endParaRP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b="1">
                          <a:effectLst/>
                        </a:rPr>
                        <a:t>Data Scientist</a:t>
                      </a:r>
                      <a:endParaRPr lang="tr-TR" sz="1200">
                        <a:effectLst/>
                      </a:endParaRP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54837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Data Warehousing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Data Warehousing &amp; ETL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Statistical &amp; Analytical skills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10777"/>
                  </a:ext>
                </a:extLst>
              </a:tr>
              <a:tr h="712323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Adobe &amp; Google Analytics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Advanced programming knowledge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Data Mining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423482"/>
                  </a:ext>
                </a:extLst>
              </a:tr>
              <a:tr h="712323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Programming knowledge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Hadoop-based Analytics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Machine Learning &amp; Deep learning principles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59868"/>
                  </a:ext>
                </a:extLst>
              </a:tr>
              <a:tr h="712323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Scripting &amp; Statistical skills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In-depth knowledge of SQL/ database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In-depth programming knowledge (SAS/R/ Python coding)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11783"/>
                  </a:ext>
                </a:extLst>
              </a:tr>
              <a:tr h="712323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Reporting &amp; data visualization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Data architecture &amp; pipelining</a:t>
                      </a:r>
                      <a:br>
                        <a:rPr lang="tr-TR" sz="1200">
                          <a:effectLst/>
                        </a:rPr>
                      </a:br>
                      <a:endParaRPr lang="tr-TR" sz="1200">
                        <a:effectLst/>
                      </a:endParaRP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 Hadoop-based analytics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61150"/>
                  </a:ext>
                </a:extLst>
              </a:tr>
              <a:tr h="712323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SQL/ database knowledge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Machine learning concept knowledge</a:t>
                      </a:r>
                      <a:br>
                        <a:rPr lang="tr-TR" sz="1200">
                          <a:effectLst/>
                        </a:rPr>
                      </a:br>
                      <a:endParaRPr lang="tr-TR" sz="1200">
                        <a:effectLst/>
                      </a:endParaRP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 Data optimization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427673"/>
                  </a:ext>
                </a:extLst>
              </a:tr>
              <a:tr h="712323"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Spread-Sheet knowledge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>
                          <a:effectLst/>
                        </a:rPr>
                        <a:t>Scripting, reporting &amp; data visualization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 Decision making and soft skills</a:t>
                      </a:r>
                    </a:p>
                  </a:txBody>
                  <a:tcPr marL="25536" marR="61286" marT="30643" marB="30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81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40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D0BC70-EA38-43BC-BDA1-3CC6DE24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err="1"/>
              <a:t>Roles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Responsibilities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1FFEA55E-F6CE-4AE7-8A2D-A640F2F74A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43894"/>
          <a:ext cx="10515600" cy="4114800"/>
        </p:xfrm>
        <a:graphic>
          <a:graphicData uri="http://schemas.openxmlformats.org/drawingml/2006/table">
            <a:tbl>
              <a:tblPr/>
              <a:tblGrid>
                <a:gridCol w="2736317">
                  <a:extLst>
                    <a:ext uri="{9D8B030D-6E8A-4147-A177-3AD203B41FA5}">
                      <a16:colId xmlns:a16="http://schemas.microsoft.com/office/drawing/2014/main" val="4092347451"/>
                    </a:ext>
                  </a:extLst>
                </a:gridCol>
                <a:gridCol w="3606964">
                  <a:extLst>
                    <a:ext uri="{9D8B030D-6E8A-4147-A177-3AD203B41FA5}">
                      <a16:colId xmlns:a16="http://schemas.microsoft.com/office/drawing/2014/main" val="644489921"/>
                    </a:ext>
                  </a:extLst>
                </a:gridCol>
                <a:gridCol w="4172319">
                  <a:extLst>
                    <a:ext uri="{9D8B030D-6E8A-4147-A177-3AD203B41FA5}">
                      <a16:colId xmlns:a16="http://schemas.microsoft.com/office/drawing/2014/main" val="2218619510"/>
                    </a:ext>
                  </a:extLst>
                </a:gridCol>
              </a:tblGrid>
              <a:tr h="280507"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Data Analyst</a:t>
                      </a:r>
                      <a:endParaRPr lang="tr-TR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effectLst/>
                        </a:rPr>
                        <a:t>Data </a:t>
                      </a:r>
                      <a:r>
                        <a:rPr lang="tr-TR" b="1" dirty="0" err="1">
                          <a:effectLst/>
                        </a:rPr>
                        <a:t>Engineer</a:t>
                      </a:r>
                      <a:endParaRPr lang="tr-TR" dirty="0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Data Scientist</a:t>
                      </a:r>
                      <a:endParaRPr lang="tr-TR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7604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Pre-processing and data gathering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Develop, test &amp; maintain architectures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Responsible for developing Operational Models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457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Emphasis on representing data via reporting and visualization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Understand programming and its complexity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 Carry out data analytics and optimization using machine learning &amp; deep learning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513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Responsible for statistical analysis &amp; data interpretation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Deploy ML &amp; statistical models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 Involved in strategic planning for data analytics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9541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Ensures data acquisition &amp; maintenance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Building pipelines for various ETL operations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 Integrate data &amp; perform ad-hoc analysis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59275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tr-TR">
                          <a:effectLst/>
                        </a:rPr>
                        <a:t>Optimize Statistical Efficiency &amp; Quality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Ensures data accuracy and flexibility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Fill in the gap between the stakeholders and customer</a:t>
                      </a: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4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6B164D-7BD0-4580-AAE5-7EBFBA6C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Data </a:t>
            </a:r>
            <a:r>
              <a:rPr lang="tr-TR" b="1" dirty="0" err="1"/>
              <a:t>Analyst</a:t>
            </a:r>
            <a:r>
              <a:rPr lang="tr-TR" b="1" dirty="0"/>
              <a:t> </a:t>
            </a:r>
            <a:r>
              <a:rPr lang="tr-TR" b="1" dirty="0" err="1"/>
              <a:t>vs</a:t>
            </a:r>
            <a:r>
              <a:rPr lang="tr-TR" b="1" dirty="0"/>
              <a:t> Data </a:t>
            </a:r>
            <a:r>
              <a:rPr lang="tr-TR" b="1" dirty="0" err="1"/>
              <a:t>Engineer</a:t>
            </a:r>
            <a:r>
              <a:rPr lang="tr-TR" b="1" dirty="0"/>
              <a:t> </a:t>
            </a:r>
            <a:r>
              <a:rPr lang="tr-TR" b="1" dirty="0" err="1"/>
              <a:t>vs</a:t>
            </a:r>
            <a:r>
              <a:rPr lang="tr-TR" b="1" dirty="0"/>
              <a:t> Data </a:t>
            </a:r>
            <a:r>
              <a:rPr lang="tr-TR" b="1" dirty="0" err="1"/>
              <a:t>Scientist</a:t>
            </a:r>
            <a:r>
              <a:rPr lang="tr-TR" b="1" dirty="0"/>
              <a:t>: </a:t>
            </a:r>
            <a:r>
              <a:rPr lang="tr-TR" b="1" dirty="0" err="1"/>
              <a:t>Salary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515CAC7E-4E72-422D-B0E3-C987CCE24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487127"/>
              </p:ext>
            </p:extLst>
          </p:nvPr>
        </p:nvGraphicFramePr>
        <p:xfrm>
          <a:off x="838200" y="3635534"/>
          <a:ext cx="10515600" cy="731520"/>
        </p:xfrm>
        <a:graphic>
          <a:graphicData uri="http://schemas.openxmlformats.org/drawingml/2006/table">
            <a:tbl>
              <a:tblPr/>
              <a:tblGrid>
                <a:gridCol w="3320716">
                  <a:extLst>
                    <a:ext uri="{9D8B030D-6E8A-4147-A177-3AD203B41FA5}">
                      <a16:colId xmlns:a16="http://schemas.microsoft.com/office/drawing/2014/main" val="1918885398"/>
                    </a:ext>
                  </a:extLst>
                </a:gridCol>
                <a:gridCol w="3436018">
                  <a:extLst>
                    <a:ext uri="{9D8B030D-6E8A-4147-A177-3AD203B41FA5}">
                      <a16:colId xmlns:a16="http://schemas.microsoft.com/office/drawing/2014/main" val="3925032300"/>
                    </a:ext>
                  </a:extLst>
                </a:gridCol>
                <a:gridCol w="3758866">
                  <a:extLst>
                    <a:ext uri="{9D8B030D-6E8A-4147-A177-3AD203B41FA5}">
                      <a16:colId xmlns:a16="http://schemas.microsoft.com/office/drawing/2014/main" val="3724242115"/>
                    </a:ext>
                  </a:extLst>
                </a:gridCol>
              </a:tblGrid>
              <a:tr h="280507"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Data Analyst</a:t>
                      </a:r>
                      <a:endParaRPr lang="tr-TR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Data Engineer</a:t>
                      </a:r>
                      <a:endParaRPr lang="tr-TR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b="1">
                          <a:effectLst/>
                        </a:rPr>
                        <a:t>Data Scientist</a:t>
                      </a:r>
                      <a:endParaRPr lang="tr-TR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032780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effectLst/>
                        </a:rPr>
                        <a:t>$59000 /</a:t>
                      </a:r>
                      <a:r>
                        <a:rPr lang="tr-TR" dirty="0" err="1">
                          <a:effectLst/>
                        </a:rPr>
                        <a:t>year</a:t>
                      </a:r>
                      <a:endParaRPr lang="tr-TR" dirty="0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effectLst/>
                        </a:rPr>
                        <a:t>$90,8390 /</a:t>
                      </a:r>
                      <a:r>
                        <a:rPr lang="tr-TR" dirty="0" err="1">
                          <a:effectLst/>
                        </a:rPr>
                        <a:t>year</a:t>
                      </a:r>
                      <a:endParaRPr lang="tr-TR" dirty="0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dirty="0">
                          <a:effectLst/>
                        </a:rPr>
                        <a:t>$91,470 /</a:t>
                      </a:r>
                      <a:r>
                        <a:rPr lang="tr-TR" dirty="0" err="1">
                          <a:effectLst/>
                        </a:rPr>
                        <a:t>year</a:t>
                      </a:r>
                      <a:endParaRPr lang="tr-TR" dirty="0">
                        <a:effectLst/>
                      </a:endParaRPr>
                    </a:p>
                  </a:txBody>
                  <a:tcPr marL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51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535505"/>
      </p:ext>
    </p:extLst>
  </p:cSld>
  <p:clrMapOvr>
    <a:masterClrMapping/>
  </p:clrMapOvr>
</p:sld>
</file>

<file path=ppt/theme/theme1.xml><?xml version="1.0" encoding="utf-8"?>
<a:theme xmlns:a="http://schemas.openxmlformats.org/drawingml/2006/main" name="akbank_tema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kbank_tema" id="{5E599CC0-8826-4620-82B8-72435B853126}" vid="{9BACBB55-F625-4205-A5D3-A3458304F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332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Calibri</vt:lpstr>
      <vt:lpstr>新細明體</vt:lpstr>
      <vt:lpstr>Times New Roman</vt:lpstr>
      <vt:lpstr>Wingdings</vt:lpstr>
      <vt:lpstr>akbank_tema</vt:lpstr>
      <vt:lpstr>PowerPoint Presentation</vt:lpstr>
      <vt:lpstr>Data Analyst vs Data Engineer vs Data Scientist</vt:lpstr>
      <vt:lpstr>Skill-Sets  </vt:lpstr>
      <vt:lpstr>Roles And Responsibilities  </vt:lpstr>
      <vt:lpstr>Data Analyst vs Data Engineer vs Data Scientist: Salary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vs Data Engineer vs Data Scientist</dc:title>
  <dc:creator>Cem AYDIN</dc:creator>
  <cp:lastModifiedBy>Cem Aydin (BT Dijital Bank. ve Ödeme Sis. U.G. Bl.)</cp:lastModifiedBy>
  <cp:revision>3</cp:revision>
  <dcterms:created xsi:type="dcterms:W3CDTF">2019-05-26T15:40:45Z</dcterms:created>
  <dcterms:modified xsi:type="dcterms:W3CDTF">2019-05-29T12:05:25Z</dcterms:modified>
</cp:coreProperties>
</file>