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95" r:id="rId3"/>
    <p:sldId id="257" r:id="rId4"/>
    <p:sldId id="268" r:id="rId5"/>
    <p:sldId id="258" r:id="rId6"/>
    <p:sldId id="265" r:id="rId7"/>
    <p:sldId id="267" r:id="rId8"/>
    <p:sldId id="266" r:id="rId9"/>
    <p:sldId id="259" r:id="rId10"/>
    <p:sldId id="269" r:id="rId11"/>
    <p:sldId id="271" r:id="rId12"/>
    <p:sldId id="270" r:id="rId13"/>
    <p:sldId id="273" r:id="rId14"/>
    <p:sldId id="260" r:id="rId15"/>
    <p:sldId id="272" r:id="rId16"/>
    <p:sldId id="274" r:id="rId17"/>
    <p:sldId id="275" r:id="rId18"/>
    <p:sldId id="296" r:id="rId19"/>
    <p:sldId id="261" r:id="rId20"/>
    <p:sldId id="276" r:id="rId21"/>
    <p:sldId id="277" r:id="rId22"/>
    <p:sldId id="278" r:id="rId23"/>
    <p:sldId id="279" r:id="rId24"/>
    <p:sldId id="262" r:id="rId25"/>
    <p:sldId id="280" r:id="rId26"/>
    <p:sldId id="281" r:id="rId27"/>
    <p:sldId id="282" r:id="rId28"/>
    <p:sldId id="263" r:id="rId29"/>
    <p:sldId id="285" r:id="rId30"/>
    <p:sldId id="286" r:id="rId31"/>
    <p:sldId id="283" r:id="rId32"/>
    <p:sldId id="284" r:id="rId33"/>
    <p:sldId id="287" r:id="rId34"/>
    <p:sldId id="289" r:id="rId35"/>
    <p:sldId id="290" r:id="rId36"/>
    <p:sldId id="291" r:id="rId37"/>
    <p:sldId id="292" r:id="rId38"/>
    <p:sldId id="293" r:id="rId39"/>
    <p:sldId id="294" r:id="rId40"/>
    <p:sldId id="2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thành" initials="kt" lastIdx="1" clrIdx="0">
    <p:extLst>
      <p:ext uri="{19B8F6BF-5375-455C-9EA6-DF929625EA0E}">
        <p15:presenceInfo xmlns:p15="http://schemas.microsoft.com/office/powerpoint/2012/main" userId="4192e968e51144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8" autoAdjust="0"/>
    <p:restoredTop sz="82892" autoAdjust="0"/>
  </p:normalViewPr>
  <p:slideViewPr>
    <p:cSldViewPr snapToGrid="0">
      <p:cViewPr varScale="1">
        <p:scale>
          <a:sx n="63" d="100"/>
          <a:sy n="63" d="100"/>
        </p:scale>
        <p:origin x="30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59858-2AD4-400A-A049-AF9EAD9691DA}" type="datetimeFigureOut">
              <a:rPr lang="en-US" smtClean="0"/>
              <a:t>6/5/2019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CF70D3-9041-48DD-9E8A-0C341DA28422}" type="slidenum">
              <a:rPr lang="en-US" smtClean="0"/>
              <a:t>‹#›</a:t>
            </a:fld>
            <a:endParaRPr lang="en-US"/>
          </a:p>
        </p:txBody>
      </p:sp>
    </p:spTree>
    <p:extLst>
      <p:ext uri="{BB962C8B-B14F-4D97-AF65-F5344CB8AC3E}">
        <p14:creationId xmlns:p14="http://schemas.microsoft.com/office/powerpoint/2010/main" val="210431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CF70D3-9041-48DD-9E8A-0C341DA28422}" type="slidenum">
              <a:rPr lang="en-US" smtClean="0"/>
              <a:t>1</a:t>
            </a:fld>
            <a:endParaRPr lang="en-US"/>
          </a:p>
        </p:txBody>
      </p:sp>
    </p:spTree>
    <p:extLst>
      <p:ext uri="{BB962C8B-B14F-4D97-AF65-F5344CB8AC3E}">
        <p14:creationId xmlns:p14="http://schemas.microsoft.com/office/powerpoint/2010/main" val="24614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Output</a:t>
            </a:r>
            <a:r>
              <a:rPr lang="en-US" baseline="0" smtClean="0"/>
              <a:t> layer trả ra 2 neural vì có 2 kết quả là positive và negative</a:t>
            </a:r>
            <a:endParaRPr lang="en-US"/>
          </a:p>
        </p:txBody>
      </p:sp>
      <p:sp>
        <p:nvSpPr>
          <p:cNvPr id="4" name="Slide Number Placeholder 3"/>
          <p:cNvSpPr>
            <a:spLocks noGrp="1"/>
          </p:cNvSpPr>
          <p:nvPr>
            <p:ph type="sldNum" sz="quarter" idx="10"/>
          </p:nvPr>
        </p:nvSpPr>
        <p:spPr/>
        <p:txBody>
          <a:bodyPr/>
          <a:lstStyle/>
          <a:p>
            <a:fld id="{44CF70D3-9041-48DD-9E8A-0C341DA28422}" type="slidenum">
              <a:rPr lang="en-US" smtClean="0"/>
              <a:t>8</a:t>
            </a:fld>
            <a:endParaRPr lang="en-US"/>
          </a:p>
        </p:txBody>
      </p:sp>
    </p:spTree>
    <p:extLst>
      <p:ext uri="{BB962C8B-B14F-4D97-AF65-F5344CB8AC3E}">
        <p14:creationId xmlns:p14="http://schemas.microsoft.com/office/powerpoint/2010/main" val="266983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r>
              <a:rPr lang="vi-VN" smtClean="0"/>
              <a:t>mạng CNN là tập hợp các lớp Convolution chồng lên nhau, kết hợp với các hàm kích hoạt phi tuyến tính như ReLu hay tanh để tạo ra các thông tin trừu tượng hơn cho các tầng tiếp theo.</a:t>
            </a:r>
          </a:p>
          <a:p>
            <a:r>
              <a:rPr lang="en-US" smtClean="0"/>
              <a:t>- </a:t>
            </a:r>
            <a:r>
              <a:rPr lang="vi-VN" smtClean="0"/>
              <a:t>Các tầng liên kết với nhau thông qua cơ chế tích chập, tầng tiếp theo sẽ là kết quả tích chập từ tầng trước đó, mỗi tầng được áp đặt các bộ lọc khác nhau.</a:t>
            </a:r>
            <a:endParaRPr lang="en-US"/>
          </a:p>
        </p:txBody>
      </p:sp>
      <p:sp>
        <p:nvSpPr>
          <p:cNvPr id="4" name="Slide Number Placeholder 3"/>
          <p:cNvSpPr>
            <a:spLocks noGrp="1"/>
          </p:cNvSpPr>
          <p:nvPr>
            <p:ph type="sldNum" sz="quarter" idx="10"/>
          </p:nvPr>
        </p:nvSpPr>
        <p:spPr/>
        <p:txBody>
          <a:bodyPr/>
          <a:lstStyle/>
          <a:p>
            <a:fld id="{44CF70D3-9041-48DD-9E8A-0C341DA28422}" type="slidenum">
              <a:rPr lang="en-US" smtClean="0"/>
              <a:t>10</a:t>
            </a:fld>
            <a:endParaRPr lang="en-US"/>
          </a:p>
        </p:txBody>
      </p:sp>
    </p:spTree>
    <p:extLst>
      <p:ext uri="{BB962C8B-B14F-4D97-AF65-F5344CB8AC3E}">
        <p14:creationId xmlns:p14="http://schemas.microsoft.com/office/powerpoint/2010/main" val="354535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Trong phân tích hình ảnh, các bộ lọc sẽ trượt qua các mảnh vá hình đầu vào, trong phân tích NLP, nó sẽ trượt qua tất cả các dòng của ma trận.</a:t>
            </a:r>
          </a:p>
          <a:p>
            <a:endParaRPr lang="en-US"/>
          </a:p>
        </p:txBody>
      </p:sp>
      <p:sp>
        <p:nvSpPr>
          <p:cNvPr id="4" name="Slide Number Placeholder 3"/>
          <p:cNvSpPr>
            <a:spLocks noGrp="1"/>
          </p:cNvSpPr>
          <p:nvPr>
            <p:ph type="sldNum" sz="quarter" idx="10"/>
          </p:nvPr>
        </p:nvSpPr>
        <p:spPr/>
        <p:txBody>
          <a:bodyPr/>
          <a:lstStyle/>
          <a:p>
            <a:fld id="{44CF70D3-9041-48DD-9E8A-0C341DA28422}" type="slidenum">
              <a:rPr lang="en-US" smtClean="0"/>
              <a:t>11</a:t>
            </a:fld>
            <a:endParaRPr lang="en-US"/>
          </a:p>
        </p:txBody>
      </p:sp>
    </p:spTree>
    <p:extLst>
      <p:ext uri="{BB962C8B-B14F-4D97-AF65-F5344CB8AC3E}">
        <p14:creationId xmlns:p14="http://schemas.microsoft.com/office/powerpoint/2010/main" val="18599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 và</a:t>
            </a:r>
            <a:r>
              <a:rPr lang="en-US" baseline="0" smtClean="0"/>
              <a:t> W là các ma trận tham </a:t>
            </a:r>
            <a:r>
              <a:rPr lang="en-US" baseline="0" smtClean="0"/>
              <a:t>số</a:t>
            </a:r>
          </a:p>
          <a:p>
            <a:r>
              <a:rPr lang="en-US" baseline="0" smtClean="0"/>
              <a:t>Unfold nghĩa là “trải ra”</a:t>
            </a:r>
            <a:endParaRPr lang="en-US" baseline="0" smtClean="0"/>
          </a:p>
          <a:p>
            <a:endParaRPr lang="en-US"/>
          </a:p>
        </p:txBody>
      </p:sp>
      <p:sp>
        <p:nvSpPr>
          <p:cNvPr id="4" name="Slide Number Placeholder 3"/>
          <p:cNvSpPr>
            <a:spLocks noGrp="1"/>
          </p:cNvSpPr>
          <p:nvPr>
            <p:ph type="sldNum" sz="quarter" idx="10"/>
          </p:nvPr>
        </p:nvSpPr>
        <p:spPr/>
        <p:txBody>
          <a:bodyPr/>
          <a:lstStyle/>
          <a:p>
            <a:fld id="{44CF70D3-9041-48DD-9E8A-0C341DA28422}" type="slidenum">
              <a:rPr lang="en-US" smtClean="0"/>
              <a:t>15</a:t>
            </a:fld>
            <a:endParaRPr lang="en-US"/>
          </a:p>
        </p:txBody>
      </p:sp>
    </p:spTree>
    <p:extLst>
      <p:ext uri="{BB962C8B-B14F-4D97-AF65-F5344CB8AC3E}">
        <p14:creationId xmlns:p14="http://schemas.microsoft.com/office/powerpoint/2010/main" val="1891405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D2FFFB-7BDC-4052-BCDC-FD3C89D9EC6A}" type="datetime1">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54328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2699E5-AAD6-4B08-BC67-6CE890485134}" type="datetime1">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3160089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B9D326-C4DC-4AAA-8602-228CAB3A692B}" type="datetime1">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3491491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783C8-3C7F-4490-9FF2-BF21425F945D}" type="datetime1">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400847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47E8F2-12BB-448A-B38D-AC0EE80EF1D1}" type="datetime1">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39775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620FCC-DEBC-4729-B887-CEA3B30C1F2B}" type="datetime1">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284111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70F1F3-C6EC-4048-975F-FEA433B8B14C}" type="datetime1">
              <a:rPr lang="en-US" smtClean="0"/>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402817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BE0E4E-7FD1-4E5E-BF81-EC0B147FBC25}" type="datetime1">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87297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21B46-F4CA-4B85-9EAF-D69856D20EA9}" type="datetime1">
              <a:rPr lang="en-US" smtClean="0"/>
              <a:t>6/5/2019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60547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675BAB-428C-444F-9C2B-B4592E3C6E77}" type="datetime1">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233964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52FDE-5C7E-4030-87F1-A6DAAD83A6A2}" type="datetime1">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189898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A0E55-871C-45B3-866B-738062D294EF}" type="datetime1">
              <a:rPr lang="en-US" smtClean="0"/>
              <a:t>6/5/2019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C5D70-793E-4376-AB60-C8387A2358A8}" type="slidenum">
              <a:rPr lang="en-US" smtClean="0"/>
              <a:t>‹#›</a:t>
            </a:fld>
            <a:endParaRPr lang="en-US"/>
          </a:p>
        </p:txBody>
      </p:sp>
    </p:spTree>
    <p:extLst>
      <p:ext uri="{BB962C8B-B14F-4D97-AF65-F5344CB8AC3E}">
        <p14:creationId xmlns:p14="http://schemas.microsoft.com/office/powerpoint/2010/main" val="2855750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1122363"/>
            <a:ext cx="10248900" cy="1862137"/>
          </a:xfrm>
        </p:spPr>
        <p:txBody>
          <a:bodyPr>
            <a:normAutofit fontScale="90000"/>
          </a:bodyPr>
          <a:lstStyle/>
          <a:p>
            <a:r>
              <a:rPr lang="en-US" b="1" smtClean="0"/>
              <a:t>Tìm hiểu cơ chế Attention và áp dụng cho bài toán phân tích cảm xúc</a:t>
            </a:r>
            <a:endParaRPr lang="en-US" b="1"/>
          </a:p>
        </p:txBody>
      </p:sp>
      <p:sp>
        <p:nvSpPr>
          <p:cNvPr id="3" name="Subtitle 2"/>
          <p:cNvSpPr>
            <a:spLocks noGrp="1"/>
          </p:cNvSpPr>
          <p:nvPr>
            <p:ph type="subTitle" idx="1"/>
          </p:nvPr>
        </p:nvSpPr>
        <p:spPr>
          <a:xfrm>
            <a:off x="7515616" y="5202238"/>
            <a:ext cx="3152384" cy="1655762"/>
          </a:xfrm>
        </p:spPr>
        <p:txBody>
          <a:bodyPr/>
          <a:lstStyle/>
          <a:p>
            <a:pPr algn="l"/>
            <a:r>
              <a:rPr lang="en-US" smtClean="0"/>
              <a:t>Trần Đức Khang</a:t>
            </a:r>
          </a:p>
          <a:p>
            <a:pPr algn="l"/>
            <a:r>
              <a:rPr lang="en-US" smtClean="0"/>
              <a:t>Nhan Kim Thành</a:t>
            </a:r>
            <a:endParaRPr lang="en-US"/>
          </a:p>
        </p:txBody>
      </p:sp>
      <p:sp>
        <p:nvSpPr>
          <p:cNvPr id="4" name="Subtitle 2"/>
          <p:cNvSpPr txBox="1">
            <a:spLocks/>
          </p:cNvSpPr>
          <p:nvPr/>
        </p:nvSpPr>
        <p:spPr>
          <a:xfrm>
            <a:off x="6651321" y="4765914"/>
            <a:ext cx="416908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mtClean="0"/>
              <a:t>Gvhd:  Th.S Trần Khải Thiện</a:t>
            </a:r>
            <a:endParaRPr lang="en-US"/>
          </a:p>
        </p:txBody>
      </p:sp>
      <p:sp>
        <p:nvSpPr>
          <p:cNvPr id="5" name="Subtitle 2"/>
          <p:cNvSpPr txBox="1">
            <a:spLocks/>
          </p:cNvSpPr>
          <p:nvPr/>
        </p:nvSpPr>
        <p:spPr>
          <a:xfrm>
            <a:off x="4937343" y="5202238"/>
            <a:ext cx="416908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mtClean="0"/>
              <a:t>Sinh viên thực hiện:</a:t>
            </a:r>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1</a:t>
            </a:fld>
            <a:endParaRPr lang="en-US"/>
          </a:p>
        </p:txBody>
      </p:sp>
    </p:spTree>
    <p:extLst>
      <p:ext uri="{BB962C8B-B14F-4D97-AF65-F5344CB8AC3E}">
        <p14:creationId xmlns:p14="http://schemas.microsoft.com/office/powerpoint/2010/main" val="960459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8000"/>
            <a:ext cx="10715171" cy="5668963"/>
          </a:xfrm>
        </p:spPr>
        <p:txBody>
          <a:bodyPr/>
          <a:lstStyle/>
          <a:p>
            <a:pPr algn="just"/>
            <a:r>
              <a:rPr lang="en-US" smtClean="0"/>
              <a:t>Cấu trúc mạng CNN:</a:t>
            </a:r>
          </a:p>
          <a:p>
            <a:pPr algn="just">
              <a:buFontTx/>
              <a:buChar char="-"/>
            </a:pPr>
            <a:endParaRPr lang="en-US" smtClean="0"/>
          </a:p>
        </p:txBody>
      </p:sp>
      <p:pic>
        <p:nvPicPr>
          <p:cNvPr id="5122" name="Picture 2" descr="Convolutional Neural Network (Clarifai)"/>
          <p:cNvPicPr>
            <a:picLocks noChangeAspect="1" noChangeArrowheads="1"/>
          </p:cNvPicPr>
          <p:nvPr/>
        </p:nvPicPr>
        <p:blipFill rotWithShape="1">
          <a:blip r:embed="rId3">
            <a:extLst>
              <a:ext uri="{28A0092B-C50C-407E-A947-70E740481C1C}">
                <a14:useLocalDpi xmlns:a14="http://schemas.microsoft.com/office/drawing/2010/main" val="0"/>
              </a:ext>
            </a:extLst>
          </a:blip>
          <a:srcRect l="4106" t="7026" r="3908" b="12187"/>
          <a:stretch/>
        </p:blipFill>
        <p:spPr bwMode="auto">
          <a:xfrm>
            <a:off x="1" y="1889759"/>
            <a:ext cx="12192000" cy="306832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B8C5D70-793E-4376-AB60-C8387A2358A8}" type="slidenum">
              <a:rPr lang="en-US" smtClean="0"/>
              <a:t>10</a:t>
            </a:fld>
            <a:endParaRPr lang="en-US"/>
          </a:p>
        </p:txBody>
      </p:sp>
    </p:spTree>
    <p:extLst>
      <p:ext uri="{BB962C8B-B14F-4D97-AF65-F5344CB8AC3E}">
        <p14:creationId xmlns:p14="http://schemas.microsoft.com/office/powerpoint/2010/main" val="1595492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CNN trong xử lý văn bản</a:t>
            </a:r>
            <a:endParaRPr lang="en-US"/>
          </a:p>
        </p:txBody>
      </p:sp>
      <p:sp>
        <p:nvSpPr>
          <p:cNvPr id="3" name="Content Placeholder 2"/>
          <p:cNvSpPr>
            <a:spLocks noGrp="1"/>
          </p:cNvSpPr>
          <p:nvPr>
            <p:ph idx="1"/>
          </p:nvPr>
        </p:nvSpPr>
        <p:spPr/>
        <p:txBody>
          <a:bodyPr/>
          <a:lstStyle/>
          <a:p>
            <a:pPr algn="just"/>
            <a:r>
              <a:rPr lang="en-US" smtClean="0"/>
              <a:t>Thay vì input là các điểm ảnh, đầu vào của phân tích NLP sẽ là các mệnh đề, các đoạn văn được biểu diễn dưới dạng một ma trận.</a:t>
            </a:r>
          </a:p>
          <a:p>
            <a:pPr algn="just"/>
            <a:r>
              <a:rPr lang="en-US" smtClean="0"/>
              <a:t>Mỗi dòng là 1 token, đa phần là 1 từ, cũng có thể là ký tự</a:t>
            </a:r>
            <a:r>
              <a:rPr lang="en-US"/>
              <a:t>. 1 vector đại diện tương ứng với </a:t>
            </a:r>
            <a:endParaRPr lang="en-US" smtClean="0"/>
          </a:p>
          <a:p>
            <a:pPr algn="just"/>
            <a:r>
              <a:rPr lang="en-US" smtClean="0"/>
              <a:t>Thường các vector này được biểu diễn ở mức </a:t>
            </a:r>
            <a:r>
              <a:rPr lang="en-US" smtClean="0"/>
              <a:t>thấp (</a:t>
            </a:r>
            <a:r>
              <a:rPr lang="en-US"/>
              <a:t>low-dimensional </a:t>
            </a:r>
            <a:r>
              <a:rPr lang="en-US" smtClean="0"/>
              <a:t>representations)</a:t>
            </a:r>
            <a:r>
              <a:rPr lang="en-US" smtClean="0"/>
              <a:t> </a:t>
            </a:r>
            <a:r>
              <a:rPr lang="en-US" smtClean="0"/>
              <a:t>như word2vec hay glove</a:t>
            </a:r>
            <a:r>
              <a:rPr lang="en-US" smtClean="0"/>
              <a:t>.</a:t>
            </a:r>
            <a:endParaRPr lang="en-US" smtClean="0"/>
          </a:p>
        </p:txBody>
      </p:sp>
      <p:sp>
        <p:nvSpPr>
          <p:cNvPr id="4" name="Slide Number Placeholder 3"/>
          <p:cNvSpPr>
            <a:spLocks noGrp="1"/>
          </p:cNvSpPr>
          <p:nvPr>
            <p:ph type="sldNum" sz="quarter" idx="12"/>
          </p:nvPr>
        </p:nvSpPr>
        <p:spPr/>
        <p:txBody>
          <a:bodyPr/>
          <a:lstStyle/>
          <a:p>
            <a:fld id="{DB8C5D70-793E-4376-AB60-C8387A2358A8}" type="slidenum">
              <a:rPr lang="en-US" smtClean="0"/>
              <a:t>11</a:t>
            </a:fld>
            <a:endParaRPr lang="en-US"/>
          </a:p>
        </p:txBody>
      </p:sp>
    </p:spTree>
    <p:extLst>
      <p:ext uri="{BB962C8B-B14F-4D97-AF65-F5344CB8AC3E}">
        <p14:creationId xmlns:p14="http://schemas.microsoft.com/office/powerpoint/2010/main" val="322008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Ã´ hÃ¬nh thuáº­t toÃ¡n cn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4287" y="0"/>
            <a:ext cx="6929084" cy="691108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B8C5D70-793E-4376-AB60-C8387A2358A8}" type="slidenum">
              <a:rPr lang="en-US" smtClean="0"/>
              <a:t>12</a:t>
            </a:fld>
            <a:endParaRPr lang="en-US"/>
          </a:p>
        </p:txBody>
      </p:sp>
    </p:spTree>
    <p:extLst>
      <p:ext uri="{BB962C8B-B14F-4D97-AF65-F5344CB8AC3E}">
        <p14:creationId xmlns:p14="http://schemas.microsoft.com/office/powerpoint/2010/main" val="2264844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2425" y="0"/>
            <a:ext cx="7191375" cy="6858000"/>
          </a:xfrm>
        </p:spPr>
        <p:txBody>
          <a:bodyPr>
            <a:normAutofit/>
          </a:bodyPr>
          <a:lstStyle/>
          <a:p>
            <a:pPr marL="0" indent="0">
              <a:buNone/>
            </a:pPr>
            <a:r>
              <a:rPr lang="en-US" sz="2400" b="1" smtClean="0"/>
              <a:t>#sentence</a:t>
            </a:r>
          </a:p>
          <a:p>
            <a:pPr marL="0" indent="0">
              <a:buNone/>
            </a:pPr>
            <a:r>
              <a:rPr lang="en-US" sz="2400" smtClean="0"/>
              <a:t>Ví dụ trên gồm 7 từ bao gồm dấu câu, chọn chiều vector là 5, cho ra ma trận 7x5.</a:t>
            </a:r>
          </a:p>
          <a:p>
            <a:pPr marL="0" indent="0">
              <a:buNone/>
            </a:pPr>
            <a:r>
              <a:rPr lang="en-US" sz="2400" b="1" smtClean="0"/>
              <a:t>#filters</a:t>
            </a:r>
          </a:p>
          <a:p>
            <a:pPr marL="0" indent="0">
              <a:buNone/>
            </a:pPr>
            <a:r>
              <a:rPr lang="en-US" sz="2400" smtClean="0"/>
              <a:t>Ở ví dụ trên sử dụng 6 bộ lọc với kích thước (2, 3, 4) từ.</a:t>
            </a:r>
          </a:p>
          <a:p>
            <a:pPr marL="0" indent="0">
              <a:buNone/>
            </a:pPr>
            <a:r>
              <a:rPr lang="en-US" sz="2400" smtClean="0"/>
              <a:t>6 bộ lọc là do bộ lọc màu vàng sẽ lùi xuống 1 dòng sau khi tích chập 2 từ.</a:t>
            </a:r>
            <a:endParaRPr lang="en-US" sz="2400"/>
          </a:p>
          <a:p>
            <a:pPr marL="0" indent="0">
              <a:buNone/>
            </a:pPr>
            <a:r>
              <a:rPr lang="en-US" sz="2400" b="1" smtClean="0"/>
              <a:t>#filtermaps</a:t>
            </a:r>
          </a:p>
          <a:p>
            <a:pPr marL="0" indent="0">
              <a:buNone/>
            </a:pPr>
            <a:r>
              <a:rPr lang="en-US" sz="2400" smtClean="0"/>
              <a:t>0.51 </a:t>
            </a:r>
            <a:r>
              <a:rPr lang="en-US" sz="2400"/>
              <a:t>= 0.6 x 0.2 </a:t>
            </a:r>
            <a:r>
              <a:rPr lang="en-US" sz="2400" smtClean="0"/>
              <a:t>+ </a:t>
            </a:r>
            <a:r>
              <a:rPr lang="en-US" sz="2400"/>
              <a:t>0.5 x 0.1 + 0.2 x 0.2 + </a:t>
            </a:r>
            <a:r>
              <a:rPr lang="en-US" sz="2400" smtClean="0"/>
              <a:t>... </a:t>
            </a:r>
            <a:r>
              <a:rPr lang="en-US" sz="2400"/>
              <a:t>+ 0.1 x 0.1</a:t>
            </a:r>
            <a:r>
              <a:rPr lang="en-US" sz="2400" smtClean="0"/>
              <a:t>.</a:t>
            </a:r>
          </a:p>
          <a:p>
            <a:pPr marL="0" indent="0">
              <a:buNone/>
            </a:pPr>
            <a:r>
              <a:rPr lang="en-US" sz="2400"/>
              <a:t>0.53 = 0.8 x 0.2 + 0.9 x 0.1 + ... + 0.7 x 0.1</a:t>
            </a:r>
            <a:r>
              <a:rPr lang="en-US" sz="2400" smtClean="0"/>
              <a:t>.</a:t>
            </a:r>
          </a:p>
          <a:p>
            <a:pPr marL="0" indent="0">
              <a:buNone/>
            </a:pPr>
            <a:r>
              <a:rPr lang="en-US" sz="2400" b="1" smtClean="0"/>
              <a:t>#1max</a:t>
            </a:r>
          </a:p>
          <a:p>
            <a:pPr marL="0" indent="0">
              <a:buNone/>
            </a:pPr>
            <a:r>
              <a:rPr lang="en-US" sz="2400" smtClean="0"/>
              <a:t>Lấy ra 1 giá trị lớn nhất trong từng map đặc trưng.</a:t>
            </a:r>
          </a:p>
          <a:p>
            <a:pPr marL="0" indent="0">
              <a:buNone/>
            </a:pPr>
            <a:r>
              <a:rPr lang="en-US" sz="2400" b="1" smtClean="0"/>
              <a:t>#concat1max</a:t>
            </a:r>
          </a:p>
          <a:p>
            <a:pPr marL="0" indent="0">
              <a:buNone/>
            </a:pPr>
            <a:r>
              <a:rPr lang="en-US" sz="2400" smtClean="0"/>
              <a:t>Ta có 1 vector kích thước 1x1 của 6 thành phần và đưa vào hàm softmax (lớp fully-connected) để giải quyết việc phân loại.</a:t>
            </a:r>
            <a:endParaRPr lang="en-US" sz="2400"/>
          </a:p>
        </p:txBody>
      </p:sp>
      <p:pic>
        <p:nvPicPr>
          <p:cNvPr id="7170" name="Picture 2" descr="CÃ¡ch convolution neural network giáº£i quyáº¿t bÃ i toÃ¡n phÃ¢n loáº¡i vÄn báº£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0960"/>
            <a:ext cx="4162425" cy="36195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B8C5D70-793E-4376-AB60-C8387A2358A8}" type="slidenum">
              <a:rPr lang="en-US" smtClean="0"/>
              <a:t>13</a:t>
            </a:fld>
            <a:endParaRPr lang="en-US"/>
          </a:p>
        </p:txBody>
      </p:sp>
    </p:spTree>
    <p:extLst>
      <p:ext uri="{BB962C8B-B14F-4D97-AF65-F5344CB8AC3E}">
        <p14:creationId xmlns:p14="http://schemas.microsoft.com/office/powerpoint/2010/main" val="3592468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smtClean="0"/>
              <a:t>Mạng neural quy hồi (RNN)</a:t>
            </a:r>
            <a:endParaRPr lang="en-US" sz="4200"/>
          </a:p>
        </p:txBody>
      </p:sp>
      <p:sp>
        <p:nvSpPr>
          <p:cNvPr id="3" name="Content Placeholder 2"/>
          <p:cNvSpPr>
            <a:spLocks noGrp="1"/>
          </p:cNvSpPr>
          <p:nvPr>
            <p:ph idx="1"/>
          </p:nvPr>
        </p:nvSpPr>
        <p:spPr/>
        <p:txBody>
          <a:bodyPr/>
          <a:lstStyle/>
          <a:p>
            <a:pPr algn="just"/>
            <a:r>
              <a:rPr lang="en-US" smtClean="0"/>
              <a:t>Ý tưởng của RNN (Recurrent Neural Network) là sử dụng chuỗi các thông tin.</a:t>
            </a:r>
          </a:p>
          <a:p>
            <a:pPr algn="just"/>
            <a:r>
              <a:rPr lang="en-US" smtClean="0"/>
              <a:t>Đối với mạng neural thường thì tất cả các thông tin đầu vào và đầu ra là độc lập, không liên kết với nhau, mô hình này không phù hợp với các bài toán về vấn đề đoán tiếp từ tiếp theo.</a:t>
            </a:r>
          </a:p>
          <a:p>
            <a:pPr algn="just"/>
            <a:r>
              <a:rPr lang="en-US" smtClean="0"/>
              <a:t>RNN được gọi là mạng quy hồi vì chúng có khả năng nhớ các thông tin được tính toán trước đó.</a:t>
            </a:r>
          </a:p>
        </p:txBody>
      </p:sp>
      <p:sp>
        <p:nvSpPr>
          <p:cNvPr id="4" name="Slide Number Placeholder 3"/>
          <p:cNvSpPr>
            <a:spLocks noGrp="1"/>
          </p:cNvSpPr>
          <p:nvPr>
            <p:ph type="sldNum" sz="quarter" idx="12"/>
          </p:nvPr>
        </p:nvSpPr>
        <p:spPr/>
        <p:txBody>
          <a:bodyPr/>
          <a:lstStyle/>
          <a:p>
            <a:fld id="{DB8C5D70-793E-4376-AB60-C8387A2358A8}" type="slidenum">
              <a:rPr lang="en-US" smtClean="0"/>
              <a:t>14</a:t>
            </a:fld>
            <a:endParaRPr lang="en-US"/>
          </a:p>
        </p:txBody>
      </p:sp>
    </p:spTree>
    <p:extLst>
      <p:ext uri="{BB962C8B-B14F-4D97-AF65-F5344CB8AC3E}">
        <p14:creationId xmlns:p14="http://schemas.microsoft.com/office/powerpoint/2010/main" val="153088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657600"/>
                <a:ext cx="10515600" cy="2519362"/>
              </a:xfrm>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smtClean="0"/>
                  <a:t> là đầu vào tại bước </a:t>
                </a:r>
                <a:r>
                  <a:rPr lang="en-US" i="1" smtClean="0"/>
                  <a:t>t</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oMath>
                </a14:m>
                <a:r>
                  <a:rPr lang="en-US" i="1" smtClean="0"/>
                  <a:t> </a:t>
                </a:r>
                <a:r>
                  <a:rPr lang="en-US" smtClean="0"/>
                  <a:t>là trạng thái ẩn tại bước </a:t>
                </a:r>
                <a:r>
                  <a:rPr lang="en-US" i="1" smtClean="0"/>
                  <a:t>t, </a:t>
                </a:r>
                <a:r>
                  <a:rPr lang="en-US" smtClean="0"/>
                  <a:t>nó chính là bộ nhớ của mạng</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sub>
                    </m:sSub>
                  </m:oMath>
                </a14:m>
                <a:r>
                  <a:rPr lang="en-US" smtClean="0"/>
                  <a:t> là đầu ra tại bước </a:t>
                </a:r>
                <a:r>
                  <a:rPr lang="en-US" i="1" smtClean="0"/>
                  <a:t>t</a:t>
                </a:r>
                <a:endParaRPr lang="en-US" smtClean="0"/>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657600"/>
                <a:ext cx="10515600" cy="2519362"/>
              </a:xfrm>
              <a:blipFill rotWithShape="0">
                <a:blip r:embed="rId3"/>
                <a:stretch>
                  <a:fillRect t="-3874"/>
                </a:stretch>
              </a:blipFill>
            </p:spPr>
            <p:txBody>
              <a:bodyPr/>
              <a:lstStyle/>
              <a:p>
                <a:r>
                  <a:rPr lang="en-US">
                    <a:noFill/>
                  </a:rPr>
                  <a:t> </a:t>
                </a:r>
              </a:p>
            </p:txBody>
          </p:sp>
        </mc:Fallback>
      </mc:AlternateContent>
      <p:pic>
        <p:nvPicPr>
          <p:cNvPr id="5" name="Picture 4" descr="A recurrent neural network and the unfolding in time of the computation involved in its forward computation. Source: Nature"/>
          <p:cNvPicPr/>
          <p:nvPr/>
        </p:nvPicPr>
        <p:blipFill>
          <a:blip r:embed="rId4">
            <a:extLst>
              <a:ext uri="{28A0092B-C50C-407E-A947-70E740481C1C}">
                <a14:useLocalDpi xmlns:a14="http://schemas.microsoft.com/office/drawing/2010/main" val="0"/>
              </a:ext>
            </a:extLst>
          </a:blip>
          <a:srcRect/>
          <a:stretch>
            <a:fillRect/>
          </a:stretch>
        </p:blipFill>
        <p:spPr bwMode="auto">
          <a:xfrm>
            <a:off x="2446161" y="189002"/>
            <a:ext cx="7299677" cy="2931569"/>
          </a:xfrm>
          <a:prstGeom prst="rect">
            <a:avLst/>
          </a:prstGeom>
          <a:noFill/>
          <a:ln>
            <a:noFill/>
          </a:ln>
        </p:spPr>
      </p:pic>
      <p:sp>
        <p:nvSpPr>
          <p:cNvPr id="2" name="Slide Number Placeholder 1"/>
          <p:cNvSpPr>
            <a:spLocks noGrp="1"/>
          </p:cNvSpPr>
          <p:nvPr>
            <p:ph type="sldNum" sz="quarter" idx="12"/>
          </p:nvPr>
        </p:nvSpPr>
        <p:spPr/>
        <p:txBody>
          <a:bodyPr/>
          <a:lstStyle/>
          <a:p>
            <a:fld id="{DB8C5D70-793E-4376-AB60-C8387A2358A8}" type="slidenum">
              <a:rPr lang="en-US" smtClean="0"/>
              <a:t>15</a:t>
            </a:fld>
            <a:endParaRPr lang="en-US"/>
          </a:p>
        </p:txBody>
      </p:sp>
    </p:spTree>
    <p:extLst>
      <p:ext uri="{BB962C8B-B14F-4D97-AF65-F5344CB8AC3E}">
        <p14:creationId xmlns:p14="http://schemas.microsoft.com/office/powerpoint/2010/main" val="3242164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09699"/>
                <a:ext cx="10515600" cy="4767263"/>
              </a:xfrm>
            </p:spPr>
            <p:txBody>
              <a:bodyPr/>
              <a:lstStyle/>
              <a:p>
                <a:pPr algn="just"/>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oMath>
                </a14:m>
                <a:r>
                  <a:rPr lang="en-US" smtClean="0"/>
                  <a:t> được tính dựa trên các trạng thái ẩn trước và đầu vào tại bước đó</a:t>
                </a:r>
              </a:p>
              <a:p>
                <a:pPr marL="0" indent="0" algn="just">
                  <a:buNone/>
                </a:pPr>
                <a:r>
                  <a:rPr lang="en-US"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oMath>
                </a14:m>
                <a:r>
                  <a:rPr lang="en-US" smtClean="0"/>
                  <a:t> = </a:t>
                </a:r>
                <a:r>
                  <a:rPr lang="en-US" i="1" smtClean="0"/>
                  <a:t> f </a:t>
                </a:r>
                <a:r>
                  <a:rPr lang="en-US" smtClean="0"/>
                  <a:t>( Ux</a:t>
                </a:r>
                <a:r>
                  <a:rPr lang="en-US" baseline="-25000" smtClean="0"/>
                  <a:t>t </a:t>
                </a:r>
                <a:r>
                  <a:rPr lang="en-US"/>
                  <a:t>+ Ws</a:t>
                </a:r>
                <a:r>
                  <a:rPr lang="en-US" baseline="-25000"/>
                  <a:t>t – </a:t>
                </a:r>
                <a:r>
                  <a:rPr lang="en-US" baseline="-25000" smtClean="0"/>
                  <a:t>1 </a:t>
                </a:r>
                <a:r>
                  <a:rPr lang="en-US" smtClean="0"/>
                  <a:t>)</a:t>
                </a:r>
              </a:p>
              <a:p>
                <a:pPr marL="0" indent="0" algn="just">
                  <a:buNone/>
                </a:pPr>
                <a:r>
                  <a:rPr lang="en-US" smtClean="0"/>
                  <a:t>Hàm </a:t>
                </a:r>
                <a:r>
                  <a:rPr lang="en-US" i="1" smtClean="0"/>
                  <a:t>f </a:t>
                </a:r>
                <a:r>
                  <a:rPr lang="en-US"/>
                  <a:t> </a:t>
                </a:r>
                <a:r>
                  <a:rPr lang="en-US" smtClean="0"/>
                  <a:t>là một hàm phi tuyến tính như </a:t>
                </a:r>
                <a:r>
                  <a:rPr lang="en-US" i="1" smtClean="0"/>
                  <a:t>tanh </a:t>
                </a:r>
                <a:r>
                  <a:rPr lang="en-US" smtClean="0"/>
                  <a:t>hay </a:t>
                </a:r>
                <a:r>
                  <a:rPr lang="en-US" i="1" smtClean="0"/>
                  <a:t>ReLU</a:t>
                </a:r>
                <a:r>
                  <a:rPr lang="en-US" smtClean="0"/>
                  <a:t> . Phần tử đầu tiên ta cần khởi tạo thêm s – 1, giá trị này thường bằng 0.</a:t>
                </a:r>
              </a:p>
              <a:p>
                <a:pPr marL="0" indent="0" algn="just">
                  <a:buNone/>
                </a:pPr>
                <a:endParaRPr lang="en-US" smtClean="0"/>
              </a:p>
              <a:p>
                <a:pPr algn="just"/>
                <a:r>
                  <a:rPr lang="en-US" smtClean="0"/>
                  <a:t>Nếu ta </a:t>
                </a:r>
                <a:r>
                  <a:rPr lang="en-US"/>
                  <a:t>muốn dự đoán từ tiếp theo có thể xuất hiện trong câu thì </a:t>
                </a:r>
                <a:r>
                  <a:rPr lang="en-US" i="1"/>
                  <a:t>o</a:t>
                </a:r>
                <a:r>
                  <a:rPr lang="en-US" i="1" baseline="-25000"/>
                  <a:t>t</a:t>
                </a:r>
                <a:r>
                  <a:rPr lang="en-US" i="1"/>
                  <a:t> </a:t>
                </a:r>
                <a:r>
                  <a:rPr lang="en-US"/>
                  <a:t>chính là vector xác suất các từ trong danh sách từ </a:t>
                </a:r>
                <a:r>
                  <a:rPr lang="en-US" smtClean="0"/>
                  <a:t>vựng</a:t>
                </a:r>
              </a:p>
              <a:p>
                <a:pPr marL="0" indent="0" algn="just">
                  <a:buNone/>
                </a:pPr>
                <a:r>
                  <a:rPr lang="en-US"/>
                  <a:t>	</a:t>
                </a:r>
                <a:r>
                  <a:rPr lang="en-US" smtClean="0"/>
                  <a:t>	</a:t>
                </a:r>
                <a:r>
                  <a:rPr lang="en-US" i="1" smtClean="0"/>
                  <a:t>o</a:t>
                </a:r>
                <a:r>
                  <a:rPr lang="en-US" i="1" baseline="-25000" smtClean="0"/>
                  <a:t>t</a:t>
                </a:r>
                <a:r>
                  <a:rPr lang="en-US" smtClean="0"/>
                  <a:t> </a:t>
                </a:r>
                <a:r>
                  <a:rPr lang="en-US"/>
                  <a:t>= softmax ( V s</a:t>
                </a:r>
                <a:r>
                  <a:rPr lang="en-US" baseline="-25000"/>
                  <a:t>t</a:t>
                </a:r>
                <a:r>
                  <a:rPr lang="en-US"/>
                  <a:t> ).</a:t>
                </a:r>
                <a:endParaRPr lang="en-US"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09699"/>
                <a:ext cx="10515600" cy="4767263"/>
              </a:xfrm>
              <a:blipFill rotWithShape="0">
                <a:blip r:embed="rId2"/>
                <a:stretch>
                  <a:fillRect l="-1217" t="-2046" r="-115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mtClean="0"/>
              <a:t>16</a:t>
            </a:fld>
            <a:endParaRPr lang="en-US"/>
          </a:p>
        </p:txBody>
      </p:sp>
    </p:spTree>
    <p:extLst>
      <p:ext uri="{BB962C8B-B14F-4D97-AF65-F5344CB8AC3E}">
        <p14:creationId xmlns:p14="http://schemas.microsoft.com/office/powerpoint/2010/main" val="1115350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5300"/>
            <a:ext cx="10515600" cy="5681663"/>
          </a:xfrm>
        </p:spPr>
        <p:txBody>
          <a:bodyPr/>
          <a:lstStyle/>
          <a:p>
            <a:pPr algn="just"/>
            <a:r>
              <a:rPr lang="en-US"/>
              <a:t>Về vấn đề phụ thuộc gần xa (long-term dependencies), do RNN chỉ có thể xử lý việc dự đoán các từ tiếp theo đối với đoạn văn có chiều dài ngắn, với khoảng cách càng lớn dần thì RNN không thể học được nữa. Giải pháp cho vấn đề này chính là mô hình LSTM thông qua cơ chế cổng ( gate ).</a:t>
            </a:r>
          </a:p>
        </p:txBody>
      </p:sp>
      <p:pic>
        <p:nvPicPr>
          <p:cNvPr id="4" name="Picture 2" descr="https://colah.github.io/posts/2015-08-Understanding-LSTMs/img/RNN-shorttermdepdenci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9" y="2675342"/>
            <a:ext cx="4470401" cy="20604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Neural networks struggle with long term dependenci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2043" y="4652803"/>
            <a:ext cx="6079261" cy="209388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B8C5D70-793E-4376-AB60-C8387A2358A8}" type="slidenum">
              <a:rPr lang="en-US" smtClean="0"/>
              <a:t>17</a:t>
            </a:fld>
            <a:endParaRPr lang="en-US"/>
          </a:p>
        </p:txBody>
      </p:sp>
    </p:spTree>
    <p:extLst>
      <p:ext uri="{BB962C8B-B14F-4D97-AF65-F5344CB8AC3E}">
        <p14:creationId xmlns:p14="http://schemas.microsoft.com/office/powerpoint/2010/main" val="3324371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8C5D70-793E-4376-AB60-C8387A2358A8}" type="slidenum">
              <a:rPr lang="en-US" smtClean="0"/>
              <a:t>18</a:t>
            </a:fld>
            <a:endParaRPr lang="en-US"/>
          </a:p>
        </p:txBody>
      </p:sp>
      <p:cxnSp>
        <p:nvCxnSpPr>
          <p:cNvPr id="6" name="Straight Arrow Connector 5"/>
          <p:cNvCxnSpPr/>
          <p:nvPr/>
        </p:nvCxnSpPr>
        <p:spPr>
          <a:xfrm flipH="1" flipV="1">
            <a:off x="3188494" y="1616710"/>
            <a:ext cx="15240" cy="47396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563404" y="3971290"/>
            <a:ext cx="5379720" cy="152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Curved Connector 14"/>
          <p:cNvCxnSpPr/>
          <p:nvPr/>
        </p:nvCxnSpPr>
        <p:spPr>
          <a:xfrm flipV="1">
            <a:off x="563404" y="2451100"/>
            <a:ext cx="5250180" cy="3329940"/>
          </a:xfrm>
          <a:prstGeom prst="curvedConnector3">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flipV="1">
            <a:off x="524351" y="2980690"/>
            <a:ext cx="5358765" cy="2011680"/>
          </a:xfrm>
          <a:prstGeom prst="curved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85860" y="4297025"/>
            <a:ext cx="1147045" cy="461665"/>
          </a:xfrm>
          <a:prstGeom prst="rect">
            <a:avLst/>
          </a:prstGeom>
          <a:noFill/>
        </p:spPr>
        <p:txBody>
          <a:bodyPr wrap="none" rtlCol="0">
            <a:spAutoFit/>
          </a:bodyPr>
          <a:lstStyle/>
          <a:p>
            <a:r>
              <a:rPr lang="en-US" sz="2400" i="1" smtClean="0"/>
              <a:t>tanh (x)</a:t>
            </a:r>
            <a:endParaRPr lang="en-US" sz="2400" i="1"/>
          </a:p>
        </p:txBody>
      </p:sp>
      <p:cxnSp>
        <p:nvCxnSpPr>
          <p:cNvPr id="25" name="Straight Connector 24"/>
          <p:cNvCxnSpPr/>
          <p:nvPr/>
        </p:nvCxnSpPr>
        <p:spPr>
          <a:xfrm>
            <a:off x="7863840" y="4511040"/>
            <a:ext cx="655320" cy="696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863840" y="5041900"/>
            <a:ext cx="655320" cy="69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85859" y="4811067"/>
            <a:ext cx="3406141" cy="461665"/>
          </a:xfrm>
          <a:prstGeom prst="rect">
            <a:avLst/>
          </a:prstGeom>
          <a:noFill/>
        </p:spPr>
        <p:txBody>
          <a:bodyPr wrap="square" rtlCol="0">
            <a:spAutoFit/>
          </a:bodyPr>
          <a:lstStyle/>
          <a:p>
            <a:r>
              <a:rPr lang="en-US" sz="2400" i="1" smtClean="0"/>
              <a:t>tanh (tanh (tanh (x)))</a:t>
            </a:r>
            <a:endParaRPr lang="en-US" sz="2400" i="1"/>
          </a:p>
        </p:txBody>
      </p:sp>
      <p:sp>
        <p:nvSpPr>
          <p:cNvPr id="31" name="Title 1"/>
          <p:cNvSpPr>
            <a:spLocks noGrp="1"/>
          </p:cNvSpPr>
          <p:nvPr>
            <p:ph type="title"/>
          </p:nvPr>
        </p:nvSpPr>
        <p:spPr>
          <a:xfrm>
            <a:off x="838200" y="365125"/>
            <a:ext cx="10515600" cy="1325563"/>
          </a:xfrm>
        </p:spPr>
        <p:txBody>
          <a:bodyPr>
            <a:normAutofit/>
          </a:bodyPr>
          <a:lstStyle/>
          <a:p>
            <a:r>
              <a:rPr lang="en-US" sz="3600" b="1" smtClean="0"/>
              <a:t>Vấn đề t</a:t>
            </a:r>
            <a:r>
              <a:rPr lang="en-US" sz="3600" b="1" smtClean="0"/>
              <a:t>riệt tiêu đạo hàm</a:t>
            </a:r>
            <a:endParaRPr lang="en-US" sz="3600" b="1"/>
          </a:p>
        </p:txBody>
      </p:sp>
    </p:spTree>
    <p:extLst>
      <p:ext uri="{BB962C8B-B14F-4D97-AF65-F5344CB8AC3E}">
        <p14:creationId xmlns:p14="http://schemas.microsoft.com/office/powerpoint/2010/main" val="64292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smtClean="0"/>
              <a:t>Mạng neural Long-Short term memory (LSTM)</a:t>
            </a:r>
            <a:endParaRPr lang="en-US" sz="4200"/>
          </a:p>
        </p:txBody>
      </p:sp>
      <p:sp>
        <p:nvSpPr>
          <p:cNvPr id="3" name="Content Placeholder 2"/>
          <p:cNvSpPr>
            <a:spLocks noGrp="1"/>
          </p:cNvSpPr>
          <p:nvPr>
            <p:ph idx="1"/>
          </p:nvPr>
        </p:nvSpPr>
        <p:spPr/>
        <p:txBody>
          <a:bodyPr/>
          <a:lstStyle/>
          <a:p>
            <a:pPr algn="just"/>
            <a:r>
              <a:rPr lang="en-US"/>
              <a:t>LSTM có kiến trúc tương tự như RNN thuần nhưng khác nhau ở cách tính toán các trạng thái </a:t>
            </a:r>
            <a:r>
              <a:rPr lang="en-US" smtClean="0"/>
              <a:t>ẩn.</a:t>
            </a:r>
          </a:p>
          <a:p>
            <a:pPr algn="just"/>
            <a:r>
              <a:rPr lang="en-US" smtClean="0"/>
              <a:t>Giải </a:t>
            </a:r>
            <a:r>
              <a:rPr lang="en-US"/>
              <a:t>quyết vấn đề về đạo hàm bị triệt tiêu với ý tưởng là chia vector trạng thái </a:t>
            </a:r>
            <a:r>
              <a:rPr lang="en-US" i="1"/>
              <a:t>s</a:t>
            </a:r>
            <a:r>
              <a:rPr lang="en-US" i="1" baseline="-25000"/>
              <a:t>i </a:t>
            </a:r>
            <a:r>
              <a:rPr lang="en-US"/>
              <a:t>thành 2 nửa: nửa đầu là các ô nhớ (memory cell) để lưu giữ trí nhớ và nửa kia là bộ nhớ hoạt động (working memory).</a:t>
            </a:r>
          </a:p>
        </p:txBody>
      </p:sp>
      <p:sp>
        <p:nvSpPr>
          <p:cNvPr id="4" name="Slide Number Placeholder 3"/>
          <p:cNvSpPr>
            <a:spLocks noGrp="1"/>
          </p:cNvSpPr>
          <p:nvPr>
            <p:ph type="sldNum" sz="quarter" idx="12"/>
          </p:nvPr>
        </p:nvSpPr>
        <p:spPr/>
        <p:txBody>
          <a:bodyPr/>
          <a:lstStyle/>
          <a:p>
            <a:fld id="{DB8C5D70-793E-4376-AB60-C8387A2358A8}" type="slidenum">
              <a:rPr lang="en-US" smtClean="0"/>
              <a:t>19</a:t>
            </a:fld>
            <a:endParaRPr lang="en-US"/>
          </a:p>
        </p:txBody>
      </p:sp>
    </p:spTree>
    <p:extLst>
      <p:ext uri="{BB962C8B-B14F-4D97-AF65-F5344CB8AC3E}">
        <p14:creationId xmlns:p14="http://schemas.microsoft.com/office/powerpoint/2010/main" val="3791948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chung</a:t>
            </a:r>
          </a:p>
          <a:p>
            <a:r>
              <a:rPr lang="en-US" smtClean="0"/>
              <a:t>Giới thiệu về bài toán phân tích cảm xúc</a:t>
            </a:r>
          </a:p>
          <a:p>
            <a:r>
              <a:rPr lang="en-US" smtClean="0"/>
              <a:t>Mạng neural thần kinh</a:t>
            </a:r>
          </a:p>
          <a:p>
            <a:r>
              <a:rPr lang="en-US" smtClean="0"/>
              <a:t>Các mô hình mạng CNN, RNN, LSTM, BiLSTM, CNN-LSTM</a:t>
            </a:r>
          </a:p>
          <a:p>
            <a:r>
              <a:rPr lang="en-US" smtClean="0"/>
              <a:t>Cơ chế Attention</a:t>
            </a:r>
          </a:p>
          <a:p>
            <a:r>
              <a:rPr lang="en-US" smtClean="0"/>
              <a:t>Thực nghiệm trên dataset</a:t>
            </a:r>
          </a:p>
          <a:p>
            <a:r>
              <a:rPr lang="en-US" smtClean="0"/>
              <a:t>Kết quả và đánh giá</a:t>
            </a:r>
          </a:p>
          <a:p>
            <a:r>
              <a:rPr lang="en-US" smtClean="0"/>
              <a:t>Demo </a:t>
            </a:r>
            <a:endParaRPr lang="en-US"/>
          </a:p>
        </p:txBody>
      </p:sp>
      <p:sp>
        <p:nvSpPr>
          <p:cNvPr id="4" name="Slide Number Placeholder 3"/>
          <p:cNvSpPr>
            <a:spLocks noGrp="1"/>
          </p:cNvSpPr>
          <p:nvPr>
            <p:ph type="sldNum" sz="quarter" idx="12"/>
          </p:nvPr>
        </p:nvSpPr>
        <p:spPr/>
        <p:txBody>
          <a:bodyPr/>
          <a:lstStyle/>
          <a:p>
            <a:fld id="{DB8C5D70-793E-4376-AB60-C8387A2358A8}" type="slidenum">
              <a:rPr lang="en-US" smtClean="0"/>
              <a:t>2</a:t>
            </a:fld>
            <a:endParaRPr lang="en-US"/>
          </a:p>
        </p:txBody>
      </p:sp>
    </p:spTree>
    <p:extLst>
      <p:ext uri="{BB962C8B-B14F-4D97-AF65-F5344CB8AC3E}">
        <p14:creationId xmlns:p14="http://schemas.microsoft.com/office/powerpoint/2010/main" val="126559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colah.github.io/posts/2015-08-Understanding-LSTMs/img/LSTM3-SimpleRNN.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87575" y="469900"/>
            <a:ext cx="671958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 LSTM neural net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7575" y="3651817"/>
            <a:ext cx="7400925" cy="278073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B8C5D70-793E-4376-AB60-C8387A2358A8}" type="slidenum">
              <a:rPr lang="en-US" smtClean="0"/>
              <a:t>20</a:t>
            </a:fld>
            <a:endParaRPr lang="en-US"/>
          </a:p>
        </p:txBody>
      </p:sp>
    </p:spTree>
    <p:extLst>
      <p:ext uri="{BB962C8B-B14F-4D97-AF65-F5344CB8AC3E}">
        <p14:creationId xmlns:p14="http://schemas.microsoft.com/office/powerpoint/2010/main" val="3094295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200"/>
            <a:ext cx="10515600" cy="5973763"/>
          </a:xfrm>
        </p:spPr>
        <p:txBody>
          <a:bodyPr/>
          <a:lstStyle/>
          <a:p>
            <a:pPr marL="0" indent="0">
              <a:buNone/>
            </a:pPr>
            <a:r>
              <a:rPr lang="en-US" b="1" smtClean="0"/>
              <a:t>Công thức của mô hình LSTM</a:t>
            </a:r>
          </a:p>
          <a:p>
            <a:pPr marL="0" indent="0">
              <a:buNone/>
            </a:pPr>
            <a:endParaRPr lang="en-US" sz="2000" i="1"/>
          </a:p>
          <a:p>
            <a:pPr marL="0" indent="0">
              <a:buNone/>
            </a:pPr>
            <a:r>
              <a:rPr lang="en-US" sz="2000" i="1" smtClean="0"/>
              <a:t>i </a:t>
            </a:r>
            <a:r>
              <a:rPr lang="en-US" sz="2000"/>
              <a:t>= </a:t>
            </a:r>
            <a:r>
              <a:rPr lang="en-US" sz="2000" i="1"/>
              <a:t>σ </a:t>
            </a:r>
            <a:r>
              <a:rPr lang="en-US" sz="2000"/>
              <a:t>( </a:t>
            </a:r>
            <a:r>
              <a:rPr lang="en-US" sz="2000" i="1"/>
              <a:t>x</a:t>
            </a:r>
            <a:r>
              <a:rPr lang="en-US" sz="2000" i="1" baseline="-25000"/>
              <a:t>t</a:t>
            </a:r>
            <a:r>
              <a:rPr lang="en-US" sz="2000" baseline="-25000"/>
              <a:t>​</a:t>
            </a:r>
            <a:r>
              <a:rPr lang="en-US" sz="2000"/>
              <a:t> </a:t>
            </a:r>
            <a:r>
              <a:rPr lang="en-US" sz="2000" i="1"/>
              <a:t>U </a:t>
            </a:r>
            <a:r>
              <a:rPr lang="en-US" sz="2000" i="1" baseline="30000"/>
              <a:t>I </a:t>
            </a:r>
            <a:r>
              <a:rPr lang="en-US" sz="2000"/>
              <a:t>+ </a:t>
            </a:r>
            <a:r>
              <a:rPr lang="en-US" sz="2000" i="1"/>
              <a:t>s</a:t>
            </a:r>
            <a:r>
              <a:rPr lang="en-US" sz="2000" i="1" baseline="-25000"/>
              <a:t>t</a:t>
            </a:r>
            <a:r>
              <a:rPr lang="en-US" sz="2000" baseline="-25000"/>
              <a:t>−1</a:t>
            </a:r>
            <a:r>
              <a:rPr lang="en-US" sz="2000"/>
              <a:t>​</a:t>
            </a:r>
            <a:r>
              <a:rPr lang="en-US" sz="2000" i="1"/>
              <a:t>W </a:t>
            </a:r>
            <a:r>
              <a:rPr lang="en-US" sz="2000" i="1" baseline="30000"/>
              <a:t>I  </a:t>
            </a:r>
            <a:r>
              <a:rPr lang="en-US" sz="2000"/>
              <a:t>)</a:t>
            </a:r>
            <a:r>
              <a:rPr lang="en-US" sz="2000" i="1"/>
              <a:t> </a:t>
            </a:r>
            <a:endParaRPr lang="en-US" sz="2000"/>
          </a:p>
          <a:p>
            <a:pPr marL="0" indent="0">
              <a:buNone/>
            </a:pPr>
            <a:r>
              <a:rPr lang="en-US" sz="2000" i="1"/>
              <a:t>f = σ </a:t>
            </a:r>
            <a:r>
              <a:rPr lang="en-US" sz="2000"/>
              <a:t>( </a:t>
            </a:r>
            <a:r>
              <a:rPr lang="en-US" sz="2000" i="1"/>
              <a:t>x</a:t>
            </a:r>
            <a:r>
              <a:rPr lang="en-US" sz="2000" i="1" baseline="-25000"/>
              <a:t>t</a:t>
            </a:r>
            <a:r>
              <a:rPr lang="en-US" sz="2000" baseline="-25000"/>
              <a:t>​</a:t>
            </a:r>
            <a:r>
              <a:rPr lang="en-US" sz="2000"/>
              <a:t> </a:t>
            </a:r>
            <a:r>
              <a:rPr lang="en-US" sz="2000" i="1"/>
              <a:t>U </a:t>
            </a:r>
            <a:r>
              <a:rPr lang="en-US" sz="2000" i="1" baseline="30000"/>
              <a:t>f </a:t>
            </a:r>
            <a:r>
              <a:rPr lang="en-US" sz="2000"/>
              <a:t>+ </a:t>
            </a:r>
            <a:r>
              <a:rPr lang="en-US" sz="2000" i="1"/>
              <a:t>s</a:t>
            </a:r>
            <a:r>
              <a:rPr lang="en-US" sz="2000" i="1" baseline="-25000"/>
              <a:t>t</a:t>
            </a:r>
            <a:r>
              <a:rPr lang="en-US" sz="2000" baseline="-25000"/>
              <a:t>−1</a:t>
            </a:r>
            <a:r>
              <a:rPr lang="en-US" sz="2000"/>
              <a:t>​</a:t>
            </a:r>
            <a:r>
              <a:rPr lang="en-US" sz="2000" i="1"/>
              <a:t>W </a:t>
            </a:r>
            <a:r>
              <a:rPr lang="en-US" sz="2000" i="1" baseline="30000"/>
              <a:t>f </a:t>
            </a:r>
            <a:r>
              <a:rPr lang="en-US" sz="2000"/>
              <a:t>)</a:t>
            </a:r>
            <a:r>
              <a:rPr lang="en-US" sz="2000" i="1"/>
              <a:t> </a:t>
            </a:r>
            <a:endParaRPr lang="en-US" sz="2000"/>
          </a:p>
          <a:p>
            <a:pPr marL="0" indent="0">
              <a:buNone/>
            </a:pPr>
            <a:r>
              <a:rPr lang="en-US" sz="2000" i="1"/>
              <a:t>o = σ </a:t>
            </a:r>
            <a:r>
              <a:rPr lang="en-US" sz="2000"/>
              <a:t>( </a:t>
            </a:r>
            <a:r>
              <a:rPr lang="en-US" sz="2000" i="1"/>
              <a:t>x</a:t>
            </a:r>
            <a:r>
              <a:rPr lang="en-US" sz="2000" i="1" baseline="-25000"/>
              <a:t>t</a:t>
            </a:r>
            <a:r>
              <a:rPr lang="en-US" sz="2000" baseline="-25000"/>
              <a:t>​</a:t>
            </a:r>
            <a:r>
              <a:rPr lang="en-US" sz="2000"/>
              <a:t> </a:t>
            </a:r>
            <a:r>
              <a:rPr lang="en-US" sz="2000" i="1"/>
              <a:t>U </a:t>
            </a:r>
            <a:r>
              <a:rPr lang="en-US" sz="2000" i="1" baseline="30000"/>
              <a:t>o </a:t>
            </a:r>
            <a:r>
              <a:rPr lang="en-US" sz="2000"/>
              <a:t>+ </a:t>
            </a:r>
            <a:r>
              <a:rPr lang="en-US" sz="2000" i="1"/>
              <a:t>s</a:t>
            </a:r>
            <a:r>
              <a:rPr lang="en-US" sz="2000" i="1" baseline="-25000"/>
              <a:t>t</a:t>
            </a:r>
            <a:r>
              <a:rPr lang="en-US" sz="2000" baseline="-25000"/>
              <a:t>−1</a:t>
            </a:r>
            <a:r>
              <a:rPr lang="en-US" sz="2000"/>
              <a:t>​</a:t>
            </a:r>
            <a:r>
              <a:rPr lang="en-US" sz="2000" i="1"/>
              <a:t>W </a:t>
            </a:r>
            <a:r>
              <a:rPr lang="en-US" sz="2000" i="1" baseline="30000"/>
              <a:t>o </a:t>
            </a:r>
            <a:r>
              <a:rPr lang="en-US" sz="2000"/>
              <a:t>)</a:t>
            </a:r>
            <a:r>
              <a:rPr lang="en-US" sz="2000" i="1"/>
              <a:t> </a:t>
            </a:r>
            <a:endParaRPr lang="en-US" sz="2000"/>
          </a:p>
          <a:p>
            <a:pPr marL="0" indent="0">
              <a:buNone/>
            </a:pPr>
            <a:r>
              <a:rPr lang="en-US" sz="2000" i="1" smtClean="0"/>
              <a:t>g = </a:t>
            </a:r>
            <a:r>
              <a:rPr lang="en-US" sz="2000" i="1"/>
              <a:t>tanh </a:t>
            </a:r>
            <a:r>
              <a:rPr lang="en-US" sz="2000"/>
              <a:t>( </a:t>
            </a:r>
            <a:r>
              <a:rPr lang="en-US" sz="2000" i="1"/>
              <a:t>x</a:t>
            </a:r>
            <a:r>
              <a:rPr lang="en-US" sz="2000" i="1" baseline="-25000"/>
              <a:t>t</a:t>
            </a:r>
            <a:r>
              <a:rPr lang="en-US" sz="2000" baseline="-25000"/>
              <a:t>​</a:t>
            </a:r>
            <a:r>
              <a:rPr lang="en-US" sz="2000"/>
              <a:t> </a:t>
            </a:r>
            <a:r>
              <a:rPr lang="en-US" sz="2000" i="1"/>
              <a:t>U </a:t>
            </a:r>
            <a:r>
              <a:rPr lang="en-US" sz="2000" i="1" baseline="30000"/>
              <a:t>g </a:t>
            </a:r>
            <a:r>
              <a:rPr lang="en-US" sz="2000"/>
              <a:t>+ </a:t>
            </a:r>
            <a:r>
              <a:rPr lang="en-US" sz="2000" i="1"/>
              <a:t>s</a:t>
            </a:r>
            <a:r>
              <a:rPr lang="en-US" sz="2000" i="1" baseline="-25000"/>
              <a:t>t</a:t>
            </a:r>
            <a:r>
              <a:rPr lang="en-US" sz="2000" baseline="-25000"/>
              <a:t>−1</a:t>
            </a:r>
            <a:r>
              <a:rPr lang="en-US" sz="2000"/>
              <a:t>​</a:t>
            </a:r>
            <a:r>
              <a:rPr lang="en-US" sz="2000" i="1"/>
              <a:t>W </a:t>
            </a:r>
            <a:r>
              <a:rPr lang="en-US" sz="2000" i="1" baseline="30000"/>
              <a:t>g </a:t>
            </a:r>
            <a:r>
              <a:rPr lang="en-US" sz="2000"/>
              <a:t>)</a:t>
            </a:r>
            <a:r>
              <a:rPr lang="en-US" sz="2000" i="1"/>
              <a:t> </a:t>
            </a:r>
            <a:endParaRPr lang="en-US" sz="2000"/>
          </a:p>
          <a:p>
            <a:pPr marL="0" indent="0">
              <a:buNone/>
            </a:pPr>
            <a:r>
              <a:rPr lang="en-US" sz="2000" i="1"/>
              <a:t>c</a:t>
            </a:r>
            <a:r>
              <a:rPr lang="en-US" sz="2000" i="1" baseline="-25000"/>
              <a:t>t</a:t>
            </a:r>
            <a:r>
              <a:rPr lang="en-US" sz="2000" i="1"/>
              <a:t> = c</a:t>
            </a:r>
            <a:r>
              <a:rPr lang="en-US" sz="2000" i="1" baseline="-25000"/>
              <a:t>t – 1</a:t>
            </a:r>
            <a:r>
              <a:rPr lang="en-US" sz="2000" i="1"/>
              <a:t> ʘ f + g ʘ i</a:t>
            </a:r>
            <a:endParaRPr lang="en-US" sz="2000"/>
          </a:p>
          <a:p>
            <a:pPr marL="0" indent="0">
              <a:buNone/>
            </a:pPr>
            <a:r>
              <a:rPr lang="en-US" sz="2000" i="1"/>
              <a:t>s</a:t>
            </a:r>
            <a:r>
              <a:rPr lang="en-US" sz="2000" i="1" baseline="-25000"/>
              <a:t>t </a:t>
            </a:r>
            <a:r>
              <a:rPr lang="en-US" sz="2000" i="1"/>
              <a:t>= tanh( c</a:t>
            </a:r>
            <a:r>
              <a:rPr lang="en-US" sz="2000" i="1" baseline="-25000"/>
              <a:t>t</a:t>
            </a:r>
            <a:r>
              <a:rPr lang="en-US" sz="2000" i="1"/>
              <a:t> ) ʘ o</a:t>
            </a:r>
            <a:endParaRPr lang="en-US" sz="2000"/>
          </a:p>
          <a:p>
            <a:pPr marL="0" indent="0">
              <a:buNone/>
            </a:pPr>
            <a:r>
              <a:rPr lang="en-US" i="1"/>
              <a:t> </a:t>
            </a:r>
            <a:endParaRPr lang="en-US"/>
          </a:p>
          <a:p>
            <a:pPr marL="0" indent="0">
              <a:buNone/>
            </a:pPr>
            <a:r>
              <a:rPr lang="en-US"/>
              <a:t>với </a:t>
            </a:r>
            <a:r>
              <a:rPr lang="en-US" i="1"/>
              <a:t>ʘ </a:t>
            </a:r>
            <a:r>
              <a:rPr lang="en-US"/>
              <a:t>là ký hiệu của phép nhân Hadamard</a:t>
            </a:r>
          </a:p>
          <a:p>
            <a:pPr marL="0" indent="0">
              <a:buNone/>
            </a:pPr>
            <a:r>
              <a:rPr lang="en-US" i="1"/>
              <a:t>c</a:t>
            </a:r>
            <a:r>
              <a:rPr lang="en-US" i="1" baseline="-25000"/>
              <a:t>t</a:t>
            </a:r>
            <a:r>
              <a:rPr lang="en-US" baseline="-25000"/>
              <a:t> </a:t>
            </a:r>
            <a:r>
              <a:rPr lang="en-US"/>
              <a:t> là các thành phần nhớ</a:t>
            </a:r>
          </a:p>
          <a:p>
            <a:pPr marL="0" indent="0">
              <a:buNone/>
            </a:pPr>
            <a:r>
              <a:rPr lang="en-US" i="1"/>
              <a:t>s</a:t>
            </a:r>
            <a:r>
              <a:rPr lang="en-US" i="1" baseline="-25000"/>
              <a:t>t</a:t>
            </a:r>
            <a:r>
              <a:rPr lang="en-US"/>
              <a:t> là các trạng thái ẩn</a:t>
            </a:r>
          </a:p>
          <a:p>
            <a:pPr marL="0" indent="0">
              <a:buNone/>
            </a:pPr>
            <a:r>
              <a:rPr lang="en-US" i="1"/>
              <a:t>f</a:t>
            </a:r>
            <a:r>
              <a:rPr lang="en-US"/>
              <a:t>, </a:t>
            </a:r>
            <a:r>
              <a:rPr lang="en-US" i="1"/>
              <a:t>i</a:t>
            </a:r>
            <a:r>
              <a:rPr lang="en-US"/>
              <a:t>, </a:t>
            </a:r>
            <a:r>
              <a:rPr lang="en-US" i="1"/>
              <a:t>o </a:t>
            </a:r>
            <a:r>
              <a:rPr lang="en-US"/>
              <a:t>là các cổng forget, input và output</a:t>
            </a:r>
          </a:p>
        </p:txBody>
      </p:sp>
      <p:sp>
        <p:nvSpPr>
          <p:cNvPr id="2" name="Slide Number Placeholder 1"/>
          <p:cNvSpPr>
            <a:spLocks noGrp="1"/>
          </p:cNvSpPr>
          <p:nvPr>
            <p:ph type="sldNum" sz="quarter" idx="12"/>
          </p:nvPr>
        </p:nvSpPr>
        <p:spPr/>
        <p:txBody>
          <a:bodyPr/>
          <a:lstStyle/>
          <a:p>
            <a:fld id="{DB8C5D70-793E-4376-AB60-C8387A2358A8}" type="slidenum">
              <a:rPr lang="en-US" smtClean="0"/>
              <a:t>21</a:t>
            </a:fld>
            <a:endParaRPr lang="en-US"/>
          </a:p>
        </p:txBody>
      </p:sp>
    </p:spTree>
    <p:extLst>
      <p:ext uri="{BB962C8B-B14F-4D97-AF65-F5344CB8AC3E}">
        <p14:creationId xmlns:p14="http://schemas.microsoft.com/office/powerpoint/2010/main" val="1842002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1500"/>
            <a:ext cx="10515600" cy="5605463"/>
          </a:xfrm>
        </p:spPr>
        <p:txBody>
          <a:bodyPr/>
          <a:lstStyle/>
          <a:p>
            <a:pPr algn="just"/>
            <a:r>
              <a:rPr lang="en-US"/>
              <a:t>Với mạng RNN thuần, các trạng thái ẩn được tính toán dựa </a:t>
            </a:r>
            <a:r>
              <a:rPr lang="en-US" smtClean="0"/>
              <a:t>vào </a:t>
            </a:r>
          </a:p>
          <a:p>
            <a:pPr marL="0" indent="0" algn="just">
              <a:buNone/>
            </a:pPr>
            <a:r>
              <a:rPr lang="en-US" smtClean="0"/>
              <a:t>s</a:t>
            </a:r>
            <a:r>
              <a:rPr lang="en-US" baseline="-25000" smtClean="0"/>
              <a:t>t</a:t>
            </a:r>
            <a:r>
              <a:rPr lang="en-US" smtClean="0"/>
              <a:t> = </a:t>
            </a:r>
            <a:r>
              <a:rPr lang="en-US" i="1" smtClean="0"/>
              <a:t>tanh</a:t>
            </a:r>
            <a:r>
              <a:rPr lang="en-US" smtClean="0"/>
              <a:t> ( Ux</a:t>
            </a:r>
            <a:r>
              <a:rPr lang="en-US" baseline="-25000" smtClean="0"/>
              <a:t>t </a:t>
            </a:r>
            <a:r>
              <a:rPr lang="en-US" smtClean="0"/>
              <a:t>+ Ws</a:t>
            </a:r>
            <a:r>
              <a:rPr lang="en-US" baseline="-25000" smtClean="0"/>
              <a:t>t – 1</a:t>
            </a:r>
            <a:r>
              <a:rPr lang="en-US" smtClean="0"/>
              <a:t> ) với s</a:t>
            </a:r>
            <a:r>
              <a:rPr lang="en-US" baseline="-25000" smtClean="0"/>
              <a:t>t – 1 </a:t>
            </a:r>
            <a:r>
              <a:rPr lang="en-US" smtClean="0"/>
              <a:t>là trạng thái ẩn trước nó và x</a:t>
            </a:r>
            <a:r>
              <a:rPr lang="en-US" baseline="-25000" smtClean="0"/>
              <a:t>t</a:t>
            </a:r>
            <a:r>
              <a:rPr lang="en-US" smtClean="0"/>
              <a:t> là đầu vào của bước đó.</a:t>
            </a:r>
          </a:p>
          <a:p>
            <a:pPr algn="just"/>
            <a:r>
              <a:rPr lang="en-US" i="1" smtClean="0"/>
              <a:t>f</a:t>
            </a:r>
            <a:r>
              <a:rPr lang="en-US"/>
              <a:t>, </a:t>
            </a:r>
            <a:r>
              <a:rPr lang="en-US" i="1"/>
              <a:t>i</a:t>
            </a:r>
            <a:r>
              <a:rPr lang="en-US"/>
              <a:t>, </a:t>
            </a:r>
            <a:r>
              <a:rPr lang="en-US" i="1"/>
              <a:t>o  </a:t>
            </a:r>
            <a:r>
              <a:rPr lang="en-US"/>
              <a:t>được gọi là các cổng bởi nó dùng để lọc thông tin đi qua đó. Với hàm sigmoid nằm trong khoảng [ 0, 1 ] thì khi nhân với vector, ta có thể quyết định được có bao nhiêu thông tin được giữ lại. </a:t>
            </a:r>
          </a:p>
          <a:p>
            <a:pPr algn="just"/>
            <a:r>
              <a:rPr lang="en-US" i="1"/>
              <a:t>Cổng vào</a:t>
            </a:r>
            <a:r>
              <a:rPr lang="en-US"/>
              <a:t> giúp ta chỉ định được bao nhiêu lượng thông tin ở trạng thái mới.</a:t>
            </a:r>
          </a:p>
          <a:p>
            <a:pPr algn="just"/>
            <a:r>
              <a:rPr lang="en-US" i="1"/>
              <a:t>Cổng quên</a:t>
            </a:r>
            <a:r>
              <a:rPr lang="en-US"/>
              <a:t> giúp ta bỏ đi bao nhiêu lượng thông tin ở trạng thái trước đó.</a:t>
            </a:r>
          </a:p>
          <a:p>
            <a:pPr algn="just"/>
            <a:r>
              <a:rPr lang="en-US" i="1"/>
              <a:t>Cổng ra</a:t>
            </a:r>
            <a:r>
              <a:rPr lang="en-US"/>
              <a:t> thì điều chỉnh lượng thông tin ở trạng thái trong có thể ra ngoài và truyền tới các node mạng tiếp theo.</a:t>
            </a:r>
          </a:p>
          <a:p>
            <a:pPr algn="just"/>
            <a:endParaRPr lang="en-US"/>
          </a:p>
        </p:txBody>
      </p:sp>
      <p:sp>
        <p:nvSpPr>
          <p:cNvPr id="2" name="Slide Number Placeholder 1"/>
          <p:cNvSpPr>
            <a:spLocks noGrp="1"/>
          </p:cNvSpPr>
          <p:nvPr>
            <p:ph type="sldNum" sz="quarter" idx="12"/>
          </p:nvPr>
        </p:nvSpPr>
        <p:spPr/>
        <p:txBody>
          <a:bodyPr/>
          <a:lstStyle/>
          <a:p>
            <a:fld id="{DB8C5D70-793E-4376-AB60-C8387A2358A8}" type="slidenum">
              <a:rPr lang="en-US" smtClean="0"/>
              <a:t>22</a:t>
            </a:fld>
            <a:endParaRPr lang="en-US"/>
          </a:p>
        </p:txBody>
      </p:sp>
    </p:spTree>
    <p:extLst>
      <p:ext uri="{BB962C8B-B14F-4D97-AF65-F5344CB8AC3E}">
        <p14:creationId xmlns:p14="http://schemas.microsoft.com/office/powerpoint/2010/main" val="4183256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10515600" cy="5707063"/>
          </a:xfrm>
        </p:spPr>
        <p:txBody>
          <a:bodyPr/>
          <a:lstStyle/>
          <a:p>
            <a:r>
              <a:rPr lang="en-US" i="1"/>
              <a:t>g </a:t>
            </a:r>
            <a:r>
              <a:rPr lang="en-US"/>
              <a:t> là trạng thái ẩn ứng cử được tính toán dựa trên đầu vào hiện tại và trạng thái trước. Công thức trên không khác RNN thuần là mấy. </a:t>
            </a:r>
            <a:endParaRPr lang="en-US" smtClean="0"/>
          </a:p>
          <a:p>
            <a:r>
              <a:rPr lang="en-US" i="1"/>
              <a:t>c</a:t>
            </a:r>
            <a:r>
              <a:rPr lang="en-US" i="1" baseline="-25000"/>
              <a:t>t </a:t>
            </a:r>
            <a:r>
              <a:rPr lang="en-US"/>
              <a:t> là bộ nhớ trong của LSTM, nó là tổng của </a:t>
            </a:r>
            <a:r>
              <a:rPr lang="en-US" i="1"/>
              <a:t>bộ nhớ trước</a:t>
            </a:r>
            <a:r>
              <a:rPr lang="en-US"/>
              <a:t> đã được lọc bởi </a:t>
            </a:r>
            <a:r>
              <a:rPr lang="en-US" i="1"/>
              <a:t>cổng quên</a:t>
            </a:r>
            <a:r>
              <a:rPr lang="en-US"/>
              <a:t> và </a:t>
            </a:r>
            <a:r>
              <a:rPr lang="en-US" i="1"/>
              <a:t>trạng thái ẩn ứng cử</a:t>
            </a:r>
            <a:r>
              <a:rPr lang="en-US"/>
              <a:t> được lọc bởi </a:t>
            </a:r>
            <a:r>
              <a:rPr lang="en-US" i="1"/>
              <a:t>cổng vào</a:t>
            </a:r>
            <a:r>
              <a:rPr lang="en-US"/>
              <a:t> (sự kết hợp của bộ nhớ trước và đầu vào hiện tại).</a:t>
            </a:r>
          </a:p>
          <a:p>
            <a:r>
              <a:rPr lang="en-US"/>
              <a:t>Sau khi có được </a:t>
            </a:r>
            <a:r>
              <a:rPr lang="en-US" i="1"/>
              <a:t>c</a:t>
            </a:r>
            <a:r>
              <a:rPr lang="en-US" i="1" baseline="-25000"/>
              <a:t>t</a:t>
            </a:r>
            <a:r>
              <a:rPr lang="en-US" i="1"/>
              <a:t> </a:t>
            </a:r>
            <a:r>
              <a:rPr lang="en-US"/>
              <a:t>ta sẽ đưa nó qua cổng ra để lọc thông tin một lần nữa để có trạng thái mới </a:t>
            </a:r>
            <a:r>
              <a:rPr lang="en-US" i="1"/>
              <a:t> s</a:t>
            </a:r>
            <a:r>
              <a:rPr lang="en-US" i="1" baseline="-25000"/>
              <a:t>t</a:t>
            </a:r>
            <a:r>
              <a:rPr lang="en-US" i="1"/>
              <a:t> .</a:t>
            </a:r>
            <a:r>
              <a:rPr lang="en-US"/>
              <a:t> </a:t>
            </a:r>
          </a:p>
          <a:p>
            <a:endParaRPr lang="en-US"/>
          </a:p>
        </p:txBody>
      </p:sp>
      <p:pic>
        <p:nvPicPr>
          <p:cNvPr id="4" name="Picture 3" descr="LSTM Gating. Chung, Junyoung, et al. âEmpirical evaluation of gated recurrent neural networks on sequence modeling.â (2014)"/>
          <p:cNvPicPr/>
          <p:nvPr/>
        </p:nvPicPr>
        <p:blipFill>
          <a:blip r:embed="rId2">
            <a:extLst>
              <a:ext uri="{28A0092B-C50C-407E-A947-70E740481C1C}">
                <a14:useLocalDpi xmlns:a14="http://schemas.microsoft.com/office/drawing/2010/main" val="0"/>
              </a:ext>
            </a:extLst>
          </a:blip>
          <a:srcRect/>
          <a:stretch>
            <a:fillRect/>
          </a:stretch>
        </p:blipFill>
        <p:spPr bwMode="auto">
          <a:xfrm>
            <a:off x="4129087" y="3549650"/>
            <a:ext cx="3933825" cy="3308350"/>
          </a:xfrm>
          <a:prstGeom prst="rect">
            <a:avLst/>
          </a:prstGeom>
          <a:noFill/>
          <a:ln>
            <a:noFill/>
          </a:ln>
        </p:spPr>
      </p:pic>
      <p:sp>
        <p:nvSpPr>
          <p:cNvPr id="2" name="Slide Number Placeholder 1"/>
          <p:cNvSpPr>
            <a:spLocks noGrp="1"/>
          </p:cNvSpPr>
          <p:nvPr>
            <p:ph type="sldNum" sz="quarter" idx="12"/>
          </p:nvPr>
        </p:nvSpPr>
        <p:spPr/>
        <p:txBody>
          <a:bodyPr/>
          <a:lstStyle/>
          <a:p>
            <a:fld id="{DB8C5D70-793E-4376-AB60-C8387A2358A8}" type="slidenum">
              <a:rPr lang="en-US" smtClean="0"/>
              <a:t>23</a:t>
            </a:fld>
            <a:endParaRPr lang="en-US"/>
          </a:p>
        </p:txBody>
      </p:sp>
    </p:spTree>
    <p:extLst>
      <p:ext uri="{BB962C8B-B14F-4D97-AF65-F5344CB8AC3E}">
        <p14:creationId xmlns:p14="http://schemas.microsoft.com/office/powerpoint/2010/main" val="42823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smtClean="0"/>
              <a:t>Bidirectional LongShort Term Memory (BiLSTM)</a:t>
            </a:r>
            <a:endParaRPr lang="en-US" sz="4200"/>
          </a:p>
        </p:txBody>
      </p:sp>
      <p:sp>
        <p:nvSpPr>
          <p:cNvPr id="3" name="Content Placeholder 2"/>
          <p:cNvSpPr>
            <a:spLocks noGrp="1"/>
          </p:cNvSpPr>
          <p:nvPr>
            <p:ph idx="1"/>
          </p:nvPr>
        </p:nvSpPr>
        <p:spPr/>
        <p:txBody>
          <a:bodyPr/>
          <a:lstStyle/>
          <a:p>
            <a:r>
              <a:rPr lang="en-US"/>
              <a:t>LSTM hai chiều (BiLSTM ) là một dạng cải tiến của LSTM. Được giới thiệu bởi Hochreiter và Schmidhuber (1997</a:t>
            </a:r>
            <a:r>
              <a:rPr lang="en-US" smtClean="0"/>
              <a:t>).</a:t>
            </a:r>
          </a:p>
          <a:p>
            <a:r>
              <a:rPr lang="en-US"/>
              <a:t>LSTM chỉ lưu trữ thông tin của quá khứ bởi vì những dữ liệu đầu vào nó đọc được thuộc về quá khứ. Nhưng với BiLSTM, nó sẽ duyệt đầu vào theo hai cách, một là chạy từ quá khứ đến tương lai và ngược lại.</a:t>
            </a:r>
          </a:p>
          <a:p>
            <a:endParaRPr lang="en-US"/>
          </a:p>
        </p:txBody>
      </p:sp>
      <p:pic>
        <p:nvPicPr>
          <p:cNvPr id="4" name="Picture 3" descr="Related image"/>
          <p:cNvPicPr/>
          <p:nvPr/>
        </p:nvPicPr>
        <p:blipFill>
          <a:blip r:embed="rId2">
            <a:extLst>
              <a:ext uri="{28A0092B-C50C-407E-A947-70E740481C1C}">
                <a14:useLocalDpi xmlns:a14="http://schemas.microsoft.com/office/drawing/2010/main" val="0"/>
              </a:ext>
            </a:extLst>
          </a:blip>
          <a:srcRect/>
          <a:stretch>
            <a:fillRect/>
          </a:stretch>
        </p:blipFill>
        <p:spPr bwMode="auto">
          <a:xfrm>
            <a:off x="494887" y="549910"/>
            <a:ext cx="10998613" cy="5203190"/>
          </a:xfrm>
          <a:prstGeom prst="rect">
            <a:avLst/>
          </a:prstGeom>
          <a:noFill/>
          <a:ln>
            <a:noFill/>
          </a:ln>
        </p:spPr>
      </p:pic>
      <p:sp>
        <p:nvSpPr>
          <p:cNvPr id="5" name="Slide Number Placeholder 4"/>
          <p:cNvSpPr>
            <a:spLocks noGrp="1"/>
          </p:cNvSpPr>
          <p:nvPr>
            <p:ph type="sldNum" sz="quarter" idx="12"/>
          </p:nvPr>
        </p:nvSpPr>
        <p:spPr/>
        <p:txBody>
          <a:bodyPr/>
          <a:lstStyle/>
          <a:p>
            <a:fld id="{DB8C5D70-793E-4376-AB60-C8387A2358A8}" type="slidenum">
              <a:rPr lang="en-US" smtClean="0"/>
              <a:t>24</a:t>
            </a:fld>
            <a:endParaRPr lang="en-US"/>
          </a:p>
        </p:txBody>
      </p:sp>
    </p:spTree>
    <p:extLst>
      <p:ext uri="{BB962C8B-B14F-4D97-AF65-F5344CB8AC3E}">
        <p14:creationId xmlns:p14="http://schemas.microsoft.com/office/powerpoint/2010/main" val="1156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smtClean="0"/>
              <a:t>Mạng CNN - LSTM</a:t>
            </a:r>
            <a:endParaRPr lang="en-US" sz="4200"/>
          </a:p>
        </p:txBody>
      </p:sp>
      <p:sp>
        <p:nvSpPr>
          <p:cNvPr id="3" name="Content Placeholder 2"/>
          <p:cNvSpPr>
            <a:spLocks noGrp="1"/>
          </p:cNvSpPr>
          <p:nvPr>
            <p:ph idx="1"/>
          </p:nvPr>
        </p:nvSpPr>
        <p:spPr/>
        <p:txBody>
          <a:bodyPr/>
          <a:lstStyle/>
          <a:p>
            <a:pPr algn="just"/>
            <a:r>
              <a:rPr lang="en-US" smtClean="0"/>
              <a:t>Đây là mô hình kết hợp giữa CNN và LSTM để hỗ trợ việc dự đoán chuỗi.</a:t>
            </a:r>
          </a:p>
          <a:p>
            <a:pPr algn="just"/>
            <a:r>
              <a:rPr lang="en-US" smtClean="0"/>
              <a:t>CNN-LSTM được phát triển để giải quyết vấn đề về dự đoán chuỗi thời gian trực quang và ứng dụng tạo mô tả văn bản từ các chuỗi hình ảnh, cụ thể là các hoạt động:</a:t>
            </a:r>
          </a:p>
          <a:p>
            <a:pPr algn="just">
              <a:buFontTx/>
              <a:buChar char="-"/>
            </a:pPr>
            <a:r>
              <a:rPr lang="en-US" sz="2500" i="1" smtClean="0"/>
              <a:t>Nhận dạng hoạt động</a:t>
            </a:r>
            <a:r>
              <a:rPr lang="en-US" sz="2500" smtClean="0"/>
              <a:t>: tạo mô tả văn bản của một hành động dựa trên chuỗi hình ảnh.</a:t>
            </a:r>
          </a:p>
          <a:p>
            <a:pPr algn="just">
              <a:buFontTx/>
              <a:buChar char="-"/>
            </a:pPr>
            <a:r>
              <a:rPr lang="en-US" sz="2500" i="1" smtClean="0"/>
              <a:t>Mô tả hình ảnh</a:t>
            </a:r>
            <a:r>
              <a:rPr lang="en-US" sz="2500" smtClean="0"/>
              <a:t>: tạo mô tả văn bản của một hình ảnh duy nhất.</a:t>
            </a:r>
          </a:p>
          <a:p>
            <a:pPr algn="just">
              <a:buFontTx/>
              <a:buChar char="-"/>
            </a:pPr>
            <a:r>
              <a:rPr lang="en-US" sz="2500" i="1" smtClean="0"/>
              <a:t>Mô tả video</a:t>
            </a:r>
            <a:r>
              <a:rPr lang="en-US" sz="2500" smtClean="0"/>
              <a:t>: tạo mô tả văn bản của chuỗi hình ảnh.</a:t>
            </a:r>
            <a:endParaRPr lang="en-US" sz="2500" i="1"/>
          </a:p>
        </p:txBody>
      </p:sp>
      <p:sp>
        <p:nvSpPr>
          <p:cNvPr id="4" name="Slide Number Placeholder 3"/>
          <p:cNvSpPr>
            <a:spLocks noGrp="1"/>
          </p:cNvSpPr>
          <p:nvPr>
            <p:ph type="sldNum" sz="quarter" idx="12"/>
          </p:nvPr>
        </p:nvSpPr>
        <p:spPr/>
        <p:txBody>
          <a:bodyPr/>
          <a:lstStyle/>
          <a:p>
            <a:fld id="{DB8C5D70-793E-4376-AB60-C8387A2358A8}" type="slidenum">
              <a:rPr lang="en-US" smtClean="0"/>
              <a:t>25</a:t>
            </a:fld>
            <a:endParaRPr lang="en-US"/>
          </a:p>
        </p:txBody>
      </p:sp>
    </p:spTree>
    <p:extLst>
      <p:ext uri="{BB962C8B-B14F-4D97-AF65-F5344CB8AC3E}">
        <p14:creationId xmlns:p14="http://schemas.microsoft.com/office/powerpoint/2010/main" val="727124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622300"/>
            <a:ext cx="8610600" cy="5554663"/>
          </a:xfrm>
        </p:spPr>
        <p:txBody>
          <a:bodyPr/>
          <a:lstStyle/>
          <a:p>
            <a:pPr algn="just"/>
            <a:r>
              <a:rPr lang="en-US" smtClean="0"/>
              <a:t>Cấu trúc này được sử dụng cho các bài toán về nhận dạng giọng nói và xử lý ngôn ngữ tự nhiên, trong đó CNN được sử dụng làm trình trích xuất tính năng cho LSTM trên dữ liệu đầu vào là âm thanh và văn bản.</a:t>
            </a:r>
          </a:p>
          <a:p>
            <a:pPr algn="just"/>
            <a:r>
              <a:rPr lang="en-US" smtClean="0"/>
              <a:t>CNN có khả năng trích xuất thông tin cục bộ nhưng lại phụ thuộc về vấn đề xa gần. LSTM có thể giải quyết vấn đề này</a:t>
            </a:r>
          </a:p>
          <a:p>
            <a:pPr algn="just"/>
            <a:r>
              <a:rPr lang="en-US" smtClean="0"/>
              <a:t>Các phương pháp word embedding và dựa trên NN chưa khám phá tốt các chiều trong phân tích văn bản.</a:t>
            </a:r>
          </a:p>
          <a:p>
            <a:pPr algn="just"/>
            <a:endParaRPr lang="en-US"/>
          </a:p>
        </p:txBody>
      </p:sp>
      <p:pic>
        <p:nvPicPr>
          <p:cNvPr id="12290" name="Picture 2" descr="Convolutional Neural Network Long Short-Term Memory Network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4100" y="469900"/>
            <a:ext cx="1981200" cy="625103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B8C5D70-793E-4376-AB60-C8387A2358A8}" type="slidenum">
              <a:rPr lang="en-US" smtClean="0"/>
              <a:t>26</a:t>
            </a:fld>
            <a:endParaRPr lang="en-US"/>
          </a:p>
        </p:txBody>
      </p:sp>
    </p:spTree>
    <p:extLst>
      <p:ext uri="{BB962C8B-B14F-4D97-AF65-F5344CB8AC3E}">
        <p14:creationId xmlns:p14="http://schemas.microsoft.com/office/powerpoint/2010/main" val="4079866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3300" y="0"/>
            <a:ext cx="10650070" cy="6858000"/>
          </a:xfrm>
          <a:prstGeom prst="rect">
            <a:avLst/>
          </a:prstGeom>
        </p:spPr>
      </p:pic>
      <p:sp>
        <p:nvSpPr>
          <p:cNvPr id="2" name="Slide Number Placeholder 1"/>
          <p:cNvSpPr>
            <a:spLocks noGrp="1"/>
          </p:cNvSpPr>
          <p:nvPr>
            <p:ph type="sldNum" sz="quarter" idx="12"/>
          </p:nvPr>
        </p:nvSpPr>
        <p:spPr/>
        <p:txBody>
          <a:bodyPr/>
          <a:lstStyle/>
          <a:p>
            <a:fld id="{DB8C5D70-793E-4376-AB60-C8387A2358A8}" type="slidenum">
              <a:rPr lang="en-US" smtClean="0"/>
              <a:t>27</a:t>
            </a:fld>
            <a:endParaRPr lang="en-US"/>
          </a:p>
        </p:txBody>
      </p:sp>
    </p:spTree>
    <p:extLst>
      <p:ext uri="{BB962C8B-B14F-4D97-AF65-F5344CB8AC3E}">
        <p14:creationId xmlns:p14="http://schemas.microsoft.com/office/powerpoint/2010/main" val="11731134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chế Attention</a:t>
            </a:r>
            <a:endParaRPr lang="en-US"/>
          </a:p>
        </p:txBody>
      </p:sp>
      <p:sp>
        <p:nvSpPr>
          <p:cNvPr id="3" name="Content Placeholder 2"/>
          <p:cNvSpPr>
            <a:spLocks noGrp="1"/>
          </p:cNvSpPr>
          <p:nvPr>
            <p:ph idx="1"/>
          </p:nvPr>
        </p:nvSpPr>
        <p:spPr/>
        <p:txBody>
          <a:bodyPr/>
          <a:lstStyle/>
          <a:p>
            <a:r>
              <a:rPr lang="en-US"/>
              <a:t>Trong deep learning, cơ chế Attention là một ý tưởng tương tự được áp dụng khi ta chỉ tập trung vào những phần nhất định của dữ liệu đầu vào của dữ liệu tại một thời điểm nhất định cho các bài toán như nhận diện giọng nói, phân tích cảm xúc, dịch máy, …</a:t>
            </a:r>
          </a:p>
          <a:p>
            <a:r>
              <a:rPr lang="en-US" smtClean="0"/>
              <a:t>Việc encode toàn bộ thông tin từ input vào 1 vector cố định khiến mô hình thực hiện trên các câu dài không được tốt.</a:t>
            </a:r>
          </a:p>
          <a:p>
            <a:r>
              <a:rPr lang="en-US" smtClean="0"/>
              <a:t>Mặc dù sử dụng LSTM để khắc phục nhưng như thế vẫn chưa đủ, đặc biệt đối với những câu dài hơn những câu trong training data.</a:t>
            </a:r>
          </a:p>
          <a:p>
            <a:r>
              <a:rPr lang="en-US" smtClean="0"/>
              <a:t>Cơ chế Attention được ra đời để tập trung vào những điểm quan trọng.</a:t>
            </a:r>
            <a:endParaRPr lang="en-US"/>
          </a:p>
        </p:txBody>
      </p:sp>
      <p:sp>
        <p:nvSpPr>
          <p:cNvPr id="4" name="Slide Number Placeholder 3"/>
          <p:cNvSpPr>
            <a:spLocks noGrp="1"/>
          </p:cNvSpPr>
          <p:nvPr>
            <p:ph type="sldNum" sz="quarter" idx="12"/>
          </p:nvPr>
        </p:nvSpPr>
        <p:spPr/>
        <p:txBody>
          <a:bodyPr/>
          <a:lstStyle/>
          <a:p>
            <a:fld id="{DB8C5D70-793E-4376-AB60-C8387A2358A8}" type="slidenum">
              <a:rPr lang="en-US" smtClean="0"/>
              <a:t>28</a:t>
            </a:fld>
            <a:endParaRPr lang="en-US"/>
          </a:p>
        </p:txBody>
      </p:sp>
    </p:spTree>
    <p:extLst>
      <p:ext uri="{BB962C8B-B14F-4D97-AF65-F5344CB8AC3E}">
        <p14:creationId xmlns:p14="http://schemas.microsoft.com/office/powerpoint/2010/main" val="3294855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800" y="5973012"/>
            <a:ext cx="10515600" cy="808875"/>
          </a:xfrm>
        </p:spPr>
        <p:txBody>
          <a:bodyPr/>
          <a:lstStyle/>
          <a:p>
            <a:r>
              <a:rPr lang="en-US" smtClean="0"/>
              <a:t>Cơ chế seq2seq phổ biến (không sử dụng attention)</a:t>
            </a:r>
            <a:endParaRPr lang="en-US"/>
          </a:p>
        </p:txBody>
      </p:sp>
      <p:pic>
        <p:nvPicPr>
          <p:cNvPr id="15362" name="Picture 2" descr="attention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3899" y="419100"/>
            <a:ext cx="7683501" cy="555391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B8C5D70-793E-4376-AB60-C8387A2358A8}" type="slidenum">
              <a:rPr lang="en-US" smtClean="0"/>
              <a:t>29</a:t>
            </a:fld>
            <a:endParaRPr lang="en-US"/>
          </a:p>
        </p:txBody>
      </p:sp>
    </p:spTree>
    <p:extLst>
      <p:ext uri="{BB962C8B-B14F-4D97-AF65-F5344CB8AC3E}">
        <p14:creationId xmlns:p14="http://schemas.microsoft.com/office/powerpoint/2010/main" val="2549802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39800"/>
          </a:xfrm>
        </p:spPr>
        <p:txBody>
          <a:bodyPr>
            <a:normAutofit/>
          </a:bodyPr>
          <a:lstStyle/>
          <a:p>
            <a:r>
              <a:rPr lang="en-US" sz="4200" smtClean="0"/>
              <a:t>Giới thiệu chung</a:t>
            </a:r>
            <a:endParaRPr lang="en-US" sz="4200"/>
          </a:p>
        </p:txBody>
      </p:sp>
      <p:sp>
        <p:nvSpPr>
          <p:cNvPr id="4" name="Text Placeholder 3"/>
          <p:cNvSpPr>
            <a:spLocks noGrp="1"/>
          </p:cNvSpPr>
          <p:nvPr>
            <p:ph type="body" sz="half" idx="2"/>
          </p:nvPr>
        </p:nvSpPr>
        <p:spPr>
          <a:xfrm>
            <a:off x="839789" y="2057400"/>
            <a:ext cx="6399212" cy="3811588"/>
          </a:xfrm>
        </p:spPr>
        <p:txBody>
          <a:bodyPr>
            <a:normAutofit lnSpcReduction="10000"/>
          </a:bodyPr>
          <a:lstStyle/>
          <a:p>
            <a:pPr marL="342900" indent="-342900" algn="just">
              <a:buFont typeface="Arial" panose="020B0604020202020204" pitchFamily="34" charset="0"/>
              <a:buChar char="•"/>
            </a:pPr>
            <a:r>
              <a:rPr lang="en-US" sz="2800" b="1" smtClean="0"/>
              <a:t>AI, Machine Learning và Deep Learning</a:t>
            </a:r>
            <a:endParaRPr lang="en-US" sz="2800" b="1"/>
          </a:p>
          <a:p>
            <a:pPr algn="just"/>
            <a:r>
              <a:rPr lang="en-US" sz="2000" i="1" smtClean="0"/>
              <a:t>Trí tuệ nhân tạo (Artificial Intelligence) : </a:t>
            </a:r>
            <a:r>
              <a:rPr lang="en-US" sz="2000" smtClean="0"/>
              <a:t>trí tuệ máy móc mô phỏng từ con người.</a:t>
            </a:r>
          </a:p>
          <a:p>
            <a:pPr algn="just"/>
            <a:endParaRPr lang="en-US" sz="2000" i="1" smtClean="0"/>
          </a:p>
          <a:p>
            <a:pPr algn="just"/>
            <a:r>
              <a:rPr lang="en-US" sz="2000" i="1" smtClean="0"/>
              <a:t>Máy học (Machine Learning) : </a:t>
            </a:r>
            <a:r>
              <a:rPr lang="en-US" sz="2000" smtClean="0"/>
              <a:t> là các thuật toán dùng để đào tạo cho AI trong việc nhận biết các mẫu dữ liệu và thực hiện dự đoán.</a:t>
            </a:r>
          </a:p>
          <a:p>
            <a:pPr algn="just"/>
            <a:endParaRPr lang="en-US" sz="2000" i="1" smtClean="0"/>
          </a:p>
          <a:p>
            <a:pPr algn="just"/>
            <a:r>
              <a:rPr lang="en-US" sz="2000" i="1" smtClean="0"/>
              <a:t>Học sâu (Deep Learning) : </a:t>
            </a:r>
            <a:r>
              <a:rPr lang="en-US" sz="2000" smtClean="0"/>
              <a:t>Một</a:t>
            </a:r>
            <a:r>
              <a:rPr lang="en-US" sz="2000" i="1"/>
              <a:t> </a:t>
            </a:r>
            <a:r>
              <a:rPr lang="en-US" sz="2000" smtClean="0"/>
              <a:t>kỹ thuật của máy học, cho phép nó có khả năng tự đào tạo chính mình bằng hệ thống mạng thần kinh nhân tạo.</a:t>
            </a:r>
            <a:endParaRPr lang="en-US" sz="2000" i="1" smtClean="0"/>
          </a:p>
          <a:p>
            <a:pPr marL="342900" indent="-342900" algn="just">
              <a:buFont typeface="Arial" panose="020B0604020202020204" pitchFamily="34" charset="0"/>
              <a:buChar char="•"/>
            </a:pPr>
            <a:endParaRPr lang="en-US" sz="2400" b="1" smtClean="0"/>
          </a:p>
          <a:p>
            <a:pPr marL="342900" indent="-342900" algn="just">
              <a:buFont typeface="Arial" panose="020B0604020202020204" pitchFamily="34" charset="0"/>
              <a:buChar char="•"/>
            </a:pPr>
            <a:endParaRPr lang="en-US" sz="2400" b="1"/>
          </a:p>
        </p:txBody>
      </p:sp>
      <p:pic>
        <p:nvPicPr>
          <p:cNvPr id="1028" name="Picture 4" descr="https://st.quantrimang.com/photos/image/2018/08/30/phan-biet-ai-mc-d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6053" y="1155700"/>
            <a:ext cx="4915947" cy="506888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B8C5D70-793E-4376-AB60-C8387A2358A8}" type="slidenum">
              <a:rPr lang="en-US" smtClean="0"/>
              <a:t>3</a:t>
            </a:fld>
            <a:endParaRPr lang="en-US"/>
          </a:p>
        </p:txBody>
      </p:sp>
    </p:spTree>
    <p:extLst>
      <p:ext uri="{BB962C8B-B14F-4D97-AF65-F5344CB8AC3E}">
        <p14:creationId xmlns:p14="http://schemas.microsoft.com/office/powerpoint/2010/main" val="3443873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800" y="5973012"/>
            <a:ext cx="10515600" cy="808875"/>
          </a:xfrm>
        </p:spPr>
        <p:txBody>
          <a:bodyPr/>
          <a:lstStyle/>
          <a:p>
            <a:r>
              <a:rPr lang="en-US" smtClean="0"/>
              <a:t>Gắn thêm Attention</a:t>
            </a:r>
            <a:endParaRPr lang="en-US"/>
          </a:p>
        </p:txBody>
      </p:sp>
      <p:pic>
        <p:nvPicPr>
          <p:cNvPr id="16386" name="Picture 2" descr="attention_paper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440373"/>
            <a:ext cx="9306619" cy="483012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B8C5D70-793E-4376-AB60-C8387A2358A8}" type="slidenum">
              <a:rPr lang="en-US" smtClean="0"/>
              <a:t>30</a:t>
            </a:fld>
            <a:endParaRPr lang="en-US"/>
          </a:p>
        </p:txBody>
      </p:sp>
    </p:spTree>
    <p:extLst>
      <p:ext uri="{BB962C8B-B14F-4D97-AF65-F5344CB8AC3E}">
        <p14:creationId xmlns:p14="http://schemas.microsoft.com/office/powerpoint/2010/main" val="32035719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15999"/>
                <a:ext cx="10515600" cy="5160963"/>
              </a:xfrm>
            </p:spPr>
            <p:txBody>
              <a:bodyPr/>
              <a:lstStyle/>
              <a:p>
                <a:pPr algn="just"/>
                <a:r>
                  <a:rPr lang="en-US" smtClean="0"/>
                  <a:t>Mô hình seq2seq cơ bản gồm 2 mạng neural thành phần được gọi là bộ mã hóa (encoder) và bộ giải mã (decoder) để sinh ra chuỗi đầu ra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r>
                          <a:rPr lang="en-US" b="0" i="1" smtClean="0">
                            <a:latin typeface="Cambria Math" panose="02040503050406030204" pitchFamily="18" charset="0"/>
                          </a:rPr>
                          <m:t>𝑚</m:t>
                        </m:r>
                      </m:sub>
                    </m:sSub>
                    <m:r>
                      <a:rPr lang="en-US" b="0" i="1" smtClean="0">
                        <a:latin typeface="Cambria Math" panose="02040503050406030204" pitchFamily="18" charset="0"/>
                      </a:rPr>
                      <m:t> </m:t>
                    </m:r>
                  </m:oMath>
                </a14:m>
                <a:r>
                  <a:rPr lang="en-US" smtClean="0"/>
                  <a:t>từ một chuỗi đầu vào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𝑛</m:t>
                        </m:r>
                      </m:sub>
                    </m:sSub>
                  </m:oMath>
                </a14:m>
                <a:r>
                  <a:rPr lang="en-US" smtClean="0"/>
                  <a:t>.</a:t>
                </a:r>
              </a:p>
              <a:p>
                <a:pPr algn="just"/>
                <a:endParaRPr lang="en-US" smtClean="0"/>
              </a:p>
              <a:p>
                <a:pPr algn="just"/>
                <a:r>
                  <a:rPr lang="en-US" smtClean="0"/>
                  <a:t>Trong mô hình này, có thể sử dụng RNN hoặc CNN cho bộ encoder và decoder.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15999"/>
                <a:ext cx="10515600" cy="5160963"/>
              </a:xfrm>
              <a:blipFill rotWithShape="0">
                <a:blip r:embed="rId2"/>
                <a:stretch>
                  <a:fillRect l="-1043" t="-2009" r="-1159"/>
                </a:stretch>
              </a:blipFill>
            </p:spPr>
            <p:txBody>
              <a:bodyPr/>
              <a:lstStyle/>
              <a:p>
                <a:r>
                  <a:rPr lang="en-US">
                    <a:noFill/>
                  </a:rPr>
                  <a:t> </a:t>
                </a:r>
              </a:p>
            </p:txBody>
          </p:sp>
        </mc:Fallback>
      </mc:AlternateContent>
      <p:pic>
        <p:nvPicPr>
          <p:cNvPr id="13316" name="Picture 4" descr="seq2se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675" y="3596481"/>
            <a:ext cx="8257114" cy="309641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B8C5D70-793E-4376-AB60-C8387A2358A8}" type="slidenum">
              <a:rPr lang="en-US" smtClean="0"/>
              <a:t>31</a:t>
            </a:fld>
            <a:endParaRPr lang="en-US"/>
          </a:p>
        </p:txBody>
      </p:sp>
    </p:spTree>
    <p:extLst>
      <p:ext uri="{BB962C8B-B14F-4D97-AF65-F5344CB8AC3E}">
        <p14:creationId xmlns:p14="http://schemas.microsoft.com/office/powerpoint/2010/main" val="41581993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533401"/>
                <a:ext cx="10515600" cy="5643562"/>
              </a:xfrm>
            </p:spPr>
            <p:txBody>
              <a:bodyPr/>
              <a:lstStyle/>
              <a:p>
                <a:pPr algn="just"/>
                <a:r>
                  <a:rPr lang="en-US" smtClean="0"/>
                  <a:t>Một chuỗi các từ trong văn bản gốc </a:t>
                </a:r>
                <a:r>
                  <a:rPr lang="en-US" i="1" smtClean="0"/>
                  <a:t>x </a:t>
                </a:r>
                <a:r>
                  <a:rPr lang="en-US" smtClean="0"/>
                  <a:t>với độ dài </a:t>
                </a:r>
                <a:r>
                  <a:rPr lang="en-US" i="1" smtClean="0"/>
                  <a:t>n</a:t>
                </a:r>
                <a:r>
                  <a:rPr lang="en-US" smtClean="0"/>
                  <a:t>, và một chuỗi các từ trong bản dịch</a:t>
                </a:r>
                <a:r>
                  <a:rPr lang="en-US" i="1" smtClean="0"/>
                  <a:t> y</a:t>
                </a:r>
                <a:r>
                  <a:rPr lang="en-US" smtClean="0"/>
                  <a:t> tương ứng </a:t>
                </a:r>
                <a:r>
                  <a:rPr lang="en-US" i="1" smtClean="0"/>
                  <a:t>x </a:t>
                </a:r>
                <a:r>
                  <a:rPr lang="en-US" smtClean="0"/>
                  <a:t>với độ dài </a:t>
                </a:r>
                <a:r>
                  <a:rPr lang="en-US" i="1" smtClean="0"/>
                  <a:t>m</a:t>
                </a:r>
                <a:r>
                  <a:rPr lang="en-US" smtClean="0"/>
                  <a:t>.</a:t>
                </a:r>
              </a:p>
              <a:p>
                <a:pPr marL="1371600" lvl="3" indent="0" algn="just">
                  <a:buNone/>
                </a:pPr>
                <a:r>
                  <a:rPr lang="en-US" sz="2000" i="1" smtClean="0"/>
                  <a:t> </a:t>
                </a:r>
                <a:r>
                  <a:rPr lang="en-US" sz="2400" i="1" smtClean="0"/>
                  <a:t>x =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a14:m>
                <a:r>
                  <a:rPr lang="en-US" sz="2400" i="1"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a14:m>
                <a:r>
                  <a:rPr lang="en-US" sz="2400" i="1" smtClean="0"/>
                  <a:t>,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oMath>
                </a14:m>
                <a:r>
                  <a:rPr lang="en-US" sz="2400" i="1" smtClean="0"/>
                  <a:t> ]</a:t>
                </a:r>
              </a:p>
              <a:p>
                <a:pPr marL="1371600" lvl="3" indent="0" algn="just">
                  <a:buNone/>
                </a:pPr>
                <a:r>
                  <a:rPr lang="en-US" sz="2400" i="1" smtClean="0"/>
                  <a:t> y =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oMath>
                </a14:m>
                <a:r>
                  <a:rPr lang="en-US" sz="2400" i="1"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oMath>
                </a14:m>
                <a:r>
                  <a:rPr lang="en-US" sz="2400" i="1" smtClean="0"/>
                  <a:t>,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𝑚</m:t>
                        </m:r>
                      </m:sub>
                    </m:sSub>
                  </m:oMath>
                </a14:m>
                <a:r>
                  <a:rPr lang="en-US" sz="2400" i="1" smtClean="0"/>
                  <a:t> ]</a:t>
                </a:r>
              </a:p>
              <a:p>
                <a:pPr algn="just"/>
                <a:r>
                  <a:rPr lang="en-US" smtClean="0"/>
                  <a:t>Mỗi decoder output phụ thuộc vào từ trước đó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r>
                  <a:rPr lang="en-US" i="1" smtClean="0"/>
                  <a:t> </a:t>
                </a:r>
                <a:r>
                  <a:rPr lang="en-US" smtClean="0"/>
                  <a:t>, trạng thái ẩn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i="1" smtClean="0"/>
                  <a:t> </a:t>
                </a:r>
                <a:r>
                  <a:rPr lang="en-US" smtClean="0"/>
                  <a:t>và context vector:</a:t>
                </a:r>
              </a:p>
              <a:p>
                <a:pPr marL="914400" lvl="2" indent="0" algn="just">
                  <a:buNone/>
                </a:pPr>
                <a:r>
                  <a:rPr lang="it-IT" sz="2400" i="1"/>
                  <a:t> </a:t>
                </a:r>
                <a:r>
                  <a:rPr lang="it-IT" sz="2400" i="1" smtClean="0"/>
                  <a:t>       p</a:t>
                </a:r>
                <a:r>
                  <a:rPr lang="it-IT" sz="2400" smtClean="0"/>
                  <a:t>(</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oMath>
                </a14:m>
                <a:r>
                  <a:rPr lang="it-IT" sz="2400" smtClean="0"/>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oMath>
                </a14:m>
                <a:r>
                  <a:rPr lang="it-IT" sz="2400"/>
                  <a:t>​</a:t>
                </a:r>
                <a:r>
                  <a:rPr lang="it-IT" sz="2400" smtClean="0"/>
                  <a:t>, ...,</a:t>
                </a:r>
                <a:r>
                  <a:rPr lang="en-US" sz="240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it-IT" sz="2400"/>
                  <a:t>​</a:t>
                </a:r>
                <a:r>
                  <a:rPr lang="it-IT" sz="2400" smtClean="0"/>
                  <a:t>}, </a:t>
                </a:r>
                <a:r>
                  <a:rPr lang="it-IT" sz="2400" i="1" smtClean="0"/>
                  <a:t>x</a:t>
                </a:r>
                <a:r>
                  <a:rPr lang="it-IT" sz="2400" smtClean="0"/>
                  <a:t>) = </a:t>
                </a:r>
                <a:r>
                  <a:rPr lang="it-IT" sz="2400" i="1" smtClean="0"/>
                  <a:t>g </a:t>
                </a:r>
                <a:r>
                  <a:rPr lang="it-IT" sz="2400" smtClean="0"/>
                  <a:t>(</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it-IT" sz="2400" smtClean="0"/>
                  <a:t>,</a:t>
                </a:r>
                <a:r>
                  <a:rPr lang="it-IT" sz="2400" i="1"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m:t>
                        </m:r>
                      </m:sub>
                    </m:sSub>
                  </m:oMath>
                </a14:m>
                <a:r>
                  <a:rPr lang="it-IT" sz="2400" smtClean="0"/>
                  <a:t>,</a:t>
                </a:r>
                <a:r>
                  <a:rPr lang="it-IT" sz="2400" i="1"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oMath>
                </a14:m>
                <a:r>
                  <a:rPr lang="it-IT" sz="2400" smtClean="0"/>
                  <a:t>)</a:t>
                </a:r>
              </a:p>
              <a:p>
                <a:pPr algn="just"/>
                <a:r>
                  <a:rPr lang="it-IT" smtClean="0"/>
                  <a:t>Trạng thái ẩn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it-IT" smtClean="0"/>
                  <a:t> của decoder được thông qua một RNN của decoder với thông tin từ trạng thái ẩn trước đó của decoder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r>
                          <a:rPr lang="en-US" b="0" i="1" smtClean="0">
                            <a:latin typeface="Cambria Math" panose="02040503050406030204" pitchFamily="18" charset="0"/>
                          </a:rPr>
                          <m:t> −1</m:t>
                        </m:r>
                      </m:sub>
                    </m:sSub>
                  </m:oMath>
                </a14:m>
                <a:r>
                  <a:rPr lang="en-US" smtClean="0"/>
                  <a:t> , từ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r>
                  <a:rPr lang="en-US" smtClean="0"/>
                  <a:t> và 1 context vector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endParaRPr lang="en-US" b="0" i="1" smtClean="0">
                  <a:latin typeface="Cambria Math" panose="02040503050406030204" pitchFamily="18" charset="0"/>
                </a:endParaRPr>
              </a:p>
              <a:p>
                <a:pPr marL="0" indent="0" algn="just">
                  <a:buNone/>
                </a:pPr>
                <a:r>
                  <a:rPr lang="en-US" i="1" smtClean="0">
                    <a:latin typeface="Calibri (Body)"/>
                  </a:rPr>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oMath>
                </a14:m>
                <a:r>
                  <a:rPr lang="en-US" sz="2400" i="1" smtClean="0">
                    <a:latin typeface="Calibri (Body)"/>
                  </a:rPr>
                  <a:t>= </a:t>
                </a:r>
                <a:r>
                  <a:rPr lang="it-IT" sz="2400" i="1" smtClean="0"/>
                  <a:t>f </a:t>
                </a:r>
                <a:r>
                  <a:rPr lang="it-IT" sz="2400" smtClean="0"/>
                  <a:t>(</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it-IT" sz="2400" smtClean="0"/>
                  <a:t>,</a:t>
                </a:r>
                <a:r>
                  <a:rPr lang="it-IT" sz="2400" i="1"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oMath>
                </a14:m>
                <a:r>
                  <a:rPr lang="it-IT" sz="2400" smtClean="0"/>
                  <a:t>)  với  i = [1, m]</a:t>
                </a:r>
              </a:p>
              <a:p>
                <a:pPr marL="0" indent="0" algn="just">
                  <a:buNone/>
                </a:pPr>
                <a:endParaRPr lang="en-US" i="1" smtClean="0">
                  <a:latin typeface="Calibri (Body)"/>
                </a:endParaRPr>
              </a:p>
              <a:p>
                <a:pPr algn="just"/>
                <a:endParaRPr lang="en-US" smtClean="0"/>
              </a:p>
              <a:p>
                <a:pPr marL="1371600" lvl="3" indent="0" algn="just">
                  <a:buNone/>
                </a:pPr>
                <a:endParaRPr lang="en-US" sz="2000" i="1"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533401"/>
                <a:ext cx="10515600" cy="5643562"/>
              </a:xfrm>
              <a:blipFill rotWithShape="0">
                <a:blip r:embed="rId2"/>
                <a:stretch>
                  <a:fillRect l="-1043" t="-1838" r="-115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mtClean="0"/>
              <a:t>32</a:t>
            </a:fld>
            <a:endParaRPr lang="en-US"/>
          </a:p>
        </p:txBody>
      </p:sp>
    </p:spTree>
    <p:extLst>
      <p:ext uri="{BB962C8B-B14F-4D97-AF65-F5344CB8AC3E}">
        <p14:creationId xmlns:p14="http://schemas.microsoft.com/office/powerpoint/2010/main" val="127116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95300"/>
                <a:ext cx="10515600" cy="5681663"/>
              </a:xfrm>
            </p:spPr>
            <p:txBody>
              <a:bodyPr/>
              <a:lstStyle/>
              <a:p>
                <a:pPr algn="just"/>
                <a:r>
                  <a:rPr lang="it-IT" smtClean="0"/>
                  <a:t>Context vector là vector được tạo ra là tổng trọng số của các encoder output tại timestep thứ </a:t>
                </a:r>
                <a:r>
                  <a:rPr lang="it-IT" i="1" smtClean="0"/>
                  <a:t>j</a:t>
                </a:r>
                <a:r>
                  <a:rPr lang="it-IT" smtClean="0"/>
                  <a:t>, với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r>
                          <a:rPr lang="en-US" b="0" i="1" smtClean="0">
                            <a:latin typeface="Cambria Math" panose="02040503050406030204" pitchFamily="18" charset="0"/>
                          </a:rPr>
                          <m:t> </m:t>
                        </m:r>
                      </m:sub>
                    </m:sSub>
                  </m:oMath>
                </a14:m>
                <a:r>
                  <a:rPr lang="it-IT" smtClean="0"/>
                  <a:t>là trọng số biểu thị mức độ ‘attention’ của từng trạng thái ẩn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it-IT" smtClean="0"/>
                  <a:t> của encoder</a:t>
                </a:r>
              </a:p>
              <a:p>
                <a:pPr marL="0" indent="0" algn="just">
                  <a:buNone/>
                </a:pPr>
                <a:r>
                  <a:rPr lang="en-US" sz="2400" b="0" smtClean="0"/>
                  <a:t>		</a:t>
                </a:r>
                <a:endParaRPr lang="it-IT" sz="2400" smtClean="0"/>
              </a:p>
              <a:p>
                <a:pPr marL="0" indent="0" algn="just">
                  <a:buNone/>
                </a:pPr>
                <a:endParaRPr lang="it-IT" sz="240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95300"/>
                <a:ext cx="10515600" cy="5681663"/>
              </a:xfrm>
              <a:blipFill rotWithShape="0">
                <a:blip r:embed="rId2"/>
                <a:stretch>
                  <a:fillRect l="-1043" t="-1717" r="-1159"/>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4253706" y="1904206"/>
            <a:ext cx="3684588" cy="1842294"/>
          </a:xfrm>
          <a:prstGeom prst="rect">
            <a:avLst/>
          </a:prstGeom>
        </p:spPr>
      </p:pic>
      <p:pic>
        <p:nvPicPr>
          <p:cNvPr id="7" name="Picture 6"/>
          <p:cNvPicPr>
            <a:picLocks noChangeAspect="1"/>
          </p:cNvPicPr>
          <p:nvPr/>
        </p:nvPicPr>
        <p:blipFill>
          <a:blip r:embed="rId4"/>
          <a:stretch>
            <a:fillRect/>
          </a:stretch>
        </p:blipFill>
        <p:spPr>
          <a:xfrm>
            <a:off x="1474787" y="4221956"/>
            <a:ext cx="3719513" cy="1349350"/>
          </a:xfrm>
          <a:prstGeom prst="rect">
            <a:avLst/>
          </a:prstGeom>
        </p:spPr>
      </p:pic>
      <p:pic>
        <p:nvPicPr>
          <p:cNvPr id="8" name="Picture 7"/>
          <p:cNvPicPr>
            <a:picLocks noChangeAspect="1"/>
          </p:cNvPicPr>
          <p:nvPr/>
        </p:nvPicPr>
        <p:blipFill>
          <a:blip r:embed="rId5"/>
          <a:stretch>
            <a:fillRect/>
          </a:stretch>
        </p:blipFill>
        <p:spPr>
          <a:xfrm>
            <a:off x="6422231" y="4406106"/>
            <a:ext cx="3394869" cy="866775"/>
          </a:xfrm>
          <a:prstGeom prst="rect">
            <a:avLst/>
          </a:prstGeom>
        </p:spPr>
      </p:pic>
      <p:sp>
        <p:nvSpPr>
          <p:cNvPr id="2" name="Slide Number Placeholder 1"/>
          <p:cNvSpPr>
            <a:spLocks noGrp="1"/>
          </p:cNvSpPr>
          <p:nvPr>
            <p:ph type="sldNum" sz="quarter" idx="12"/>
          </p:nvPr>
        </p:nvSpPr>
        <p:spPr/>
        <p:txBody>
          <a:bodyPr/>
          <a:lstStyle/>
          <a:p>
            <a:fld id="{DB8C5D70-793E-4376-AB60-C8387A2358A8}" type="slidenum">
              <a:rPr lang="en-US" smtClean="0"/>
              <a:t>33</a:t>
            </a:fld>
            <a:endParaRPr lang="en-US"/>
          </a:p>
        </p:txBody>
      </p:sp>
    </p:spTree>
    <p:extLst>
      <p:ext uri="{BB962C8B-B14F-4D97-AF65-F5344CB8AC3E}">
        <p14:creationId xmlns:p14="http://schemas.microsoft.com/office/powerpoint/2010/main" val="3948098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09600"/>
                <a:ext cx="10515600" cy="6070600"/>
              </a:xfrm>
            </p:spPr>
            <p:txBody>
              <a:bodyPr>
                <a:normAutofit lnSpcReduction="10000"/>
              </a:bodyPr>
              <a:lstStyle/>
              <a:p>
                <a:pPr algn="just"/>
                <a:r>
                  <a:rPr lang="en-US" smtClean="0"/>
                  <a:t>T là tổng số các timestep của encoder</a:t>
                </a:r>
              </a:p>
              <a:p>
                <a:pPr algn="just"/>
                <a:r>
                  <a:rPr lang="en-US" smtClean="0"/>
                  <a:t>Context vector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𝑖</m:t>
                        </m:r>
                      </m:sub>
                    </m:sSub>
                  </m:oMath>
                </a14:m>
                <a:r>
                  <a:rPr lang="en-US" smtClean="0"/>
                  <a:t> sẽ tạo ra một sequence </a:t>
                </a:r>
                <a:r>
                  <a:rPr lang="en-US" i="1" smtClean="0"/>
                  <a:t>s</a:t>
                </a:r>
                <a:r>
                  <a:rPr lang="en-US" smtClean="0"/>
                  <a:t> mới,</a:t>
                </a:r>
                <a:r>
                  <a:rPr lang="en-US" i="1" smtClean="0"/>
                  <a:t> </a:t>
                </a:r>
                <a:r>
                  <a:rPr lang="en-US" smtClean="0"/>
                  <a:t>trong đó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smtClean="0"/>
                  <a:t> phụ thuộc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𝑖</m:t>
                        </m:r>
                        <m:r>
                          <a:rPr lang="en-US" b="0" i="1" smtClean="0">
                            <a:latin typeface="Cambria Math" panose="02040503050406030204" pitchFamily="18" charset="0"/>
                          </a:rPr>
                          <m:t> −1</m:t>
                        </m:r>
                      </m:sub>
                    </m:sSub>
                  </m:oMath>
                </a14:m>
                <a:r>
                  <a:rPr lang="en-US" smtClean="0"/>
                  <a:t> và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smtClean="0"/>
                  <a:t> ở điểm output thứ </a:t>
                </a:r>
                <a:r>
                  <a:rPr lang="en-US" i="1" smtClean="0"/>
                  <a:t>t – 1.</a:t>
                </a:r>
              </a:p>
              <a:p>
                <a:pPr algn="just"/>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1">
                            <a:latin typeface="Cambria Math" panose="02040503050406030204" pitchFamily="18" charset="0"/>
                          </a:rPr>
                          <m:t>𝑖</m:t>
                        </m:r>
                        <m:r>
                          <a:rPr lang="en-US" i="1" smtClean="0">
                            <a:latin typeface="Cambria Math" panose="02040503050406030204" pitchFamily="18" charset="0"/>
                          </a:rPr>
                          <m:t>𝑗</m:t>
                        </m:r>
                      </m:sub>
                    </m:sSub>
                  </m:oMath>
                </a14:m>
                <a:r>
                  <a:rPr lang="en-US" smtClean="0"/>
                  <a:t> được gọi là </a:t>
                </a:r>
                <a:r>
                  <a:rPr lang="en-US" b="1"/>
                  <a:t>aligment </a:t>
                </a:r>
                <a:r>
                  <a:rPr lang="en-US" b="1" smtClean="0"/>
                  <a:t>score</a:t>
                </a:r>
                <a:r>
                  <a:rPr lang="en-US" smtClean="0"/>
                  <a:t>, khi cho hidden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r>
                          <a:rPr lang="en-US" i="1">
                            <a:latin typeface="Cambria Math" panose="02040503050406030204" pitchFamily="18" charset="0"/>
                          </a:rPr>
                          <m:t> −1</m:t>
                        </m:r>
                      </m:sub>
                    </m:sSub>
                  </m:oMath>
                </a14:m>
                <a:r>
                  <a:rPr lang="en-US" b="1" smtClean="0">
                    <a:effectLst>
                      <a:outerShdw blurRad="38100" dist="38100" dir="2700000" algn="tl">
                        <a:srgbClr val="000000">
                          <a:alpha val="43137"/>
                        </a:srgbClr>
                      </a:outerShdw>
                    </a:effectLst>
                  </a:rPr>
                  <a:t> </a:t>
                </a:r>
                <a:r>
                  <a:rPr lang="en-US"/>
                  <a:t>của </a:t>
                </a:r>
                <a:r>
                  <a:rPr lang="en-US" smtClean="0"/>
                  <a:t>Decoder và hidden state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en-US" smtClean="0">
                    <a:effectLst>
                      <a:outerShdw blurRad="38100" dist="38100" dir="2700000" algn="tl">
                        <a:srgbClr val="000000">
                          <a:alpha val="43137"/>
                        </a:srgbClr>
                      </a:outerShdw>
                    </a:effectLst>
                  </a:rPr>
                  <a:t> </a:t>
                </a:r>
                <a:r>
                  <a:rPr lang="en-US" smtClean="0"/>
                  <a:t>của Encoder vào </a:t>
                </a:r>
                <a:r>
                  <a:rPr lang="en-US" b="1" smtClean="0"/>
                  <a:t>alignment model </a:t>
                </a:r>
                <a:r>
                  <a:rPr lang="en-US" i="1" smtClean="0"/>
                  <a:t>a</a:t>
                </a:r>
                <a:r>
                  <a:rPr lang="en-US" smtClean="0"/>
                  <a:t>, dùng để đánh giá mức độ tương quan của từ tại vị trí j (encoder) và từ output tại vị trí I (decoder) bằng việc gán 1 trọng số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𝑖𝑗</m:t>
                        </m:r>
                      </m:sub>
                    </m:sSub>
                  </m:oMath>
                </a14:m>
                <a:endParaRPr lang="en-US" i="1" smtClean="0"/>
              </a:p>
              <a:p>
                <a:pPr algn="just"/>
                <a:r>
                  <a:rPr lang="en-US" b="1" smtClean="0"/>
                  <a:t>Aligment model</a:t>
                </a:r>
                <a:r>
                  <a:rPr lang="en-US" i="1" smtClean="0"/>
                  <a:t> a </a:t>
                </a:r>
                <a:r>
                  <a:rPr lang="en-US" smtClean="0"/>
                  <a:t>có dạng:</a:t>
                </a:r>
              </a:p>
              <a:p>
                <a:pPr marL="0" indent="0" algn="just">
                  <a:buNone/>
                </a:pPr>
                <a:endParaRPr lang="en-US"/>
              </a:p>
              <a:p>
                <a:pPr marL="0" indent="0" algn="just">
                  <a:buNone/>
                </a:pPr>
                <a:endParaRPr lang="en-US" smtClean="0"/>
              </a:p>
              <a:p>
                <a:pPr algn="just"/>
                <a:r>
                  <a:rPr lang="en-US" smtClean="0"/>
                  <a:t>Đơn giản hóa với </a:t>
                </a:r>
                <a:r>
                  <a:rPr lang="en-US" i="1" smtClean="0"/>
                  <a:t>softmax </a:t>
                </a:r>
                <a:r>
                  <a:rPr lang="en-US" smtClean="0"/>
                  <a:t>để tổng attention score bằng 1, ta thu được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m:t>
                        </m:r>
                        <m:r>
                          <a:rPr lang="en-US" b="0" i="1" smtClean="0">
                            <a:latin typeface="Cambria Math" panose="02040503050406030204" pitchFamily="18" charset="0"/>
                          </a:rPr>
                          <m:t>𝑗</m:t>
                        </m:r>
                      </m:sub>
                    </m:sSub>
                  </m:oMath>
                </a14:m>
                <a:r>
                  <a:rPr lang="en-US" smtClean="0"/>
                  <a:t>.</a:t>
                </a:r>
              </a:p>
              <a:p>
                <a:pPr algn="just"/>
                <a:r>
                  <a:rPr lang="en-US" smtClean="0"/>
                  <a:t>Context vector được tính bằng tổng các tích của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𝑖𝑗</m:t>
                        </m:r>
                      </m:sub>
                    </m:sSub>
                  </m:oMath>
                </a14:m>
                <a:r>
                  <a:rPr lang="en-US" smtClean="0"/>
                  <a:t> và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𝑗</m:t>
                        </m:r>
                      </m:sub>
                    </m:sSub>
                  </m:oMath>
                </a14:m>
                <a:r>
                  <a:rPr lang="en-US" smtClean="0"/>
                  <a:t> dùng làm input để predict cho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smtClean="0"/>
                  <a:t> của decoder.</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09600"/>
                <a:ext cx="10515600" cy="6070600"/>
              </a:xfrm>
              <a:blipFill rotWithShape="0">
                <a:blip r:embed="rId2"/>
                <a:stretch>
                  <a:fillRect l="-1043" t="-2209" r="-1159" b="-1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562746" y="3835400"/>
            <a:ext cx="5066507" cy="1032664"/>
          </a:xfrm>
          <a:prstGeom prst="rect">
            <a:avLst/>
          </a:prstGeom>
        </p:spPr>
      </p:pic>
      <p:sp>
        <p:nvSpPr>
          <p:cNvPr id="2" name="Slide Number Placeholder 1"/>
          <p:cNvSpPr>
            <a:spLocks noGrp="1"/>
          </p:cNvSpPr>
          <p:nvPr>
            <p:ph type="sldNum" sz="quarter" idx="12"/>
          </p:nvPr>
        </p:nvSpPr>
        <p:spPr/>
        <p:txBody>
          <a:bodyPr/>
          <a:lstStyle/>
          <a:p>
            <a:fld id="{DB8C5D70-793E-4376-AB60-C8387A2358A8}" type="slidenum">
              <a:rPr lang="en-US" smtClean="0"/>
              <a:t>34</a:t>
            </a:fld>
            <a:endParaRPr lang="en-US"/>
          </a:p>
        </p:txBody>
      </p:sp>
    </p:spTree>
    <p:extLst>
      <p:ext uri="{BB962C8B-B14F-4D97-AF65-F5344CB8AC3E}">
        <p14:creationId xmlns:p14="http://schemas.microsoft.com/office/powerpoint/2010/main" val="26589671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500"/>
            <a:ext cx="10515600" cy="5732463"/>
          </a:xfrm>
        </p:spPr>
        <p:txBody>
          <a:bodyPr/>
          <a:lstStyle/>
          <a:p>
            <a:r>
              <a:rPr lang="en-US" smtClean="0"/>
              <a:t>Một số cách tính aligment score khác:</a:t>
            </a:r>
          </a:p>
          <a:p>
            <a:endParaRPr lang="en-US" smtClean="0"/>
          </a:p>
          <a:p>
            <a:pPr marL="0" indent="0">
              <a:buNone/>
            </a:pPr>
            <a:r>
              <a:rPr lang="en-US" sz="2400" smtClean="0"/>
              <a:t>Content-base Attention:</a:t>
            </a:r>
          </a:p>
          <a:p>
            <a:pPr marL="0" indent="0">
              <a:buNone/>
            </a:pPr>
            <a:endParaRPr lang="en-US" sz="2400"/>
          </a:p>
          <a:p>
            <a:pPr marL="0" indent="0">
              <a:buNone/>
            </a:pPr>
            <a:r>
              <a:rPr lang="en-US" sz="2400" smtClean="0"/>
              <a:t>General Attention:</a:t>
            </a:r>
          </a:p>
          <a:p>
            <a:pPr marL="0" indent="0">
              <a:buNone/>
            </a:pPr>
            <a:endParaRPr lang="en-US" sz="2400"/>
          </a:p>
          <a:p>
            <a:pPr marL="0" indent="0">
              <a:buNone/>
            </a:pPr>
            <a:r>
              <a:rPr lang="en-US" sz="2400" smtClean="0"/>
              <a:t>Dot Product: </a:t>
            </a:r>
          </a:p>
          <a:p>
            <a:pPr marL="0" indent="0">
              <a:buNone/>
            </a:pPr>
            <a:endParaRPr lang="en-US" sz="2400"/>
          </a:p>
          <a:p>
            <a:pPr marL="0" indent="0">
              <a:buNone/>
            </a:pPr>
            <a:r>
              <a:rPr lang="en-US" sz="2400" smtClean="0"/>
              <a:t>Additive Attention:</a:t>
            </a:r>
            <a:endParaRPr lang="en-US" sz="2400"/>
          </a:p>
        </p:txBody>
      </p:sp>
      <p:pic>
        <p:nvPicPr>
          <p:cNvPr id="4" name="Picture 3"/>
          <p:cNvPicPr>
            <a:picLocks noChangeAspect="1"/>
          </p:cNvPicPr>
          <p:nvPr/>
        </p:nvPicPr>
        <p:blipFill>
          <a:blip r:embed="rId2"/>
          <a:stretch>
            <a:fillRect/>
          </a:stretch>
        </p:blipFill>
        <p:spPr>
          <a:xfrm>
            <a:off x="4349545" y="1214437"/>
            <a:ext cx="4473834" cy="906463"/>
          </a:xfrm>
          <a:prstGeom prst="rect">
            <a:avLst/>
          </a:prstGeom>
        </p:spPr>
      </p:pic>
      <p:pic>
        <p:nvPicPr>
          <p:cNvPr id="5" name="Picture 4"/>
          <p:cNvPicPr>
            <a:picLocks noChangeAspect="1"/>
          </p:cNvPicPr>
          <p:nvPr/>
        </p:nvPicPr>
        <p:blipFill>
          <a:blip r:embed="rId3"/>
          <a:stretch>
            <a:fillRect/>
          </a:stretch>
        </p:blipFill>
        <p:spPr>
          <a:xfrm>
            <a:off x="4349545" y="2056560"/>
            <a:ext cx="3704166" cy="1066800"/>
          </a:xfrm>
          <a:prstGeom prst="rect">
            <a:avLst/>
          </a:prstGeom>
        </p:spPr>
      </p:pic>
      <p:pic>
        <p:nvPicPr>
          <p:cNvPr id="6" name="Picture 5"/>
          <p:cNvPicPr>
            <a:picLocks noChangeAspect="1"/>
          </p:cNvPicPr>
          <p:nvPr/>
        </p:nvPicPr>
        <p:blipFill>
          <a:blip r:embed="rId4"/>
          <a:stretch>
            <a:fillRect/>
          </a:stretch>
        </p:blipFill>
        <p:spPr>
          <a:xfrm>
            <a:off x="4239429" y="3059018"/>
            <a:ext cx="3405971" cy="1039876"/>
          </a:xfrm>
          <a:prstGeom prst="rect">
            <a:avLst/>
          </a:prstGeom>
        </p:spPr>
      </p:pic>
      <p:pic>
        <p:nvPicPr>
          <p:cNvPr id="7" name="Picture 6"/>
          <p:cNvPicPr>
            <a:picLocks noChangeAspect="1"/>
          </p:cNvPicPr>
          <p:nvPr/>
        </p:nvPicPr>
        <p:blipFill>
          <a:blip r:embed="rId5"/>
          <a:stretch>
            <a:fillRect/>
          </a:stretch>
        </p:blipFill>
        <p:spPr>
          <a:xfrm>
            <a:off x="4591446" y="4020172"/>
            <a:ext cx="5066507" cy="1032664"/>
          </a:xfrm>
          <a:prstGeom prst="rect">
            <a:avLst/>
          </a:prstGeom>
        </p:spPr>
      </p:pic>
      <p:sp>
        <p:nvSpPr>
          <p:cNvPr id="2" name="Slide Number Placeholder 1"/>
          <p:cNvSpPr>
            <a:spLocks noGrp="1"/>
          </p:cNvSpPr>
          <p:nvPr>
            <p:ph type="sldNum" sz="quarter" idx="12"/>
          </p:nvPr>
        </p:nvSpPr>
        <p:spPr/>
        <p:txBody>
          <a:bodyPr/>
          <a:lstStyle/>
          <a:p>
            <a:fld id="{DB8C5D70-793E-4376-AB60-C8387A2358A8}" type="slidenum">
              <a:rPr lang="en-US" smtClean="0"/>
              <a:t>35</a:t>
            </a:fld>
            <a:endParaRPr lang="en-US"/>
          </a:p>
        </p:txBody>
      </p:sp>
    </p:spTree>
    <p:extLst>
      <p:ext uri="{BB962C8B-B14F-4D97-AF65-F5344CB8AC3E}">
        <p14:creationId xmlns:p14="http://schemas.microsoft.com/office/powerpoint/2010/main" val="21969132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73100"/>
                <a:ext cx="10515600" cy="5503863"/>
              </a:xfrm>
            </p:spPr>
            <p:txBody>
              <a:bodyPr/>
              <a:lstStyle/>
              <a:p>
                <a:r>
                  <a:rPr lang="en-US" smtClean="0"/>
                  <a:t>Tóm lại, cơ chế Attention giúp mô hình có thể tập trung vào các phần dữ liệu quan trọng, bằng việc tạo ra một aligment model </a:t>
                </a:r>
                <a:r>
                  <a:rPr lang="en-US" i="1" smtClean="0"/>
                  <a:t>a</a:t>
                </a:r>
                <a:r>
                  <a:rPr lang="en-US" smtClean="0"/>
                  <a:t> giúp tính các aligment score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𝑖𝑗</m:t>
                        </m:r>
                      </m:sub>
                    </m:sSub>
                  </m:oMath>
                </a14:m>
                <a:r>
                  <a:rPr lang="en-US" smtClean="0"/>
                  <a:t> để tái thiết lập trọng số “reweight” các hidden state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𝑗</m:t>
                        </m:r>
                      </m:sub>
                    </m:sSub>
                  </m:oMath>
                </a14:m>
                <a:r>
                  <a:rPr lang="en-US" smtClean="0"/>
                  <a:t> của encoder.</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73100"/>
                <a:ext cx="10515600" cy="5503863"/>
              </a:xfrm>
              <a:blipFill rotWithShape="0">
                <a:blip r:embed="rId2"/>
                <a:stretch>
                  <a:fillRect l="-1043" t="-1772" r="-232"/>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mtClean="0"/>
              <a:t>36</a:t>
            </a:fld>
            <a:endParaRPr lang="en-US"/>
          </a:p>
        </p:txBody>
      </p:sp>
    </p:spTree>
    <p:extLst>
      <p:ext uri="{BB962C8B-B14F-4D97-AF65-F5344CB8AC3E}">
        <p14:creationId xmlns:p14="http://schemas.microsoft.com/office/powerpoint/2010/main" val="16439963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smtClean="0"/>
              <a:t>Thực nghiệm:</a:t>
            </a:r>
            <a:endParaRPr lang="en-US" sz="4200"/>
          </a:p>
        </p:txBody>
      </p:sp>
      <p:sp>
        <p:nvSpPr>
          <p:cNvPr id="3" name="Content Placeholder 2"/>
          <p:cNvSpPr>
            <a:spLocks noGrp="1"/>
          </p:cNvSpPr>
          <p:nvPr>
            <p:ph idx="1"/>
          </p:nvPr>
        </p:nvSpPr>
        <p:spPr/>
        <p:txBody>
          <a:bodyPr/>
          <a:lstStyle/>
          <a:p>
            <a:r>
              <a:rPr lang="en-US" smtClean="0"/>
              <a:t>Các model tham gia thực nghiệm: CNN, LSTM, BiLSTM, CNN-LSTM, Attention</a:t>
            </a:r>
          </a:p>
          <a:p>
            <a:r>
              <a:rPr lang="en-US" smtClean="0"/>
              <a:t>Datasets: Books, DVD, Electronic, Kitchen</a:t>
            </a:r>
          </a:p>
          <a:p>
            <a:endParaRPr lang="en-US" smtClean="0"/>
          </a:p>
        </p:txBody>
      </p:sp>
      <p:sp>
        <p:nvSpPr>
          <p:cNvPr id="4" name="Slide Number Placeholder 3"/>
          <p:cNvSpPr>
            <a:spLocks noGrp="1"/>
          </p:cNvSpPr>
          <p:nvPr>
            <p:ph type="sldNum" sz="quarter" idx="12"/>
          </p:nvPr>
        </p:nvSpPr>
        <p:spPr/>
        <p:txBody>
          <a:bodyPr/>
          <a:lstStyle/>
          <a:p>
            <a:fld id="{DB8C5D70-793E-4376-AB60-C8387A2358A8}" type="slidenum">
              <a:rPr lang="en-US" smtClean="0"/>
              <a:t>37</a:t>
            </a:fld>
            <a:endParaRPr lang="en-US"/>
          </a:p>
        </p:txBody>
      </p:sp>
    </p:spTree>
    <p:extLst>
      <p:ext uri="{BB962C8B-B14F-4D97-AF65-F5344CB8AC3E}">
        <p14:creationId xmlns:p14="http://schemas.microsoft.com/office/powerpoint/2010/main" val="3745000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 và đánh giá</a:t>
            </a:r>
            <a:endParaRPr lang="en-US"/>
          </a:p>
        </p:txBody>
      </p:sp>
      <p:pic>
        <p:nvPicPr>
          <p:cNvPr id="4" name="Content Placeholder 3"/>
          <p:cNvPicPr>
            <a:picLocks noGrp="1" noChangeAspect="1"/>
          </p:cNvPicPr>
          <p:nvPr>
            <p:ph idx="1"/>
          </p:nvPr>
        </p:nvPicPr>
        <p:blipFill>
          <a:blip r:embed="rId2"/>
          <a:stretch>
            <a:fillRect/>
          </a:stretch>
        </p:blipFill>
        <p:spPr>
          <a:xfrm>
            <a:off x="565171" y="1470449"/>
            <a:ext cx="4762098" cy="1473167"/>
          </a:xfrm>
          <a:prstGeom prst="rect">
            <a:avLst/>
          </a:prstGeom>
        </p:spPr>
      </p:pic>
      <p:pic>
        <p:nvPicPr>
          <p:cNvPr id="5" name="Picture 4"/>
          <p:cNvPicPr>
            <a:picLocks noChangeAspect="1"/>
          </p:cNvPicPr>
          <p:nvPr/>
        </p:nvPicPr>
        <p:blipFill>
          <a:blip r:embed="rId3"/>
          <a:stretch>
            <a:fillRect/>
          </a:stretch>
        </p:blipFill>
        <p:spPr>
          <a:xfrm>
            <a:off x="6387802" y="1470448"/>
            <a:ext cx="4965998" cy="1473167"/>
          </a:xfrm>
          <a:prstGeom prst="rect">
            <a:avLst/>
          </a:prstGeom>
        </p:spPr>
      </p:pic>
      <p:pic>
        <p:nvPicPr>
          <p:cNvPr id="6" name="Picture 5"/>
          <p:cNvPicPr>
            <a:picLocks noChangeAspect="1"/>
          </p:cNvPicPr>
          <p:nvPr/>
        </p:nvPicPr>
        <p:blipFill>
          <a:blip r:embed="rId4"/>
          <a:stretch>
            <a:fillRect/>
          </a:stretch>
        </p:blipFill>
        <p:spPr>
          <a:xfrm>
            <a:off x="565171" y="3657403"/>
            <a:ext cx="4745484" cy="1403112"/>
          </a:xfrm>
          <a:prstGeom prst="rect">
            <a:avLst/>
          </a:prstGeom>
        </p:spPr>
      </p:pic>
      <p:pic>
        <p:nvPicPr>
          <p:cNvPr id="7" name="Picture 6"/>
          <p:cNvPicPr>
            <a:picLocks noChangeAspect="1"/>
          </p:cNvPicPr>
          <p:nvPr/>
        </p:nvPicPr>
        <p:blipFill>
          <a:blip r:embed="rId5"/>
          <a:stretch>
            <a:fillRect/>
          </a:stretch>
        </p:blipFill>
        <p:spPr>
          <a:xfrm>
            <a:off x="6387802" y="3657403"/>
            <a:ext cx="4707214" cy="1403112"/>
          </a:xfrm>
          <a:prstGeom prst="rect">
            <a:avLst/>
          </a:prstGeom>
        </p:spPr>
      </p:pic>
      <p:sp>
        <p:nvSpPr>
          <p:cNvPr id="8" name="Slide Number Placeholder 7"/>
          <p:cNvSpPr>
            <a:spLocks noGrp="1"/>
          </p:cNvSpPr>
          <p:nvPr>
            <p:ph type="sldNum" sz="quarter" idx="12"/>
          </p:nvPr>
        </p:nvSpPr>
        <p:spPr/>
        <p:txBody>
          <a:bodyPr/>
          <a:lstStyle/>
          <a:p>
            <a:fld id="{DB8C5D70-793E-4376-AB60-C8387A2358A8}" type="slidenum">
              <a:rPr lang="en-US" smtClean="0"/>
              <a:t>38</a:t>
            </a:fld>
            <a:endParaRPr lang="en-US"/>
          </a:p>
        </p:txBody>
      </p:sp>
    </p:spTree>
    <p:extLst>
      <p:ext uri="{BB962C8B-B14F-4D97-AF65-F5344CB8AC3E}">
        <p14:creationId xmlns:p14="http://schemas.microsoft.com/office/powerpoint/2010/main" val="3975365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59857" y="471053"/>
            <a:ext cx="10163045" cy="6111877"/>
          </a:xfrm>
          <a:prstGeom prst="rect">
            <a:avLst/>
          </a:prstGeom>
        </p:spPr>
      </p:pic>
      <p:sp>
        <p:nvSpPr>
          <p:cNvPr id="5" name="Slide Number Placeholder 4"/>
          <p:cNvSpPr>
            <a:spLocks noGrp="1"/>
          </p:cNvSpPr>
          <p:nvPr>
            <p:ph type="sldNum" sz="quarter" idx="12"/>
          </p:nvPr>
        </p:nvSpPr>
        <p:spPr/>
        <p:txBody>
          <a:bodyPr/>
          <a:lstStyle/>
          <a:p>
            <a:fld id="{DB8C5D70-793E-4376-AB60-C8387A2358A8}" type="slidenum">
              <a:rPr lang="en-US" smtClean="0"/>
              <a:t>39</a:t>
            </a:fld>
            <a:endParaRPr lang="en-US"/>
          </a:p>
        </p:txBody>
      </p:sp>
    </p:spTree>
    <p:extLst>
      <p:ext uri="{BB962C8B-B14F-4D97-AF65-F5344CB8AC3E}">
        <p14:creationId xmlns:p14="http://schemas.microsoft.com/office/powerpoint/2010/main" val="28514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100" smtClean="0"/>
              <a:t>Bài toán phân tích cảm xúc (sentiments analysis)</a:t>
            </a:r>
            <a:endParaRPr lang="en-US" sz="4100"/>
          </a:p>
        </p:txBody>
      </p:sp>
      <p:sp>
        <p:nvSpPr>
          <p:cNvPr id="6" name="Content Placeholder 5"/>
          <p:cNvSpPr>
            <a:spLocks noGrp="1"/>
          </p:cNvSpPr>
          <p:nvPr>
            <p:ph idx="1"/>
          </p:nvPr>
        </p:nvSpPr>
        <p:spPr/>
        <p:txBody>
          <a:bodyPr/>
          <a:lstStyle/>
          <a:p>
            <a:r>
              <a:rPr lang="en-US" smtClean="0"/>
              <a:t>Bài toán phân loại văn bản (text classification) như phân tích, chia loại cảm xúc, thái độ của người dùng qua các bình luận trên các mạng xã hội về các đề tài như phim ảnh, đánh giá sản phẩm, …</a:t>
            </a:r>
          </a:p>
          <a:p>
            <a:endParaRPr lang="en-US"/>
          </a:p>
          <a:p>
            <a:r>
              <a:rPr lang="en-US" smtClean="0"/>
              <a:t>Trong quá trình đánh giá, ta chia ra các loại cảm xúc là trung tính (</a:t>
            </a:r>
            <a:r>
              <a:rPr lang="en-US" i="1" smtClean="0"/>
              <a:t>neutral</a:t>
            </a:r>
            <a:r>
              <a:rPr lang="en-US" smtClean="0"/>
              <a:t>), tích cực (</a:t>
            </a:r>
            <a:r>
              <a:rPr lang="en-US" i="1" smtClean="0"/>
              <a:t>positive) </a:t>
            </a:r>
            <a:r>
              <a:rPr lang="en-US" smtClean="0"/>
              <a:t>và tiêu cực</a:t>
            </a:r>
            <a:r>
              <a:rPr lang="en-US" i="1" smtClean="0"/>
              <a:t> </a:t>
            </a:r>
            <a:r>
              <a:rPr lang="en-US" smtClean="0"/>
              <a:t>(</a:t>
            </a:r>
            <a:r>
              <a:rPr lang="en-US" i="1" smtClean="0"/>
              <a:t>negative</a:t>
            </a:r>
            <a:r>
              <a:rPr lang="en-US" smtClean="0"/>
              <a:t>)</a:t>
            </a:r>
            <a:r>
              <a:rPr lang="en-US" i="1" smtClean="0"/>
              <a:t>.</a:t>
            </a:r>
          </a:p>
        </p:txBody>
      </p:sp>
      <p:sp>
        <p:nvSpPr>
          <p:cNvPr id="2" name="Slide Number Placeholder 1"/>
          <p:cNvSpPr>
            <a:spLocks noGrp="1"/>
          </p:cNvSpPr>
          <p:nvPr>
            <p:ph type="sldNum" sz="quarter" idx="12"/>
          </p:nvPr>
        </p:nvSpPr>
        <p:spPr/>
        <p:txBody>
          <a:bodyPr/>
          <a:lstStyle/>
          <a:p>
            <a:fld id="{DB8C5D70-793E-4376-AB60-C8387A2358A8}" type="slidenum">
              <a:rPr lang="en-US" smtClean="0"/>
              <a:t>4</a:t>
            </a:fld>
            <a:endParaRPr lang="en-US"/>
          </a:p>
        </p:txBody>
      </p:sp>
    </p:spTree>
    <p:extLst>
      <p:ext uri="{BB962C8B-B14F-4D97-AF65-F5344CB8AC3E}">
        <p14:creationId xmlns:p14="http://schemas.microsoft.com/office/powerpoint/2010/main" val="2719368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854325"/>
            <a:ext cx="10515600" cy="1325563"/>
          </a:xfrm>
        </p:spPr>
        <p:txBody>
          <a:bodyPr/>
          <a:lstStyle/>
          <a:p>
            <a:pPr algn="ctr"/>
            <a:r>
              <a:rPr lang="en-US" b="1" smtClean="0"/>
              <a:t>Thanks for listening !</a:t>
            </a:r>
            <a:endParaRPr lang="en-US" b="1"/>
          </a:p>
        </p:txBody>
      </p:sp>
      <p:sp>
        <p:nvSpPr>
          <p:cNvPr id="3" name="Slide Number Placeholder 2"/>
          <p:cNvSpPr>
            <a:spLocks noGrp="1"/>
          </p:cNvSpPr>
          <p:nvPr>
            <p:ph type="sldNum" sz="quarter" idx="12"/>
          </p:nvPr>
        </p:nvSpPr>
        <p:spPr/>
        <p:txBody>
          <a:bodyPr/>
          <a:lstStyle/>
          <a:p>
            <a:fld id="{DB8C5D70-793E-4376-AB60-C8387A2358A8}" type="slidenum">
              <a:rPr lang="en-US" smtClean="0"/>
              <a:t>40</a:t>
            </a:fld>
            <a:endParaRPr lang="en-US"/>
          </a:p>
        </p:txBody>
      </p:sp>
    </p:spTree>
    <p:extLst>
      <p:ext uri="{BB962C8B-B14F-4D97-AF65-F5344CB8AC3E}">
        <p14:creationId xmlns:p14="http://schemas.microsoft.com/office/powerpoint/2010/main" val="3033952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smtClean="0"/>
              <a:t>Mạng neural (neural network)</a:t>
            </a:r>
            <a:endParaRPr lang="en-US" sz="4200"/>
          </a:p>
        </p:txBody>
      </p:sp>
      <p:sp>
        <p:nvSpPr>
          <p:cNvPr id="3" name="Content Placeholder 2"/>
          <p:cNvSpPr>
            <a:spLocks noGrp="1"/>
          </p:cNvSpPr>
          <p:nvPr>
            <p:ph idx="1"/>
          </p:nvPr>
        </p:nvSpPr>
        <p:spPr/>
        <p:txBody>
          <a:bodyPr/>
          <a:lstStyle/>
          <a:p>
            <a:pPr marL="0" indent="0" algn="just">
              <a:buNone/>
            </a:pPr>
            <a:r>
              <a:rPr lang="en-US" sz="2600" smtClean="0"/>
              <a:t>- Là mô hình lập trình dựa trên mạng neural thần kinh.</a:t>
            </a:r>
          </a:p>
          <a:p>
            <a:pPr marL="0" indent="0" algn="just">
              <a:buNone/>
            </a:pPr>
            <a:r>
              <a:rPr lang="en-US" sz="2600" smtClean="0"/>
              <a:t>- Kết cấu của một mạng neural là các neural đơn lẻ được gọi là các </a:t>
            </a:r>
            <a:r>
              <a:rPr lang="en-US" sz="2600" i="1" smtClean="0"/>
              <a:t>perceptron.</a:t>
            </a:r>
          </a:p>
          <a:p>
            <a:pPr algn="just">
              <a:buFontTx/>
              <a:buChar char="-"/>
            </a:pPr>
            <a:r>
              <a:rPr lang="en-US" sz="2600" smtClean="0"/>
              <a:t>Một </a:t>
            </a:r>
            <a:r>
              <a:rPr lang="en-US" sz="2600" i="1" smtClean="0"/>
              <a:t>perceptron </a:t>
            </a:r>
            <a:r>
              <a:rPr lang="en-US" sz="2600" smtClean="0"/>
              <a:t>nhận vào một hoặc nhiều đầu vào và trả ra một kết quả duy nhất.</a:t>
            </a:r>
          </a:p>
          <a:p>
            <a:pPr algn="just">
              <a:buFontTx/>
              <a:buChar char="-"/>
            </a:pPr>
            <a:endParaRPr lang="en-US" i="1"/>
          </a:p>
        </p:txBody>
      </p:sp>
      <p:pic>
        <p:nvPicPr>
          <p:cNvPr id="2050" name="Picture 2" descr="https://cdn-images-1.medium.com/max/800/1*8HBlbOFzAEPari9_M6jF9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4400" y="4178798"/>
            <a:ext cx="5006974" cy="23553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erceptr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4" y="4557712"/>
            <a:ext cx="4010159" cy="197643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B8C5D70-793E-4376-AB60-C8387A2358A8}" type="slidenum">
              <a:rPr lang="en-US" smtClean="0"/>
              <a:t>5</a:t>
            </a:fld>
            <a:endParaRPr lang="en-US"/>
          </a:p>
        </p:txBody>
      </p:sp>
    </p:spTree>
    <p:extLst>
      <p:ext uri="{BB962C8B-B14F-4D97-AF65-F5344CB8AC3E}">
        <p14:creationId xmlns:p14="http://schemas.microsoft.com/office/powerpoint/2010/main" val="21353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500" fill="hold"/>
                                        <p:tgtEl>
                                          <p:spTgt spid="2054"/>
                                        </p:tgtEl>
                                        <p:attrNameLst>
                                          <p:attrName>ppt_x</p:attrName>
                                        </p:attrNameLst>
                                      </p:cBhvr>
                                      <p:tavLst>
                                        <p:tav tm="0">
                                          <p:val>
                                            <p:strVal val="#ppt_x"/>
                                          </p:val>
                                        </p:tav>
                                        <p:tav tm="100000">
                                          <p:val>
                                            <p:strVal val="#ppt_x"/>
                                          </p:val>
                                        </p:tav>
                                      </p:tavLst>
                                    </p:anim>
                                    <p:anim calcmode="lin" valueType="num">
                                      <p:cBhvr additive="base">
                                        <p:cTn id="8"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1000"/>
                                        <p:tgtEl>
                                          <p:spTgt spid="2050"/>
                                        </p:tgtEl>
                                      </p:cBhvr>
                                    </p:animEffect>
                                    <p:anim calcmode="lin" valueType="num">
                                      <p:cBhvr>
                                        <p:cTn id="14" dur="1000" fill="hold"/>
                                        <p:tgtEl>
                                          <p:spTgt spid="2050"/>
                                        </p:tgtEl>
                                        <p:attrNameLst>
                                          <p:attrName>ppt_x</p:attrName>
                                        </p:attrNameLst>
                                      </p:cBhvr>
                                      <p:tavLst>
                                        <p:tav tm="0">
                                          <p:val>
                                            <p:strVal val="#ppt_x"/>
                                          </p:val>
                                        </p:tav>
                                        <p:tav tm="100000">
                                          <p:val>
                                            <p:strVal val="#ppt_x"/>
                                          </p:val>
                                        </p:tav>
                                      </p:tavLst>
                                    </p:anim>
                                    <p:anim calcmode="lin" valueType="num">
                                      <p:cBhvr>
                                        <p:cTn id="15"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smtClean="0"/>
              <a:t>Mạng neural (neural network)</a:t>
            </a:r>
            <a:endParaRPr lang="en-US" sz="420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5167312"/>
              </a:xfrm>
            </p:spPr>
            <p:txBody>
              <a:bodyPr>
                <a:normAutofit/>
              </a:bodyPr>
              <a:lstStyle/>
              <a:p>
                <a:pPr marL="0" indent="0">
                  <a:buNone/>
                </a:pPr>
                <a:r>
                  <a:rPr lang="en-US" sz="2400" smtClean="0"/>
                  <a:t>	         	   0  if  </a:t>
                </a:r>
                <a14:m>
                  <m:oMath xmlns:m="http://schemas.openxmlformats.org/officeDocument/2006/math">
                    <m:nary>
                      <m:naryPr>
                        <m:chr m:val="∑"/>
                        <m:supHide m:val="on"/>
                        <m:ctrlPr>
                          <a:rPr lang="pt-BR" sz="240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𝑡h𝑟𝑒𝑠h𝑜𝑙𝑑</m:t>
                    </m:r>
                  </m:oMath>
                </a14:m>
                <a:endParaRPr lang="en-US" sz="2400"/>
              </a:p>
              <a:p>
                <a:pPr marL="0" indent="0">
                  <a:buNone/>
                </a:pPr>
                <a:r>
                  <a:rPr lang="en-US" sz="2400" smtClean="0"/>
                  <a:t>Output  =</a:t>
                </a:r>
              </a:p>
              <a:p>
                <a:pPr marL="0" indent="0">
                  <a:buNone/>
                </a:pPr>
                <a:r>
                  <a:rPr lang="en-US" sz="2400" smtClean="0"/>
                  <a:t>		   1  if  </a:t>
                </a:r>
                <a14:m>
                  <m:oMath xmlns:m="http://schemas.openxmlformats.org/officeDocument/2006/math">
                    <m:nary>
                      <m:naryPr>
                        <m:chr m:val="∑"/>
                        <m:supHide m:val="on"/>
                        <m:ctrlPr>
                          <a:rPr lang="pt-BR" sz="240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&gt;</m:t>
                    </m:r>
                    <m:r>
                      <a:rPr lang="en-US" sz="2400" b="0" i="1" smtClean="0">
                        <a:latin typeface="Cambria Math" panose="02040503050406030204" pitchFamily="18" charset="0"/>
                        <a:ea typeface="Cambria Math" panose="02040503050406030204" pitchFamily="18" charset="0"/>
                      </a:rPr>
                      <m:t>𝑡h𝑟𝑒𝑠h𝑜𝑙𝑑</m:t>
                    </m:r>
                  </m:oMath>
                </a14:m>
                <a:endParaRPr lang="en-US" sz="2400" smtClean="0"/>
              </a:p>
              <a:p>
                <a:pPr marL="0" indent="0">
                  <a:buNone/>
                </a:pPr>
                <a:endParaRPr lang="en-US" sz="2400" smtClean="0"/>
              </a:p>
              <a:p>
                <a:pPr marL="0" indent="0">
                  <a:buNone/>
                </a:pPr>
                <a:r>
                  <a:rPr lang="en-US" sz="2400" smtClean="0"/>
                  <a:t>- Giả sử </a:t>
                </a:r>
                <a:r>
                  <a:rPr lang="en-US" sz="2400" i="1" smtClean="0"/>
                  <a:t>x</a:t>
                </a:r>
                <a:r>
                  <a:rPr lang="en-US" sz="2400" smtClean="0"/>
                  <a:t> là đầu vào, </a:t>
                </a:r>
                <a:r>
                  <a:rPr lang="en-US" sz="2400" i="1" smtClean="0"/>
                  <a:t>w</a:t>
                </a:r>
                <a:r>
                  <a:rPr lang="en-US" sz="2400" smtClean="0"/>
                  <a:t> là các tham số trọng lượng, </a:t>
                </a:r>
                <a:r>
                  <a:rPr lang="en-US" sz="2400" i="1" smtClean="0"/>
                  <a:t>threshold </a:t>
                </a:r>
                <a:r>
                  <a:rPr lang="en-US" sz="2400" smtClean="0"/>
                  <a:t>là các ngưỡng.</a:t>
                </a:r>
              </a:p>
              <a:p>
                <a:pPr>
                  <a:buFontTx/>
                  <a:buChar char="-"/>
                </a:pPr>
                <a:r>
                  <a:rPr lang="en-US" sz="2400" smtClean="0"/>
                  <a:t>Với đầu vào và đầu ra là dạng nhị phân, chúng ta bình thường hóa nó bằng cách để cho kết quả nằm giữa [0, 1].</a:t>
                </a:r>
              </a:p>
              <a:p>
                <a:pPr>
                  <a:buFontTx/>
                  <a:buChar char="-"/>
                </a:pPr>
                <a:r>
                  <a:rPr lang="en-US" sz="2400" smtClean="0"/>
                  <a:t>Ta sử dụng một hàm toán học </a:t>
                </a:r>
                <a:r>
                  <a:rPr lang="en-US" sz="2400" i="1" smtClean="0"/>
                  <a:t>Sigmoid</a:t>
                </a:r>
                <a:r>
                  <a:rPr lang="en-US" sz="2400"/>
                  <a:t> </a:t>
                </a:r>
                <a:r>
                  <a:rPr lang="en-US" sz="2400" smtClean="0"/>
                  <a:t>với công thức:</a:t>
                </a:r>
              </a:p>
              <a:p>
                <a:pPr>
                  <a:buFontTx/>
                  <a:buChar char="-"/>
                </a:pPr>
                <a:endParaRPr lang="en-US" sz="2400"/>
              </a:p>
              <a:p>
                <a:pPr marL="0" indent="0">
                  <a:buNone/>
                </a:pPr>
                <a:r>
                  <a:rPr lang="en-US" sz="2400" i="1"/>
                  <a:t>	</a:t>
                </a:r>
                <a:r>
                  <a:rPr lang="en-US" sz="2400" i="1" smtClean="0"/>
                  <a:t>	f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𝑧</m:t>
                            </m:r>
                          </m:sup>
                        </m:sSup>
                      </m:den>
                    </m:f>
                  </m:oMath>
                </a14:m>
                <a:r>
                  <a:rPr lang="en-US" sz="2400" i="1" smtClean="0"/>
                  <a:t>    </a:t>
                </a:r>
                <a:r>
                  <a:rPr lang="en-US" sz="2400" smtClean="0"/>
                  <a:t>( với </a:t>
                </a:r>
                <a:r>
                  <a:rPr lang="en-US" sz="2400" i="1" smtClean="0"/>
                  <a:t>z</a:t>
                </a:r>
                <a:r>
                  <a:rPr lang="en-US" sz="2400" smtClean="0"/>
                  <a:t> là </a:t>
                </a:r>
                <a14:m>
                  <m:oMath xmlns:m="http://schemas.openxmlformats.org/officeDocument/2006/math">
                    <m:nary>
                      <m:naryPr>
                        <m:chr m:val="∑"/>
                        <m:supHide m:val="on"/>
                        <m:ctrlPr>
                          <a:rPr lang="pt-BR" sz="240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oMath>
                </a14:m>
                <a:r>
                  <a:rPr lang="en-US" sz="240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5167312"/>
              </a:xfrm>
              <a:blipFill rotWithShape="0">
                <a:blip r:embed="rId2"/>
                <a:stretch>
                  <a:fillRect l="-928" t="-12382"/>
                </a:stretch>
              </a:blipFill>
            </p:spPr>
            <p:txBody>
              <a:bodyPr/>
              <a:lstStyle/>
              <a:p>
                <a:r>
                  <a:rPr lang="en-US">
                    <a:noFill/>
                  </a:rPr>
                  <a:t> </a:t>
                </a:r>
              </a:p>
            </p:txBody>
          </p:sp>
        </mc:Fallback>
      </mc:AlternateContent>
      <p:sp>
        <p:nvSpPr>
          <p:cNvPr id="4" name="Left Brace 3"/>
          <p:cNvSpPr/>
          <p:nvPr/>
        </p:nvSpPr>
        <p:spPr>
          <a:xfrm>
            <a:off x="2373087" y="1569697"/>
            <a:ext cx="457200" cy="1649412"/>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b="1"/>
          </a:p>
        </p:txBody>
      </p:sp>
      <p:sp>
        <p:nvSpPr>
          <p:cNvPr id="5" name="Slide Number Placeholder 4"/>
          <p:cNvSpPr>
            <a:spLocks noGrp="1"/>
          </p:cNvSpPr>
          <p:nvPr>
            <p:ph type="sldNum" sz="quarter" idx="12"/>
          </p:nvPr>
        </p:nvSpPr>
        <p:spPr/>
        <p:txBody>
          <a:bodyPr/>
          <a:lstStyle/>
          <a:p>
            <a:fld id="{DB8C5D70-793E-4376-AB60-C8387A2358A8}" type="slidenum">
              <a:rPr lang="en-US" smtClean="0"/>
              <a:t>6</a:t>
            </a:fld>
            <a:endParaRPr lang="en-US"/>
          </a:p>
        </p:txBody>
      </p:sp>
    </p:spTree>
    <p:extLst>
      <p:ext uri="{BB962C8B-B14F-4D97-AF65-F5344CB8AC3E}">
        <p14:creationId xmlns:p14="http://schemas.microsoft.com/office/powerpoint/2010/main" val="2716930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53143"/>
                <a:ext cx="10515600" cy="6008914"/>
              </a:xfrm>
            </p:spPr>
            <p:txBody>
              <a:bodyPr/>
              <a:lstStyle/>
              <a:p>
                <a:pPr algn="just">
                  <a:buFontTx/>
                  <a:buChar char="-"/>
                </a:pPr>
                <a:r>
                  <a:rPr lang="en-US" sz="2400" smtClean="0"/>
                  <a:t>Ngoài hàm </a:t>
                </a:r>
                <a:r>
                  <a:rPr lang="en-US" sz="2400" i="1" smtClean="0"/>
                  <a:t>Sigmoid, </a:t>
                </a:r>
                <a:r>
                  <a:rPr lang="en-US" sz="2400" smtClean="0"/>
                  <a:t>ta còn một số hàm khác như </a:t>
                </a:r>
                <a:r>
                  <a:rPr lang="en-US" sz="2400" i="1" smtClean="0"/>
                  <a:t>tanh, ReLu</a:t>
                </a:r>
                <a:r>
                  <a:rPr lang="en-US" sz="2400" smtClean="0"/>
                  <a:t>.</a:t>
                </a:r>
              </a:p>
              <a:p>
                <a:pPr algn="just">
                  <a:buFontTx/>
                  <a:buChar char="-"/>
                </a:pPr>
                <a:r>
                  <a:rPr lang="en-US" sz="2400" smtClean="0"/>
                  <a:t>Hàm perceptron được biểu diễn qua một hàm kích hoạt (</a:t>
                </a:r>
                <a:r>
                  <a:rPr lang="en-US" sz="2400" i="1" smtClean="0"/>
                  <a:t>activation function</a:t>
                </a:r>
                <a:r>
                  <a:rPr lang="en-US" sz="2400" smtClean="0"/>
                  <a:t>):</a:t>
                </a:r>
                <a:r>
                  <a:rPr lang="en-US" sz="2000"/>
                  <a:t>	</a:t>
                </a:r>
                <a:endParaRPr lang="en-US" sz="2000" smtClean="0"/>
              </a:p>
              <a:p>
                <a:pPr marL="0" indent="0" algn="just">
                  <a:buNone/>
                </a:pPr>
                <a:r>
                  <a:rPr lang="en-US" sz="2000"/>
                  <a:t>	</a:t>
                </a:r>
                <a:r>
                  <a:rPr lang="en-US" sz="2000" smtClean="0"/>
                  <a:t>	</a:t>
                </a:r>
                <a:r>
                  <a:rPr lang="en-US" sz="2000" i="1" smtClean="0"/>
                  <a:t>o = f ( </a:t>
                </a:r>
                <a:r>
                  <a:rPr lang="en-US" sz="2000" i="1" smtClean="0">
                    <a:latin typeface=".VnGothic" panose="020B7200000000000000" pitchFamily="34" charset="0"/>
                  </a:rPr>
                  <a:t>z </a:t>
                </a:r>
                <a:r>
                  <a:rPr lang="en-US" sz="2000" i="1" smtClean="0"/>
                  <a:t>) = f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𝑇</m:t>
                        </m:r>
                      </m:sup>
                    </m:sSup>
                  </m:oMath>
                </a14:m>
                <a:r>
                  <a:rPr lang="en-US" sz="2000" i="1" smtClean="0"/>
                  <a:t>x )</a:t>
                </a:r>
              </a:p>
              <a:p>
                <a:pPr marL="0" indent="0" algn="just">
                  <a:buNone/>
                </a:pPr>
                <a:r>
                  <a:rPr lang="en-US" sz="2400" smtClean="0"/>
                  <a:t>- Hàm kích hoạt phải là </a:t>
                </a:r>
                <a:r>
                  <a:rPr lang="en-US" sz="2400" b="1" smtClean="0"/>
                  <a:t>hàm phi tuyến tính</a:t>
                </a:r>
                <a:r>
                  <a:rPr lang="en-US" sz="2400" smtClean="0"/>
                  <a:t>, vì nếu là tuyến tính thì khi kết hợp với phép toán tuyến tính </a:t>
                </a:r>
                <a14:m>
                  <m:oMath xmlns:m="http://schemas.openxmlformats.org/officeDocument/2006/math">
                    <m:sSup>
                      <m:sSupPr>
                        <m:ctrlPr>
                          <a:rPr lang="en-US" sz="2400" i="1" smtClean="0">
                            <a:latin typeface="Cambria Math" panose="02040503050406030204" pitchFamily="18" charset="0"/>
                          </a:rPr>
                        </m:ctrlPr>
                      </m:sSupPr>
                      <m:e>
                        <m:r>
                          <m:rPr>
                            <m:sty m:val="p"/>
                          </m:rPr>
                          <a:rPr lang="en-US" sz="2400" b="0" i="0" smtClean="0">
                            <a:latin typeface="Cambria Math" panose="02040503050406030204" pitchFamily="18" charset="0"/>
                          </a:rPr>
                          <m:t>w</m:t>
                        </m:r>
                      </m:e>
                      <m:sup>
                        <m:r>
                          <m:rPr>
                            <m:sty m:val="p"/>
                          </m:rPr>
                          <a:rPr lang="en-US" sz="2400" b="0" i="0" smtClean="0">
                            <a:latin typeface="Cambria Math" panose="02040503050406030204" pitchFamily="18" charset="0"/>
                          </a:rPr>
                          <m:t>T</m:t>
                        </m:r>
                      </m:sup>
                    </m:sSup>
                  </m:oMath>
                </a14:m>
                <a:r>
                  <a:rPr lang="en-US" sz="2400" smtClean="0"/>
                  <a:t>x thì đầu ra cũng là một thao tác tuyến tính, điều này trở nên vô nghĩa.</a:t>
                </a:r>
              </a:p>
              <a:p>
                <a:pPr marL="0" indent="0" algn="just">
                  <a:buNone/>
                </a:pPr>
                <a:endParaRPr lang="en-US" sz="240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53143"/>
                <a:ext cx="10515600" cy="6008914"/>
              </a:xfrm>
              <a:blipFill rotWithShape="0">
                <a:blip r:embed="rId2"/>
                <a:stretch>
                  <a:fillRect l="-928" t="-1521" r="-870"/>
                </a:stretch>
              </a:blipFill>
            </p:spPr>
            <p:txBody>
              <a:bodyPr/>
              <a:lstStyle/>
              <a:p>
                <a:r>
                  <a:rPr lang="en-US">
                    <a:noFill/>
                  </a:rPr>
                  <a:t> </a:t>
                </a:r>
              </a:p>
            </p:txBody>
          </p:sp>
        </mc:Fallback>
      </mc:AlternateContent>
      <p:pic>
        <p:nvPicPr>
          <p:cNvPr id="4098" name="Picture 2" descr="MÃ´ hÃ¬nh NÆ¡-ron. . Source: https://cs231n.github.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6" y="3531278"/>
            <a:ext cx="5583774" cy="31858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cdn-images-1.medium.com/max/800/1*B7wOwFUyyvXr6LTILQ9c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1974" y="3531278"/>
            <a:ext cx="5734050" cy="288607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B8C5D70-793E-4376-AB60-C8387A2358A8}" type="slidenum">
              <a:rPr lang="en-US" smtClean="0"/>
              <a:t>7</a:t>
            </a:fld>
            <a:endParaRPr lang="en-US"/>
          </a:p>
        </p:txBody>
      </p:sp>
    </p:spTree>
    <p:extLst>
      <p:ext uri="{BB962C8B-B14F-4D97-AF65-F5344CB8AC3E}">
        <p14:creationId xmlns:p14="http://schemas.microsoft.com/office/powerpoint/2010/main" val="1337025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smtClean="0"/>
              <a:t>Mạng neural (neural network)</a:t>
            </a:r>
            <a:endParaRPr lang="en-US" sz="4200"/>
          </a:p>
        </p:txBody>
      </p:sp>
      <p:sp>
        <p:nvSpPr>
          <p:cNvPr id="3" name="Content Placeholder 2"/>
          <p:cNvSpPr>
            <a:spLocks noGrp="1"/>
          </p:cNvSpPr>
          <p:nvPr>
            <p:ph idx="1"/>
          </p:nvPr>
        </p:nvSpPr>
        <p:spPr>
          <a:xfrm>
            <a:off x="838200" y="1825625"/>
            <a:ext cx="6365875" cy="4351338"/>
          </a:xfrm>
        </p:spPr>
        <p:txBody>
          <a:bodyPr/>
          <a:lstStyle/>
          <a:p>
            <a:pPr algn="just"/>
            <a:r>
              <a:rPr lang="en-US" smtClean="0"/>
              <a:t>Kiến trúc mạng NN</a:t>
            </a:r>
          </a:p>
          <a:p>
            <a:pPr marL="0" indent="0" algn="just">
              <a:buNone/>
            </a:pPr>
            <a:r>
              <a:rPr lang="en-US" sz="2600" smtClean="0"/>
              <a:t>- Mạng neural còn được gọi là perceptron đa tầng.</a:t>
            </a:r>
          </a:p>
          <a:p>
            <a:pPr algn="just">
              <a:buFontTx/>
              <a:buChar char="-"/>
            </a:pPr>
            <a:r>
              <a:rPr lang="en-US" sz="2600" smtClean="0"/>
              <a:t>Một mạng neural gồm có 3 kiểu tầng:</a:t>
            </a:r>
          </a:p>
          <a:p>
            <a:pPr marL="514350" indent="-514350" algn="just">
              <a:buFont typeface="+mj-lt"/>
              <a:buAutoNum type="arabicPeriod"/>
            </a:pPr>
            <a:r>
              <a:rPr lang="en-US" sz="2400" smtClean="0"/>
              <a:t>Input layer (dữ liệu đầu vào)</a:t>
            </a:r>
          </a:p>
          <a:p>
            <a:pPr marL="514350" indent="-514350" algn="just">
              <a:buFont typeface="+mj-lt"/>
              <a:buAutoNum type="arabicPeriod"/>
            </a:pPr>
            <a:r>
              <a:rPr lang="en-US" sz="2400" smtClean="0"/>
              <a:t>Output layer (dữ liệu đầu ra)</a:t>
            </a:r>
          </a:p>
          <a:p>
            <a:pPr marL="514350" indent="-514350" algn="just">
              <a:buFont typeface="+mj-lt"/>
              <a:buAutoNum type="arabicPeriod"/>
            </a:pPr>
            <a:r>
              <a:rPr lang="en-US" sz="2400" smtClean="0"/>
              <a:t>Hidden layer (thể hiện tính logic của mạng)</a:t>
            </a:r>
          </a:p>
          <a:p>
            <a:pPr marL="0" indent="0" algn="just">
              <a:buNone/>
            </a:pPr>
            <a:r>
              <a:rPr lang="en-US" sz="2400" smtClean="0"/>
              <a:t>- </a:t>
            </a:r>
            <a:r>
              <a:rPr lang="en-US" sz="2600" smtClean="0"/>
              <a:t>Một mạng </a:t>
            </a:r>
            <a:r>
              <a:rPr lang="en-US" sz="2400" smtClean="0"/>
              <a:t>neural chỉ có 1 input layer và 1 output layer, nhưng lại có nhiều hidden layers</a:t>
            </a:r>
          </a:p>
        </p:txBody>
      </p:sp>
      <p:pic>
        <p:nvPicPr>
          <p:cNvPr id="3074" name="Picture 2" descr="Neural Network. . Source: https://cs231n.github.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075" y="2334419"/>
            <a:ext cx="4867275"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B8C5D70-793E-4376-AB60-C8387A2358A8}" type="slidenum">
              <a:rPr lang="en-US" smtClean="0"/>
              <a:t>8</a:t>
            </a:fld>
            <a:endParaRPr lang="en-US"/>
          </a:p>
        </p:txBody>
      </p:sp>
    </p:spTree>
    <p:extLst>
      <p:ext uri="{BB962C8B-B14F-4D97-AF65-F5344CB8AC3E}">
        <p14:creationId xmlns:p14="http://schemas.microsoft.com/office/powerpoint/2010/main" val="1979651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smtClean="0"/>
              <a:t>Mạng neural tích chập (CNN)</a:t>
            </a:r>
            <a:endParaRPr lang="en-US" sz="4200"/>
          </a:p>
        </p:txBody>
      </p:sp>
      <p:sp>
        <p:nvSpPr>
          <p:cNvPr id="3" name="Content Placeholder 2"/>
          <p:cNvSpPr>
            <a:spLocks noGrp="1"/>
          </p:cNvSpPr>
          <p:nvPr>
            <p:ph idx="1"/>
          </p:nvPr>
        </p:nvSpPr>
        <p:spPr>
          <a:xfrm>
            <a:off x="838200" y="1825625"/>
            <a:ext cx="7217229" cy="4351338"/>
          </a:xfrm>
        </p:spPr>
        <p:txBody>
          <a:bodyPr/>
          <a:lstStyle/>
          <a:p>
            <a:pPr algn="just"/>
            <a:r>
              <a:rPr lang="en-US" smtClean="0"/>
              <a:t>Mạng CNN (Convolution Neural Network) là mạng neural xử lý dữ liệu mạng lưới. </a:t>
            </a:r>
          </a:p>
          <a:p>
            <a:pPr algn="just"/>
            <a:r>
              <a:rPr lang="en-US" smtClean="0"/>
              <a:t>CNN thường được sử dụng trong việc xử lý hình ảnh, giọng nói, âm thanh,… </a:t>
            </a:r>
          </a:p>
          <a:p>
            <a:pPr algn="just"/>
            <a:r>
              <a:rPr lang="en-US" smtClean="0"/>
              <a:t>Mạng CNN được gọi là mạng neural tích chập vì mạng sử dụng một biểu thức toán tích chập.</a:t>
            </a:r>
          </a:p>
          <a:p>
            <a:pPr algn="just"/>
            <a:r>
              <a:rPr lang="en-US" smtClean="0"/>
              <a:t>Tích chập có thể xem như là dạng cửa sổ trượt trên ma trận.</a:t>
            </a:r>
          </a:p>
          <a:p>
            <a:pPr algn="just"/>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29" y="3838144"/>
            <a:ext cx="4136571" cy="3019855"/>
          </a:xfrm>
          <a:prstGeom prst="rect">
            <a:avLst/>
          </a:prstGeom>
        </p:spPr>
      </p:pic>
      <p:sp>
        <p:nvSpPr>
          <p:cNvPr id="5" name="Slide Number Placeholder 4"/>
          <p:cNvSpPr>
            <a:spLocks noGrp="1"/>
          </p:cNvSpPr>
          <p:nvPr>
            <p:ph type="sldNum" sz="quarter" idx="12"/>
          </p:nvPr>
        </p:nvSpPr>
        <p:spPr/>
        <p:txBody>
          <a:bodyPr/>
          <a:lstStyle/>
          <a:p>
            <a:fld id="{DB8C5D70-793E-4376-AB60-C8387A2358A8}" type="slidenum">
              <a:rPr lang="en-US" smtClean="0"/>
              <a:t>9</a:t>
            </a:fld>
            <a:endParaRPr lang="en-US"/>
          </a:p>
        </p:txBody>
      </p:sp>
    </p:spTree>
    <p:extLst>
      <p:ext uri="{BB962C8B-B14F-4D97-AF65-F5344CB8AC3E}">
        <p14:creationId xmlns:p14="http://schemas.microsoft.com/office/powerpoint/2010/main" val="509882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2290</TotalTime>
  <Words>2162</Words>
  <Application>Microsoft Office PowerPoint</Application>
  <PresentationFormat>Widescreen</PresentationFormat>
  <Paragraphs>221</Paragraphs>
  <Slides>40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Calibri (Body)</vt:lpstr>
      <vt:lpstr>.VnGothic</vt:lpstr>
      <vt:lpstr>Arial</vt:lpstr>
      <vt:lpstr>Calibri</vt:lpstr>
      <vt:lpstr>Calibri Light</vt:lpstr>
      <vt:lpstr>Cambria Math</vt:lpstr>
      <vt:lpstr>Office Theme</vt:lpstr>
      <vt:lpstr>Tìm hiểu cơ chế Attention và áp dụng cho bài toán phân tích cảm xúc</vt:lpstr>
      <vt:lpstr>Nội dung</vt:lpstr>
      <vt:lpstr>Giới thiệu chung</vt:lpstr>
      <vt:lpstr>Bài toán phân tích cảm xúc (sentiments analysis)</vt:lpstr>
      <vt:lpstr>Mạng neural (neural network)</vt:lpstr>
      <vt:lpstr>Mạng neural (neural network)</vt:lpstr>
      <vt:lpstr>PowerPoint Presentation</vt:lpstr>
      <vt:lpstr>Mạng neural (neural network)</vt:lpstr>
      <vt:lpstr>Mạng neural tích chập (CNN)</vt:lpstr>
      <vt:lpstr>PowerPoint Presentation</vt:lpstr>
      <vt:lpstr>Mô hình CNN trong xử lý văn bản</vt:lpstr>
      <vt:lpstr>PowerPoint Presentation</vt:lpstr>
      <vt:lpstr>PowerPoint Presentation</vt:lpstr>
      <vt:lpstr>Mạng neural quy hồi (RNN)</vt:lpstr>
      <vt:lpstr>PowerPoint Presentation</vt:lpstr>
      <vt:lpstr>PowerPoint Presentation</vt:lpstr>
      <vt:lpstr>PowerPoint Presentation</vt:lpstr>
      <vt:lpstr>Vấn đề triệt tiêu đạo hàm</vt:lpstr>
      <vt:lpstr>Mạng neural Long-Short term memory (LSTM)</vt:lpstr>
      <vt:lpstr>PowerPoint Presentation</vt:lpstr>
      <vt:lpstr>PowerPoint Presentation</vt:lpstr>
      <vt:lpstr>PowerPoint Presentation</vt:lpstr>
      <vt:lpstr>PowerPoint Presentation</vt:lpstr>
      <vt:lpstr>Bidirectional LongShort Term Memory (BiLSTM)</vt:lpstr>
      <vt:lpstr>Mạng CNN - LSTM</vt:lpstr>
      <vt:lpstr>PowerPoint Presentation</vt:lpstr>
      <vt:lpstr>PowerPoint Presentation</vt:lpstr>
      <vt:lpstr>Cơ chế 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Thực nghiệm:</vt:lpstr>
      <vt:lpstr>Kết quả và đánh giá</vt:lpstr>
      <vt:lpstr>PowerPoint Presentation</vt:lpstr>
      <vt:lpstr>Thanks for listening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Attention trong bài toán phân tích cảm xúc</dc:title>
  <dc:creator>kim thành</dc:creator>
  <cp:lastModifiedBy>kim thành</cp:lastModifiedBy>
  <cp:revision>90</cp:revision>
  <dcterms:created xsi:type="dcterms:W3CDTF">2019-05-24T08:42:26Z</dcterms:created>
  <dcterms:modified xsi:type="dcterms:W3CDTF">2019-06-05T06:17:32Z</dcterms:modified>
</cp:coreProperties>
</file>