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41"/>
  </p:notesMasterIdLst>
  <p:sldIdLst>
    <p:sldId id="256" r:id="rId2"/>
    <p:sldId id="295" r:id="rId3"/>
    <p:sldId id="257" r:id="rId4"/>
    <p:sldId id="268" r:id="rId5"/>
    <p:sldId id="300" r:id="rId6"/>
    <p:sldId id="258" r:id="rId7"/>
    <p:sldId id="265" r:id="rId8"/>
    <p:sldId id="267" r:id="rId9"/>
    <p:sldId id="266" r:id="rId10"/>
    <p:sldId id="259" r:id="rId11"/>
    <p:sldId id="269" r:id="rId12"/>
    <p:sldId id="271" r:id="rId13"/>
    <p:sldId id="270" r:id="rId14"/>
    <p:sldId id="273" r:id="rId15"/>
    <p:sldId id="260" r:id="rId16"/>
    <p:sldId id="272" r:id="rId17"/>
    <p:sldId id="274" r:id="rId18"/>
    <p:sldId id="275" r:id="rId19"/>
    <p:sldId id="261" r:id="rId20"/>
    <p:sldId id="277" r:id="rId21"/>
    <p:sldId id="278" r:id="rId22"/>
    <p:sldId id="279" r:id="rId23"/>
    <p:sldId id="299" r:id="rId24"/>
    <p:sldId id="262" r:id="rId25"/>
    <p:sldId id="280" r:id="rId26"/>
    <p:sldId id="281" r:id="rId27"/>
    <p:sldId id="282" r:id="rId28"/>
    <p:sldId id="283" r:id="rId29"/>
    <p:sldId id="298" r:id="rId30"/>
    <p:sldId id="263" r:id="rId31"/>
    <p:sldId id="285" r:id="rId32"/>
    <p:sldId id="284" r:id="rId33"/>
    <p:sldId id="287" r:id="rId34"/>
    <p:sldId id="289" r:id="rId35"/>
    <p:sldId id="290" r:id="rId36"/>
    <p:sldId id="292" r:id="rId37"/>
    <p:sldId id="293" r:id="rId38"/>
    <p:sldId id="294"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thành" initials="kt" lastIdx="1" clrIdx="0">
    <p:extLst>
      <p:ext uri="{19B8F6BF-5375-455C-9EA6-DF929625EA0E}">
        <p15:presenceInfo xmlns:p15="http://schemas.microsoft.com/office/powerpoint/2012/main" userId="4192e968e5114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2892" autoAdjust="0"/>
  </p:normalViewPr>
  <p:slideViewPr>
    <p:cSldViewPr snapToGrid="0">
      <p:cViewPr varScale="1">
        <p:scale>
          <a:sx n="74" d="100"/>
          <a:sy n="74"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59858-2AD4-400A-A049-AF9EAD9691DA}"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F70D3-9041-48DD-9E8A-0C341DA28422}" type="slidenum">
              <a:rPr lang="en-US" smtClean="0"/>
              <a:t>‹#›</a:t>
            </a:fld>
            <a:endParaRPr lang="en-US"/>
          </a:p>
        </p:txBody>
      </p:sp>
    </p:spTree>
    <p:extLst>
      <p:ext uri="{BB962C8B-B14F-4D97-AF65-F5344CB8AC3E}">
        <p14:creationId xmlns:p14="http://schemas.microsoft.com/office/powerpoint/2010/main" val="210431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a:t>
            </a:fld>
            <a:endParaRPr lang="en-US"/>
          </a:p>
        </p:txBody>
      </p:sp>
    </p:spTree>
    <p:extLst>
      <p:ext uri="{BB962C8B-B14F-4D97-AF65-F5344CB8AC3E}">
        <p14:creationId xmlns:p14="http://schemas.microsoft.com/office/powerpoint/2010/main" val="24614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a:t>
            </a:r>
            <a:r>
              <a:rPr lang="en-US" baseline="0" dirty="0" smtClean="0"/>
              <a:t>layer </a:t>
            </a:r>
            <a:r>
              <a:rPr lang="en-US" baseline="0" dirty="0" err="1" smtClean="0"/>
              <a:t>trả</a:t>
            </a:r>
            <a:r>
              <a:rPr lang="en-US" baseline="0" dirty="0" smtClean="0"/>
              <a:t> </a:t>
            </a:r>
            <a:r>
              <a:rPr lang="en-US" baseline="0" dirty="0" err="1" smtClean="0"/>
              <a:t>ra</a:t>
            </a:r>
            <a:r>
              <a:rPr lang="en-US" baseline="0" dirty="0" smtClean="0"/>
              <a:t> 2 neural </a:t>
            </a:r>
            <a:r>
              <a:rPr lang="en-US" baseline="0" dirty="0" err="1" smtClean="0"/>
              <a:t>vì</a:t>
            </a:r>
            <a:r>
              <a:rPr lang="en-US" baseline="0" dirty="0" smtClean="0"/>
              <a:t> </a:t>
            </a:r>
            <a:r>
              <a:rPr lang="en-US" baseline="0" dirty="0" err="1" smtClean="0"/>
              <a:t>có</a:t>
            </a:r>
            <a:r>
              <a:rPr lang="en-US" baseline="0" dirty="0" smtClean="0"/>
              <a:t> 2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là</a:t>
            </a:r>
            <a:r>
              <a:rPr lang="en-US" baseline="0" dirty="0" smtClean="0"/>
              <a:t> positive </a:t>
            </a:r>
            <a:r>
              <a:rPr lang="en-US" baseline="0" dirty="0" err="1" smtClean="0"/>
              <a:t>và</a:t>
            </a:r>
            <a:r>
              <a:rPr lang="en-US" baseline="0" dirty="0" smtClean="0"/>
              <a:t> </a:t>
            </a:r>
            <a:r>
              <a:rPr lang="en-US" baseline="0" dirty="0" smtClean="0"/>
              <a:t>negative</a:t>
            </a:r>
          </a:p>
          <a:p>
            <a:r>
              <a:rPr lang="en-US" dirty="0" smtClean="0"/>
              <a:t>-many-to-many</a:t>
            </a:r>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9</a:t>
            </a:fld>
            <a:endParaRPr lang="en-US"/>
          </a:p>
        </p:txBody>
      </p:sp>
    </p:spTree>
    <p:extLst>
      <p:ext uri="{BB962C8B-B14F-4D97-AF65-F5344CB8AC3E}">
        <p14:creationId xmlns:p14="http://schemas.microsoft.com/office/powerpoint/2010/main" val="266983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r>
              <a:rPr lang="vi-VN" smtClean="0"/>
              <a:t>mạng CNN là tập hợp các lớp Convolution chồng lên nhau, kết hợp với các hàm kích hoạt phi tuyến tính như ReLu hay tanh để tạo ra các thông tin trừu tượng hơn cho các tầng tiếp theo.</a:t>
            </a:r>
          </a:p>
          <a:p>
            <a:r>
              <a:rPr lang="en-US" smtClean="0"/>
              <a:t>- </a:t>
            </a:r>
            <a:r>
              <a:rPr lang="vi-VN" smtClean="0"/>
              <a:t>Các tầng liên kết với nhau thông qua cơ chế tích chập, tầng tiếp theo sẽ là kết quả tích chập từ tầng trước đó, mỗi tầng được áp đặt các bộ lọc khác nhau.</a:t>
            </a:r>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11</a:t>
            </a:fld>
            <a:endParaRPr lang="en-US"/>
          </a:p>
        </p:txBody>
      </p:sp>
    </p:spTree>
    <p:extLst>
      <p:ext uri="{BB962C8B-B14F-4D97-AF65-F5344CB8AC3E}">
        <p14:creationId xmlns:p14="http://schemas.microsoft.com/office/powerpoint/2010/main" val="354535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Trong phân tích hình ảnh, các bộ lọc sẽ trượt qua các mảnh vá hình đầu vào, trong phân tích NLP, nó sẽ trượt qua tất cả các dòng của ma trận.</a:t>
            </a:r>
          </a:p>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12</a:t>
            </a:fld>
            <a:endParaRPr lang="en-US"/>
          </a:p>
        </p:txBody>
      </p:sp>
    </p:spTree>
    <p:extLst>
      <p:ext uri="{BB962C8B-B14F-4D97-AF65-F5344CB8AC3E}">
        <p14:creationId xmlns:p14="http://schemas.microsoft.com/office/powerpoint/2010/main" val="1859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Xử</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lan</a:t>
            </a:r>
            <a:r>
              <a:rPr lang="en-US" baseline="0" dirty="0" smtClean="0"/>
              <a:t> </a:t>
            </a:r>
            <a:r>
              <a:rPr lang="en-US" baseline="0" dirty="0" err="1" smtClean="0"/>
              <a:t>truyền</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lại</a:t>
            </a:r>
            <a:r>
              <a:rPr lang="en-US" baseline="0" dirty="0" smtClean="0"/>
              <a:t> </a:t>
            </a:r>
            <a:r>
              <a:rPr lang="en-US" baseline="0" dirty="0" err="1" smtClean="0"/>
              <a:t>trọng</a:t>
            </a:r>
            <a:r>
              <a:rPr lang="en-US" baseline="0" dirty="0" smtClean="0"/>
              <a:t> </a:t>
            </a:r>
            <a:r>
              <a:rPr lang="en-US" baseline="0" dirty="0" err="1" smtClean="0"/>
              <a:t>số</a:t>
            </a:r>
            <a:r>
              <a:rPr lang="en-US" baseline="0" dirty="0" smtClean="0"/>
              <a:t> ban </a:t>
            </a:r>
            <a:r>
              <a:rPr lang="en-US" baseline="0" dirty="0" err="1" smtClean="0"/>
              <a:t>đầu</a:t>
            </a:r>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15</a:t>
            </a:fld>
            <a:endParaRPr lang="en-US"/>
          </a:p>
        </p:txBody>
      </p:sp>
    </p:spTree>
    <p:extLst>
      <p:ext uri="{BB962C8B-B14F-4D97-AF65-F5344CB8AC3E}">
        <p14:creationId xmlns:p14="http://schemas.microsoft.com/office/powerpoint/2010/main" val="25347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V </a:t>
            </a:r>
            <a:r>
              <a:rPr lang="en-US" dirty="0" err="1" smtClean="0"/>
              <a:t>và</a:t>
            </a:r>
            <a:r>
              <a:rPr lang="en-US" baseline="0" dirty="0" smtClean="0"/>
              <a:t> W </a:t>
            </a:r>
            <a:r>
              <a:rPr lang="en-US" baseline="0" dirty="0" err="1" smtClean="0"/>
              <a:t>là</a:t>
            </a:r>
            <a:r>
              <a:rPr lang="en-US" baseline="0" dirty="0" smtClean="0"/>
              <a:t> </a:t>
            </a:r>
            <a:r>
              <a:rPr lang="en-US" baseline="0" dirty="0" err="1" smtClean="0"/>
              <a:t>các</a:t>
            </a:r>
            <a:r>
              <a:rPr lang="en-US" baseline="0" dirty="0" smtClean="0"/>
              <a:t> ma </a:t>
            </a:r>
            <a:r>
              <a:rPr lang="en-US" baseline="0" dirty="0" err="1" smtClean="0"/>
              <a:t>trận</a:t>
            </a:r>
            <a:r>
              <a:rPr lang="en-US" baseline="0" dirty="0" smtClean="0"/>
              <a:t> </a:t>
            </a:r>
            <a:r>
              <a:rPr lang="en-US" baseline="0" dirty="0" err="1" smtClean="0"/>
              <a:t>tham</a:t>
            </a:r>
            <a:r>
              <a:rPr lang="en-US" baseline="0" dirty="0" smtClean="0"/>
              <a:t> </a:t>
            </a:r>
            <a:r>
              <a:rPr lang="en-US" baseline="0" dirty="0" err="1" smtClean="0"/>
              <a:t>số</a:t>
            </a:r>
            <a:endParaRPr lang="en-US" baseline="0" dirty="0" smtClean="0"/>
          </a:p>
          <a:p>
            <a:r>
              <a:rPr lang="en-US" baseline="0" dirty="0" smtClean="0"/>
              <a:t>Unfold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trải</a:t>
            </a:r>
            <a:r>
              <a:rPr lang="en-US" baseline="0" dirty="0" smtClean="0"/>
              <a:t> </a:t>
            </a:r>
            <a:r>
              <a:rPr lang="en-US" baseline="0" dirty="0" err="1" smtClean="0"/>
              <a:t>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16</a:t>
            </a:fld>
            <a:endParaRPr lang="en-US"/>
          </a:p>
        </p:txBody>
      </p:sp>
    </p:spTree>
    <p:extLst>
      <p:ext uri="{BB962C8B-B14F-4D97-AF65-F5344CB8AC3E}">
        <p14:creationId xmlns:p14="http://schemas.microsoft.com/office/powerpoint/2010/main" val="1891405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Hàm</a:t>
            </a:r>
            <a:r>
              <a:rPr lang="en-US" dirty="0" smtClean="0"/>
              <a:t> </a:t>
            </a:r>
            <a:r>
              <a:rPr lang="en-US" i="1" dirty="0" smtClean="0"/>
              <a:t>f </a:t>
            </a:r>
            <a:r>
              <a:rPr lang="en-US" dirty="0" smtClean="0"/>
              <a:t> </a:t>
            </a:r>
            <a:r>
              <a:rPr lang="en-US" dirty="0" err="1" smtClean="0"/>
              <a:t>là</a:t>
            </a:r>
            <a:r>
              <a:rPr lang="en-US" dirty="0" smtClean="0"/>
              <a:t> </a:t>
            </a:r>
            <a:r>
              <a:rPr lang="en-US" dirty="0" err="1" smtClean="0"/>
              <a:t>một</a:t>
            </a:r>
            <a:r>
              <a:rPr lang="en-US" dirty="0" smtClean="0"/>
              <a:t> </a:t>
            </a:r>
            <a:r>
              <a:rPr lang="en-US" dirty="0" err="1" smtClean="0"/>
              <a:t>hàm</a:t>
            </a:r>
            <a:r>
              <a:rPr lang="en-US" dirty="0" smtClean="0"/>
              <a:t> phi </a:t>
            </a:r>
            <a:r>
              <a:rPr lang="en-US" dirty="0" err="1" smtClean="0"/>
              <a:t>tuyến</a:t>
            </a:r>
            <a:r>
              <a:rPr lang="en-US" dirty="0" smtClean="0"/>
              <a:t> </a:t>
            </a:r>
            <a:r>
              <a:rPr lang="en-US" dirty="0" err="1" smtClean="0"/>
              <a:t>tính</a:t>
            </a:r>
            <a:r>
              <a:rPr lang="en-US" dirty="0" smtClean="0"/>
              <a:t> </a:t>
            </a:r>
            <a:r>
              <a:rPr lang="en-US" dirty="0" err="1" smtClean="0"/>
              <a:t>như</a:t>
            </a:r>
            <a:r>
              <a:rPr lang="en-US" dirty="0" smtClean="0"/>
              <a:t> </a:t>
            </a:r>
            <a:r>
              <a:rPr lang="en-US" i="1" dirty="0" err="1" smtClean="0"/>
              <a:t>tanh</a:t>
            </a:r>
            <a:r>
              <a:rPr lang="en-US" i="1" dirty="0" smtClean="0"/>
              <a:t> </a:t>
            </a:r>
            <a:r>
              <a:rPr lang="en-US" dirty="0" smtClean="0"/>
              <a:t>hay </a:t>
            </a:r>
            <a:r>
              <a:rPr lang="en-US" i="1" dirty="0" err="1" smtClean="0"/>
              <a:t>ReLU</a:t>
            </a:r>
            <a:r>
              <a:rPr lang="en-US" dirty="0" smtClean="0"/>
              <a:t> . </a:t>
            </a:r>
            <a:r>
              <a:rPr lang="en-US" dirty="0" err="1" smtClean="0"/>
              <a:t>Phần</a:t>
            </a:r>
            <a:r>
              <a:rPr lang="en-US" dirty="0" smtClean="0"/>
              <a:t> </a:t>
            </a:r>
            <a:r>
              <a:rPr lang="en-US" dirty="0" err="1" smtClean="0"/>
              <a:t>tử</a:t>
            </a:r>
            <a:r>
              <a:rPr lang="en-US" dirty="0" smtClean="0"/>
              <a:t> </a:t>
            </a:r>
            <a:r>
              <a:rPr lang="en-US" dirty="0" err="1" smtClean="0"/>
              <a:t>đầu</a:t>
            </a:r>
            <a:r>
              <a:rPr lang="en-US" dirty="0" smtClean="0"/>
              <a:t> </a:t>
            </a:r>
            <a:r>
              <a:rPr lang="en-US" dirty="0" err="1" smtClean="0"/>
              <a:t>tiên</a:t>
            </a:r>
            <a:r>
              <a:rPr lang="en-US" dirty="0" smtClean="0"/>
              <a:t> ta </a:t>
            </a:r>
            <a:r>
              <a:rPr lang="en-US" dirty="0" err="1" smtClean="0"/>
              <a:t>cần</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thêm</a:t>
            </a:r>
            <a:r>
              <a:rPr lang="en-US" dirty="0" smtClean="0"/>
              <a:t> s – 1, </a:t>
            </a:r>
            <a:r>
              <a:rPr lang="en-US" dirty="0" err="1" smtClean="0"/>
              <a:t>giá</a:t>
            </a:r>
            <a:r>
              <a:rPr lang="en-US" dirty="0" smtClean="0"/>
              <a:t> </a:t>
            </a:r>
            <a:r>
              <a:rPr lang="en-US" dirty="0" err="1" smtClean="0"/>
              <a:t>trị</a:t>
            </a:r>
            <a:r>
              <a:rPr lang="en-US" dirty="0" smtClean="0"/>
              <a:t> </a:t>
            </a:r>
            <a:r>
              <a:rPr lang="en-US" dirty="0" err="1" smtClean="0"/>
              <a:t>này</a:t>
            </a:r>
            <a:r>
              <a:rPr lang="en-US" dirty="0" smtClean="0"/>
              <a:t> </a:t>
            </a:r>
            <a:r>
              <a:rPr lang="en-US" dirty="0" err="1" smtClean="0"/>
              <a:t>thường</a:t>
            </a:r>
            <a:r>
              <a:rPr lang="en-US" dirty="0" smtClean="0"/>
              <a:t> </a:t>
            </a:r>
            <a:r>
              <a:rPr lang="en-US" dirty="0" err="1" smtClean="0"/>
              <a:t>bằng</a:t>
            </a:r>
            <a:r>
              <a:rPr lang="en-US" dirty="0" smtClean="0"/>
              <a:t> 0.</a:t>
            </a:r>
          </a:p>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17</a:t>
            </a:fld>
            <a:endParaRPr lang="en-US"/>
          </a:p>
        </p:txBody>
      </p:sp>
    </p:spTree>
    <p:extLst>
      <p:ext uri="{BB962C8B-B14F-4D97-AF65-F5344CB8AC3E}">
        <p14:creationId xmlns:p14="http://schemas.microsoft.com/office/powerpoint/2010/main" val="21635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20</a:t>
            </a:fld>
            <a:endParaRPr lang="en-US"/>
          </a:p>
        </p:txBody>
      </p:sp>
    </p:spTree>
    <p:extLst>
      <p:ext uri="{BB962C8B-B14F-4D97-AF65-F5344CB8AC3E}">
        <p14:creationId xmlns:p14="http://schemas.microsoft.com/office/powerpoint/2010/main" val="228618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Việc</a:t>
            </a:r>
            <a:r>
              <a:rPr lang="en-US" dirty="0" smtClean="0"/>
              <a:t> encode </a:t>
            </a:r>
            <a:r>
              <a:rPr lang="en-US" dirty="0" err="1" smtClean="0"/>
              <a:t>toàn</a:t>
            </a:r>
            <a:r>
              <a:rPr lang="en-US" dirty="0" smtClean="0"/>
              <a:t> </a:t>
            </a:r>
            <a:r>
              <a:rPr lang="en-US" dirty="0" err="1" smtClean="0"/>
              <a:t>bộ</a:t>
            </a:r>
            <a:r>
              <a:rPr lang="en-US" dirty="0" smtClean="0"/>
              <a:t> </a:t>
            </a:r>
            <a:r>
              <a:rPr lang="en-US" dirty="0" err="1" smtClean="0"/>
              <a:t>thông</a:t>
            </a:r>
            <a:r>
              <a:rPr lang="en-US" dirty="0" smtClean="0"/>
              <a:t> tin </a:t>
            </a:r>
            <a:r>
              <a:rPr lang="en-US" dirty="0" err="1" smtClean="0"/>
              <a:t>từ</a:t>
            </a:r>
            <a:r>
              <a:rPr lang="en-US" dirty="0" smtClean="0"/>
              <a:t> input </a:t>
            </a:r>
            <a:r>
              <a:rPr lang="en-US" dirty="0" err="1" smtClean="0"/>
              <a:t>vào</a:t>
            </a:r>
            <a:r>
              <a:rPr lang="en-US" dirty="0" smtClean="0"/>
              <a:t> 1 vector </a:t>
            </a:r>
            <a:r>
              <a:rPr lang="en-US" dirty="0" err="1" smtClean="0"/>
              <a:t>cố</a:t>
            </a:r>
            <a:r>
              <a:rPr lang="en-US" dirty="0" smtClean="0"/>
              <a:t> </a:t>
            </a:r>
            <a:r>
              <a:rPr lang="en-US" dirty="0" err="1" smtClean="0"/>
              <a:t>định</a:t>
            </a:r>
            <a:r>
              <a:rPr lang="en-US" dirty="0" smtClean="0"/>
              <a:t> </a:t>
            </a:r>
            <a:r>
              <a:rPr lang="en-US" dirty="0" err="1" smtClean="0"/>
              <a:t>khiến</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trên</a:t>
            </a:r>
            <a:r>
              <a:rPr lang="en-US" dirty="0" smtClean="0"/>
              <a:t> </a:t>
            </a:r>
            <a:r>
              <a:rPr lang="en-US" dirty="0" err="1" smtClean="0"/>
              <a:t>các</a:t>
            </a:r>
            <a:r>
              <a:rPr lang="en-US" dirty="0" smtClean="0"/>
              <a:t> </a:t>
            </a:r>
            <a:r>
              <a:rPr lang="en-US" dirty="0" err="1" smtClean="0"/>
              <a:t>câu</a:t>
            </a:r>
            <a:r>
              <a:rPr lang="en-US" dirty="0" smtClean="0"/>
              <a:t> </a:t>
            </a:r>
            <a:r>
              <a:rPr lang="en-US" dirty="0" err="1" smtClean="0"/>
              <a:t>dài</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tốt</a:t>
            </a:r>
            <a:r>
              <a:rPr lang="en-US" dirty="0" smtClean="0"/>
              <a:t>.</a:t>
            </a:r>
          </a:p>
          <a:p>
            <a:r>
              <a:rPr lang="en-US" dirty="0" err="1" smtClean="0"/>
              <a:t>Mặc</a:t>
            </a:r>
            <a:r>
              <a:rPr lang="en-US" dirty="0" smtClean="0"/>
              <a:t> </a:t>
            </a:r>
            <a:r>
              <a:rPr lang="en-US" dirty="0" err="1" smtClean="0"/>
              <a:t>dù</a:t>
            </a:r>
            <a:r>
              <a:rPr lang="en-US" dirty="0" smtClean="0"/>
              <a:t> </a:t>
            </a:r>
            <a:r>
              <a:rPr lang="en-US" dirty="0" err="1" smtClean="0"/>
              <a:t>sử</a:t>
            </a:r>
            <a:r>
              <a:rPr lang="en-US" dirty="0" smtClean="0"/>
              <a:t> </a:t>
            </a:r>
            <a:r>
              <a:rPr lang="en-US" dirty="0" err="1" smtClean="0"/>
              <a:t>dụng</a:t>
            </a:r>
            <a:r>
              <a:rPr lang="en-US" dirty="0" smtClean="0"/>
              <a:t> LSTM </a:t>
            </a:r>
            <a:r>
              <a:rPr lang="en-US" dirty="0" err="1" smtClean="0"/>
              <a:t>để</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nhưng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đủ</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câu</a:t>
            </a:r>
            <a:r>
              <a:rPr lang="en-US" dirty="0" smtClean="0"/>
              <a:t> </a:t>
            </a:r>
            <a:r>
              <a:rPr lang="en-US" dirty="0" err="1" smtClean="0"/>
              <a:t>dài</a:t>
            </a:r>
            <a:r>
              <a:rPr lang="en-US" dirty="0" smtClean="0"/>
              <a:t> </a:t>
            </a:r>
            <a:r>
              <a:rPr lang="en-US" dirty="0" err="1" smtClean="0"/>
              <a:t>hơn</a:t>
            </a:r>
            <a:r>
              <a:rPr lang="en-US" dirty="0" smtClean="0"/>
              <a:t> </a:t>
            </a:r>
            <a:r>
              <a:rPr lang="en-US" dirty="0" err="1" smtClean="0"/>
              <a:t>những</a:t>
            </a:r>
            <a:r>
              <a:rPr lang="en-US" dirty="0" smtClean="0"/>
              <a:t> </a:t>
            </a:r>
            <a:r>
              <a:rPr lang="en-US" dirty="0" err="1" smtClean="0"/>
              <a:t>câu</a:t>
            </a:r>
            <a:r>
              <a:rPr lang="en-US" dirty="0" smtClean="0"/>
              <a:t> </a:t>
            </a:r>
            <a:r>
              <a:rPr lang="en-US" dirty="0" err="1" smtClean="0"/>
              <a:t>trong</a:t>
            </a:r>
            <a:r>
              <a:rPr lang="en-US" dirty="0" smtClean="0"/>
              <a:t> training data.</a:t>
            </a:r>
          </a:p>
          <a:p>
            <a:r>
              <a:rPr lang="en-US" dirty="0" err="1" smtClean="0"/>
              <a:t>Cơ</a:t>
            </a:r>
            <a:r>
              <a:rPr lang="en-US" dirty="0" smtClean="0"/>
              <a:t> </a:t>
            </a:r>
            <a:r>
              <a:rPr lang="en-US" dirty="0" err="1" smtClean="0"/>
              <a:t>chế</a:t>
            </a:r>
            <a:r>
              <a:rPr lang="en-US" dirty="0" smtClean="0"/>
              <a:t> Attention </a:t>
            </a:r>
            <a:r>
              <a:rPr lang="en-US" dirty="0" err="1" smtClean="0"/>
              <a:t>được</a:t>
            </a:r>
            <a:r>
              <a:rPr lang="en-US" dirty="0" smtClean="0"/>
              <a:t> </a:t>
            </a:r>
            <a:r>
              <a:rPr lang="en-US" dirty="0" err="1" smtClean="0"/>
              <a:t>ra</a:t>
            </a:r>
            <a:r>
              <a:rPr lang="en-US" dirty="0" smtClean="0"/>
              <a:t> </a:t>
            </a:r>
            <a:r>
              <a:rPr lang="en-US" dirty="0" err="1" smtClean="0"/>
              <a:t>đời</a:t>
            </a:r>
            <a:r>
              <a:rPr lang="en-US" dirty="0" smtClean="0"/>
              <a:t> </a:t>
            </a:r>
            <a:r>
              <a:rPr lang="en-US" dirty="0" err="1" smtClean="0"/>
              <a:t>để</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những</a:t>
            </a:r>
            <a:r>
              <a:rPr lang="en-US" dirty="0" smtClean="0"/>
              <a:t> </a:t>
            </a:r>
            <a:r>
              <a:rPr lang="en-US" dirty="0" err="1" smtClean="0"/>
              <a:t>điểm</a:t>
            </a:r>
            <a:r>
              <a:rPr lang="en-US" dirty="0" smtClean="0"/>
              <a:t> </a:t>
            </a:r>
            <a:r>
              <a:rPr lang="en-US" dirty="0" err="1" smtClean="0"/>
              <a:t>quan</a:t>
            </a:r>
            <a:r>
              <a:rPr lang="en-US" dirty="0" smtClean="0"/>
              <a:t> </a:t>
            </a:r>
            <a:r>
              <a:rPr lang="en-US" dirty="0" err="1" smtClean="0"/>
              <a:t>trọng</a:t>
            </a:r>
            <a:r>
              <a:rPr lang="en-US" dirty="0" smtClean="0"/>
              <a:t>.</a:t>
            </a:r>
          </a:p>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30</a:t>
            </a:fld>
            <a:endParaRPr lang="en-US"/>
          </a:p>
        </p:txBody>
      </p:sp>
    </p:spTree>
    <p:extLst>
      <p:ext uri="{BB962C8B-B14F-4D97-AF65-F5344CB8AC3E}">
        <p14:creationId xmlns:p14="http://schemas.microsoft.com/office/powerpoint/2010/main" val="68986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2FFFB-7BDC-4052-BCDC-FD3C89D9EC6A}"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20412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699E5-AAD6-4B08-BC67-6CE890485134}"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24383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9D326-C4DC-4AAA-8602-228CAB3A692B}"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79399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83C8-3C7F-4490-9FF2-BF21425F945D}"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430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47E8F2-12BB-448A-B38D-AC0EE80EF1D1}" type="datetime1">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18315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20FCC-DEBC-4729-B887-CEA3B30C1F2B}" type="datetime1">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97863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0F1F3-C6EC-4048-975F-FEA433B8B14C}" type="datetime1">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03651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E0E4E-7FD1-4E5E-BF81-EC0B147FBC25}" type="datetime1">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06441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21B46-F4CA-4B85-9EAF-D69856D20EA9}" type="datetime1">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21801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675BAB-428C-444F-9C2B-B4592E3C6E77}" type="datetime1">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22342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52FDE-5C7E-4030-87F1-A6DAAD83A6A2}" type="datetime1">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24293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A0E55-871C-45B3-866B-738062D294EF}" type="datetime1">
              <a:rPr lang="en-US" smtClean="0"/>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C5D70-793E-4376-AB60-C8387A2358A8}" type="slidenum">
              <a:rPr lang="en-US" smtClean="0"/>
              <a:t>‹#›</a:t>
            </a:fld>
            <a:endParaRPr lang="en-US"/>
          </a:p>
        </p:txBody>
      </p:sp>
    </p:spTree>
    <p:extLst>
      <p:ext uri="{BB962C8B-B14F-4D97-AF65-F5344CB8AC3E}">
        <p14:creationId xmlns:p14="http://schemas.microsoft.com/office/powerpoint/2010/main" val="59850344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7906" y="5570538"/>
            <a:ext cx="3152384" cy="1655762"/>
          </a:xfrm>
        </p:spPr>
        <p:txBody>
          <a:bodyPr/>
          <a:lstStyle/>
          <a:p>
            <a:pPr algn="l"/>
            <a:r>
              <a:rPr lang="en-US" dirty="0" err="1" smtClean="0"/>
              <a:t>Trần</a:t>
            </a:r>
            <a:r>
              <a:rPr lang="en-US" dirty="0" smtClean="0"/>
              <a:t> </a:t>
            </a:r>
            <a:r>
              <a:rPr lang="en-US" dirty="0" err="1" smtClean="0"/>
              <a:t>Đức</a:t>
            </a:r>
            <a:r>
              <a:rPr lang="en-US" dirty="0" smtClean="0"/>
              <a:t> </a:t>
            </a:r>
            <a:r>
              <a:rPr lang="en-US" dirty="0" err="1" smtClean="0"/>
              <a:t>Khang</a:t>
            </a:r>
            <a:endParaRPr lang="en-US" dirty="0" smtClean="0"/>
          </a:p>
          <a:p>
            <a:pPr algn="l"/>
            <a:r>
              <a:rPr lang="en-US" dirty="0" err="1" smtClean="0"/>
              <a:t>Nhan</a:t>
            </a:r>
            <a:r>
              <a:rPr lang="en-US" dirty="0" smtClean="0"/>
              <a:t> Kim </a:t>
            </a:r>
            <a:r>
              <a:rPr lang="en-US" dirty="0" err="1" smtClean="0"/>
              <a:t>Thành</a:t>
            </a:r>
            <a:endParaRPr lang="en-US" dirty="0"/>
          </a:p>
        </p:txBody>
      </p:sp>
      <p:sp>
        <p:nvSpPr>
          <p:cNvPr id="6" name="Slide Number Placeholder 5"/>
          <p:cNvSpPr>
            <a:spLocks noGrp="1"/>
          </p:cNvSpPr>
          <p:nvPr>
            <p:ph type="sldNum" sz="quarter" idx="12"/>
          </p:nvPr>
        </p:nvSpPr>
        <p:spPr/>
        <p:txBody>
          <a:bodyPr/>
          <a:lstStyle/>
          <a:p>
            <a:fld id="{DB8C5D70-793E-4376-AB60-C8387A2358A8}" type="slidenum">
              <a:rPr lang="en-US" sz="1800" smtClean="0"/>
              <a:t>1</a:t>
            </a:fld>
            <a:endParaRPr lang="en-US" sz="1800" dirty="0"/>
          </a:p>
        </p:txBody>
      </p:sp>
      <p:sp>
        <p:nvSpPr>
          <p:cNvPr id="4" name="Subtitle 2"/>
          <p:cNvSpPr txBox="1">
            <a:spLocks/>
          </p:cNvSpPr>
          <p:nvPr/>
        </p:nvSpPr>
        <p:spPr>
          <a:xfrm>
            <a:off x="240652" y="5026819"/>
            <a:ext cx="620171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smtClean="0"/>
              <a:t>Giảng</a:t>
            </a:r>
            <a:r>
              <a:rPr lang="en-US" sz="2000" b="1" dirty="0" smtClean="0"/>
              <a:t> </a:t>
            </a:r>
            <a:r>
              <a:rPr lang="en-US" sz="2000" b="1" dirty="0" err="1" smtClean="0"/>
              <a:t>viên</a:t>
            </a:r>
            <a:r>
              <a:rPr lang="en-US" sz="2000" b="1" dirty="0" smtClean="0"/>
              <a:t> </a:t>
            </a:r>
            <a:r>
              <a:rPr lang="en-US" sz="2000" b="1" dirty="0" err="1" smtClean="0"/>
              <a:t>hướng</a:t>
            </a:r>
            <a:r>
              <a:rPr lang="en-US" sz="2000" b="1" dirty="0" smtClean="0"/>
              <a:t> </a:t>
            </a:r>
            <a:r>
              <a:rPr lang="en-US" sz="2000" b="1" dirty="0" err="1" smtClean="0"/>
              <a:t>dẫn</a:t>
            </a:r>
            <a:r>
              <a:rPr lang="en-US" sz="2000" dirty="0" smtClean="0"/>
              <a:t>:</a:t>
            </a:r>
            <a:r>
              <a:rPr lang="en-US" dirty="0" smtClean="0"/>
              <a:t>  </a:t>
            </a:r>
            <a:r>
              <a:rPr lang="en-US" dirty="0" err="1" smtClean="0"/>
              <a:t>Th.S</a:t>
            </a:r>
            <a:r>
              <a:rPr lang="en-US" dirty="0" smtClean="0"/>
              <a:t> </a:t>
            </a:r>
            <a:r>
              <a:rPr lang="en-US" dirty="0" err="1" smtClean="0"/>
              <a:t>Trần</a:t>
            </a:r>
            <a:r>
              <a:rPr lang="en-US" dirty="0" smtClean="0"/>
              <a:t> </a:t>
            </a:r>
            <a:r>
              <a:rPr lang="en-US" dirty="0" err="1" smtClean="0"/>
              <a:t>Khải</a:t>
            </a:r>
            <a:r>
              <a:rPr lang="en-US" dirty="0" smtClean="0"/>
              <a:t> </a:t>
            </a:r>
            <a:r>
              <a:rPr lang="en-US" dirty="0" err="1" smtClean="0"/>
              <a:t>Thiện</a:t>
            </a:r>
            <a:endParaRPr lang="en-US" dirty="0"/>
          </a:p>
        </p:txBody>
      </p:sp>
      <p:sp>
        <p:nvSpPr>
          <p:cNvPr id="8" name="Rectangle 7"/>
          <p:cNvSpPr/>
          <p:nvPr/>
        </p:nvSpPr>
        <p:spPr>
          <a:xfrm>
            <a:off x="1569027" y="694747"/>
            <a:ext cx="9092045" cy="248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p:cNvSpPr txBox="1">
            <a:spLocks/>
          </p:cNvSpPr>
          <p:nvPr/>
        </p:nvSpPr>
        <p:spPr>
          <a:xfrm>
            <a:off x="240652" y="5528469"/>
            <a:ext cx="416908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smtClean="0"/>
              <a:t>Sinh</a:t>
            </a:r>
            <a:r>
              <a:rPr lang="en-US" sz="2000" b="1" dirty="0" smtClean="0"/>
              <a:t> </a:t>
            </a:r>
            <a:r>
              <a:rPr lang="en-US" sz="2000" b="1" dirty="0" err="1" smtClean="0"/>
              <a:t>viên</a:t>
            </a:r>
            <a:r>
              <a:rPr lang="en-US" sz="2000" b="1" dirty="0" smtClean="0"/>
              <a:t> </a:t>
            </a:r>
            <a:r>
              <a:rPr lang="en-US" sz="2000" b="1" dirty="0" err="1" smtClean="0"/>
              <a:t>thực</a:t>
            </a:r>
            <a:r>
              <a:rPr lang="en-US" sz="2000" b="1" dirty="0" smtClean="0"/>
              <a:t> </a:t>
            </a:r>
            <a:r>
              <a:rPr lang="en-US" sz="2000" b="1" dirty="0" err="1" smtClean="0"/>
              <a:t>hiện</a:t>
            </a:r>
            <a:r>
              <a:rPr lang="en-US" sz="2000" dirty="0" smtClean="0"/>
              <a:t>:</a:t>
            </a:r>
            <a:endParaRPr lang="en-US" sz="2000" dirty="0"/>
          </a:p>
        </p:txBody>
      </p:sp>
      <p:sp>
        <p:nvSpPr>
          <p:cNvPr id="2" name="Title 1"/>
          <p:cNvSpPr>
            <a:spLocks noGrp="1"/>
          </p:cNvSpPr>
          <p:nvPr>
            <p:ph type="ctrTitle"/>
          </p:nvPr>
        </p:nvSpPr>
        <p:spPr>
          <a:xfrm>
            <a:off x="1569027" y="1177491"/>
            <a:ext cx="8953500" cy="1862137"/>
          </a:xfrm>
        </p:spPr>
        <p:txBody>
          <a:bodyPr>
            <a:noAutofit/>
          </a:bodyPr>
          <a:lstStyle/>
          <a:p>
            <a:r>
              <a:rPr lang="en-US" sz="5000" b="1" dirty="0" err="1" smtClean="0"/>
              <a:t>Tìm</a:t>
            </a:r>
            <a:r>
              <a:rPr lang="en-US" sz="5000" b="1" dirty="0" smtClean="0"/>
              <a:t> </a:t>
            </a:r>
            <a:r>
              <a:rPr lang="en-US" sz="5000" b="1" dirty="0" err="1" smtClean="0"/>
              <a:t>hiểu</a:t>
            </a:r>
            <a:r>
              <a:rPr lang="en-US" sz="5000" b="1" dirty="0" smtClean="0"/>
              <a:t> </a:t>
            </a:r>
            <a:r>
              <a:rPr lang="en-US" sz="5000" b="1" dirty="0" err="1" smtClean="0"/>
              <a:t>và</a:t>
            </a:r>
            <a:r>
              <a:rPr lang="en-US" sz="5000" b="1" dirty="0" smtClean="0"/>
              <a:t> </a:t>
            </a:r>
            <a:r>
              <a:rPr lang="en-US" sz="5000" b="1" dirty="0" err="1" smtClean="0"/>
              <a:t>áp</a:t>
            </a:r>
            <a:r>
              <a:rPr lang="en-US" sz="5000" b="1" dirty="0" smtClean="0"/>
              <a:t> </a:t>
            </a:r>
            <a:r>
              <a:rPr lang="en-US" sz="5000" b="1" dirty="0" err="1" smtClean="0"/>
              <a:t>dụng</a:t>
            </a:r>
            <a:r>
              <a:rPr lang="en-US" sz="5000" b="1" dirty="0" smtClean="0"/>
              <a:t> </a:t>
            </a:r>
            <a:r>
              <a:rPr lang="en-US" sz="5000" b="1" dirty="0" err="1" smtClean="0"/>
              <a:t>Seq2Seq</a:t>
            </a:r>
            <a:r>
              <a:rPr lang="en-US" sz="5000" b="1" dirty="0" smtClean="0"/>
              <a:t> </a:t>
            </a:r>
            <a:r>
              <a:rPr lang="en-US" sz="5000" b="1" dirty="0" err="1" smtClean="0"/>
              <a:t>cùng</a:t>
            </a:r>
            <a:r>
              <a:rPr lang="en-US" sz="5000" b="1" dirty="0"/>
              <a:t> </a:t>
            </a:r>
            <a:r>
              <a:rPr lang="en-US" sz="5000" b="1" dirty="0" err="1" smtClean="0"/>
              <a:t>cơ</a:t>
            </a:r>
            <a:r>
              <a:rPr lang="en-US" sz="5000" b="1" dirty="0" smtClean="0"/>
              <a:t> </a:t>
            </a:r>
            <a:r>
              <a:rPr lang="en-US" sz="5000" b="1" dirty="0" err="1"/>
              <a:t>chế</a:t>
            </a:r>
            <a:r>
              <a:rPr lang="en-US" sz="5000" b="1" dirty="0"/>
              <a:t> </a:t>
            </a:r>
            <a:r>
              <a:rPr lang="en-US" sz="5000" b="1" dirty="0" smtClean="0"/>
              <a:t>Attention </a:t>
            </a:r>
            <a:r>
              <a:rPr lang="en-US" sz="5000" b="1" dirty="0" err="1" smtClean="0"/>
              <a:t>cho</a:t>
            </a:r>
            <a:r>
              <a:rPr lang="en-US" sz="5000" b="1" dirty="0" smtClean="0"/>
              <a:t> </a:t>
            </a:r>
            <a:r>
              <a:rPr lang="en-US" sz="5000" b="1" dirty="0" err="1" smtClean="0"/>
              <a:t>bài</a:t>
            </a:r>
            <a:r>
              <a:rPr lang="en-US" sz="5000" b="1" dirty="0" smtClean="0"/>
              <a:t> </a:t>
            </a:r>
            <a:r>
              <a:rPr lang="en-US" sz="5000" b="1" dirty="0" err="1" smtClean="0"/>
              <a:t>toán</a:t>
            </a:r>
            <a:r>
              <a:rPr lang="en-US" sz="5000" b="1" dirty="0" smtClean="0"/>
              <a:t> </a:t>
            </a:r>
            <a:r>
              <a:rPr lang="en-US" sz="5000" b="1" dirty="0" err="1" smtClean="0"/>
              <a:t>phân</a:t>
            </a:r>
            <a:r>
              <a:rPr lang="en-US" sz="5000" b="1" dirty="0" smtClean="0"/>
              <a:t> </a:t>
            </a:r>
            <a:r>
              <a:rPr lang="en-US" sz="5000" b="1" dirty="0" err="1" smtClean="0"/>
              <a:t>tích</a:t>
            </a:r>
            <a:r>
              <a:rPr lang="en-US" sz="5000" b="1" dirty="0" smtClean="0"/>
              <a:t> </a:t>
            </a:r>
            <a:r>
              <a:rPr lang="en-US" sz="5000" b="1" dirty="0" err="1" smtClean="0"/>
              <a:t>cảm</a:t>
            </a:r>
            <a:r>
              <a:rPr lang="en-US" sz="5000" b="1" dirty="0" smtClean="0"/>
              <a:t> </a:t>
            </a:r>
            <a:r>
              <a:rPr lang="en-US" sz="5000" b="1" dirty="0" err="1" smtClean="0"/>
              <a:t>xúc</a:t>
            </a:r>
            <a:endParaRPr lang="en-US" sz="5000" b="1" dirty="0"/>
          </a:p>
        </p:txBody>
      </p:sp>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064" y="3046411"/>
            <a:ext cx="37814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59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7217229" cy="4351338"/>
          </a:xfrm>
        </p:spPr>
        <p:txBody>
          <a:bodyPr/>
          <a:lstStyle/>
          <a:p>
            <a:pPr algn="just"/>
            <a:r>
              <a:rPr lang="en-US" smtClean="0"/>
              <a:t>Mạng CNN (Convolution Neural Network) là mạng neural xử lý dữ liệu mạng lưới. </a:t>
            </a:r>
          </a:p>
          <a:p>
            <a:pPr algn="just"/>
            <a:r>
              <a:rPr lang="en-US" smtClean="0"/>
              <a:t>CNN thường được sử dụng trong việc xử lý hình ảnh, giọng nói, âm thanh,… </a:t>
            </a:r>
          </a:p>
          <a:p>
            <a:pPr algn="just"/>
            <a:r>
              <a:rPr lang="en-US" smtClean="0"/>
              <a:t>Mạng CNN được gọi là mạng neural tích chập vì mạng sử dụng một biểu thức toán tích chập.</a:t>
            </a:r>
          </a:p>
          <a:p>
            <a:pPr algn="just"/>
            <a:r>
              <a:rPr lang="en-US" smtClean="0"/>
              <a:t>Tích chập có thể xem như là dạng cửa sổ trượt trên ma trận.</a:t>
            </a:r>
          </a:p>
          <a:p>
            <a:pPr algn="just"/>
            <a:endParaRPr lang="en-US"/>
          </a:p>
        </p:txBody>
      </p:sp>
      <p:sp>
        <p:nvSpPr>
          <p:cNvPr id="5" name="Slide Number Placeholder 4"/>
          <p:cNvSpPr>
            <a:spLocks noGrp="1"/>
          </p:cNvSpPr>
          <p:nvPr>
            <p:ph type="sldNum" sz="quarter" idx="12"/>
          </p:nvPr>
        </p:nvSpPr>
        <p:spPr/>
        <p:txBody>
          <a:bodyPr/>
          <a:lstStyle/>
          <a:p>
            <a:fld id="{DB8C5D70-793E-4376-AB60-C8387A2358A8}" type="slidenum">
              <a:rPr lang="en-US" sz="1800" smtClean="0"/>
              <a:t>10</a:t>
            </a:fld>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2570453"/>
            <a:ext cx="4136571" cy="3019855"/>
          </a:xfrm>
          <a:prstGeom prst="rect">
            <a:avLst/>
          </a:prstGeom>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tích</a:t>
            </a:r>
            <a:r>
              <a:rPr lang="en-US" dirty="0">
                <a:solidFill>
                  <a:schemeClr val="bg1"/>
                </a:solidFill>
              </a:rPr>
              <a:t> </a:t>
            </a:r>
            <a:r>
              <a:rPr lang="en-US" dirty="0" err="1">
                <a:solidFill>
                  <a:schemeClr val="bg1"/>
                </a:solidFill>
              </a:rPr>
              <a:t>chập</a:t>
            </a:r>
            <a:r>
              <a:rPr lang="en-US" dirty="0">
                <a:solidFill>
                  <a:schemeClr val="bg1"/>
                </a:solidFill>
              </a:rPr>
              <a:t> (CNN)</a:t>
            </a:r>
            <a:endParaRPr lang="en-US" dirty="0">
              <a:solidFill>
                <a:schemeClr val="bg1"/>
              </a:solidFill>
            </a:endParaRPr>
          </a:p>
        </p:txBody>
      </p:sp>
    </p:spTree>
    <p:extLst>
      <p:ext uri="{BB962C8B-B14F-4D97-AF65-F5344CB8AC3E}">
        <p14:creationId xmlns:p14="http://schemas.microsoft.com/office/powerpoint/2010/main" val="509882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2382"/>
            <a:ext cx="10715171" cy="4784581"/>
          </a:xfrm>
        </p:spPr>
        <p:txBody>
          <a:bodyPr/>
          <a:lstStyle/>
          <a:p>
            <a:pPr algn="just"/>
            <a:r>
              <a:rPr lang="en-US" dirty="0" err="1" smtClean="0"/>
              <a:t>Cấu</a:t>
            </a:r>
            <a:r>
              <a:rPr lang="en-US" dirty="0" smtClean="0"/>
              <a:t> </a:t>
            </a:r>
            <a:r>
              <a:rPr lang="en-US" dirty="0" err="1" smtClean="0"/>
              <a:t>trúc</a:t>
            </a:r>
            <a:r>
              <a:rPr lang="en-US" dirty="0" smtClean="0"/>
              <a:t> </a:t>
            </a:r>
            <a:r>
              <a:rPr lang="en-US" dirty="0" err="1" smtClean="0"/>
              <a:t>mạng</a:t>
            </a:r>
            <a:r>
              <a:rPr lang="en-US" dirty="0" smtClean="0"/>
              <a:t> CNN:</a:t>
            </a:r>
          </a:p>
          <a:p>
            <a:pPr algn="just">
              <a:buFontTx/>
              <a:buChar char="-"/>
            </a:pPr>
            <a:endParaRPr lang="en-US" dirty="0" smtClean="0"/>
          </a:p>
        </p:txBody>
      </p:sp>
      <p:sp>
        <p:nvSpPr>
          <p:cNvPr id="2" name="Slide Number Placeholder 1"/>
          <p:cNvSpPr>
            <a:spLocks noGrp="1"/>
          </p:cNvSpPr>
          <p:nvPr>
            <p:ph type="sldNum" sz="quarter" idx="12"/>
          </p:nvPr>
        </p:nvSpPr>
        <p:spPr/>
        <p:txBody>
          <a:bodyPr/>
          <a:lstStyle/>
          <a:p>
            <a:fld id="{DB8C5D70-793E-4376-AB60-C8387A2358A8}" type="slidenum">
              <a:rPr lang="en-US" sz="1800" smtClean="0"/>
              <a:t>11</a:t>
            </a:fld>
            <a:endParaRPr lang="en-US" sz="1800" dirty="0"/>
          </a:p>
        </p:txBody>
      </p:sp>
      <p:pic>
        <p:nvPicPr>
          <p:cNvPr id="5122" name="Picture 2" descr="Convolutional Neural Network (Clarifai)"/>
          <p:cNvPicPr>
            <a:picLocks noChangeAspect="1" noChangeArrowheads="1"/>
          </p:cNvPicPr>
          <p:nvPr/>
        </p:nvPicPr>
        <p:blipFill rotWithShape="1">
          <a:blip r:embed="rId3">
            <a:extLst>
              <a:ext uri="{28A0092B-C50C-407E-A947-70E740481C1C}">
                <a14:useLocalDpi xmlns:a14="http://schemas.microsoft.com/office/drawing/2010/main" val="0"/>
              </a:ext>
            </a:extLst>
          </a:blip>
          <a:srcRect l="4106" t="7026" r="3908" b="12187"/>
          <a:stretch/>
        </p:blipFill>
        <p:spPr bwMode="auto">
          <a:xfrm>
            <a:off x="1" y="1889759"/>
            <a:ext cx="12192000" cy="37317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a:t>
            </a:r>
            <a:r>
              <a:rPr lang="en-US" dirty="0" smtClean="0">
                <a:solidFill>
                  <a:schemeClr val="bg1"/>
                </a:solidFill>
              </a:rPr>
              <a:t>CNN </a:t>
            </a:r>
            <a:r>
              <a:rPr lang="en-US" dirty="0" err="1" smtClean="0">
                <a:solidFill>
                  <a:schemeClr val="bg1"/>
                </a:solidFill>
              </a:rPr>
              <a:t>trong</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ảnh</a:t>
            </a:r>
            <a:endParaRPr lang="en-US" dirty="0">
              <a:solidFill>
                <a:schemeClr val="bg1"/>
              </a:solidFill>
            </a:endParaRPr>
          </a:p>
        </p:txBody>
      </p:sp>
    </p:spTree>
    <p:extLst>
      <p:ext uri="{BB962C8B-B14F-4D97-AF65-F5344CB8AC3E}">
        <p14:creationId xmlns:p14="http://schemas.microsoft.com/office/powerpoint/2010/main" val="1595492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t>Thay vì input là các điểm ảnh, đầu vào của phân tích NLP sẽ là các mệnh đề, các đoạn văn được biểu diễn dưới dạng một ma trận.</a:t>
            </a:r>
          </a:p>
          <a:p>
            <a:pPr algn="just"/>
            <a:r>
              <a:rPr lang="en-US" smtClean="0"/>
              <a:t>Mỗi dòng là 1 token, đa phần là 1 từ, cũng có thể là ký tự</a:t>
            </a:r>
            <a:r>
              <a:rPr lang="en-US"/>
              <a:t>. 1 vector đại diện tương ứng với </a:t>
            </a:r>
            <a:endParaRPr lang="en-US" smtClean="0"/>
          </a:p>
          <a:p>
            <a:pPr algn="just"/>
            <a:r>
              <a:rPr lang="en-US" smtClean="0"/>
              <a:t>Thường các vector này được biểu diễn ở mức thấp (</a:t>
            </a:r>
            <a:r>
              <a:rPr lang="en-US"/>
              <a:t>low-dimensional </a:t>
            </a:r>
            <a:r>
              <a:rPr lang="en-US" smtClean="0"/>
              <a:t>representations) như word2vec hay glove.</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12</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a:t>
            </a:r>
            <a:r>
              <a:rPr lang="en-US" dirty="0" smtClean="0">
                <a:solidFill>
                  <a:schemeClr val="bg1"/>
                </a:solidFill>
              </a:rPr>
              <a:t>CNN </a:t>
            </a:r>
            <a:r>
              <a:rPr lang="en-US" dirty="0" err="1" smtClean="0">
                <a:solidFill>
                  <a:schemeClr val="bg1"/>
                </a:solidFill>
              </a:rPr>
              <a:t>trong</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văn</a:t>
            </a:r>
            <a:r>
              <a:rPr lang="en-US" dirty="0" smtClean="0">
                <a:solidFill>
                  <a:schemeClr val="bg1"/>
                </a:solidFill>
              </a:rPr>
              <a:t> </a:t>
            </a:r>
            <a:r>
              <a:rPr lang="en-US" dirty="0" err="1" smtClean="0">
                <a:solidFill>
                  <a:schemeClr val="bg1"/>
                </a:solidFill>
              </a:rPr>
              <a:t>bản</a:t>
            </a:r>
            <a:endParaRPr lang="en-US" dirty="0">
              <a:solidFill>
                <a:schemeClr val="bg1"/>
              </a:solidFill>
            </a:endParaRPr>
          </a:p>
        </p:txBody>
      </p:sp>
    </p:spTree>
    <p:extLst>
      <p:ext uri="{BB962C8B-B14F-4D97-AF65-F5344CB8AC3E}">
        <p14:creationId xmlns:p14="http://schemas.microsoft.com/office/powerpoint/2010/main" val="322008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Ã´ hÃ¬nh thuáº­t toÃ¡n cn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75233" y="0"/>
            <a:ext cx="679994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z="1800" smtClean="0"/>
              <a:t>13</a:t>
            </a:fld>
            <a:endParaRPr lang="en-US" dirty="0"/>
          </a:p>
        </p:txBody>
      </p:sp>
    </p:spTree>
    <p:extLst>
      <p:ext uri="{BB962C8B-B14F-4D97-AF65-F5344CB8AC3E}">
        <p14:creationId xmlns:p14="http://schemas.microsoft.com/office/powerpoint/2010/main" val="2264844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425" y="0"/>
            <a:ext cx="7191375" cy="6858000"/>
          </a:xfrm>
        </p:spPr>
        <p:txBody>
          <a:bodyPr>
            <a:normAutofit/>
          </a:bodyPr>
          <a:lstStyle/>
          <a:p>
            <a:pPr marL="0" indent="0">
              <a:buNone/>
            </a:pPr>
            <a:r>
              <a:rPr lang="en-US" sz="2400" b="1" dirty="0" smtClean="0"/>
              <a:t>#sentence</a:t>
            </a:r>
          </a:p>
          <a:p>
            <a:pPr marL="0" indent="0">
              <a:buNone/>
            </a:pPr>
            <a:r>
              <a:rPr lang="en-US" sz="2400" dirty="0" err="1" smtClean="0"/>
              <a:t>Ví</a:t>
            </a:r>
            <a:r>
              <a:rPr lang="en-US" sz="2400" dirty="0" smtClean="0"/>
              <a:t> </a:t>
            </a:r>
            <a:r>
              <a:rPr lang="en-US" sz="2400" dirty="0" err="1" smtClean="0"/>
              <a:t>dụ</a:t>
            </a:r>
            <a:r>
              <a:rPr lang="en-US" sz="2400" dirty="0" smtClean="0"/>
              <a:t> </a:t>
            </a:r>
            <a:r>
              <a:rPr lang="en-US" sz="2400" dirty="0" err="1" smtClean="0"/>
              <a:t>trên</a:t>
            </a:r>
            <a:r>
              <a:rPr lang="en-US" sz="2400" dirty="0" smtClean="0"/>
              <a:t> </a:t>
            </a:r>
            <a:r>
              <a:rPr lang="en-US" sz="2400" dirty="0" err="1" smtClean="0"/>
              <a:t>gồm</a:t>
            </a:r>
            <a:r>
              <a:rPr lang="en-US" sz="2400" dirty="0" smtClean="0"/>
              <a:t> 7 </a:t>
            </a:r>
            <a:r>
              <a:rPr lang="en-US" sz="2400" dirty="0" err="1" smtClean="0"/>
              <a:t>từ</a:t>
            </a:r>
            <a:r>
              <a:rPr lang="en-US" sz="2400" dirty="0" smtClean="0"/>
              <a:t> </a:t>
            </a:r>
            <a:r>
              <a:rPr lang="en-US" sz="2400" dirty="0" err="1" smtClean="0"/>
              <a:t>bao</a:t>
            </a:r>
            <a:r>
              <a:rPr lang="en-US" sz="2400" dirty="0" smtClean="0"/>
              <a:t> </a:t>
            </a:r>
            <a:r>
              <a:rPr lang="en-US" sz="2400" dirty="0" err="1" smtClean="0"/>
              <a:t>gồm</a:t>
            </a:r>
            <a:r>
              <a:rPr lang="en-US" sz="2400" dirty="0" smtClean="0"/>
              <a:t> </a:t>
            </a:r>
            <a:r>
              <a:rPr lang="en-US" sz="2400" dirty="0" err="1" smtClean="0"/>
              <a:t>dấu</a:t>
            </a:r>
            <a:r>
              <a:rPr lang="en-US" sz="2400" dirty="0" smtClean="0"/>
              <a:t> </a:t>
            </a:r>
            <a:r>
              <a:rPr lang="en-US" sz="2400" dirty="0" err="1" smtClean="0"/>
              <a:t>câu</a:t>
            </a:r>
            <a:r>
              <a:rPr lang="en-US" sz="2400" dirty="0" smtClean="0"/>
              <a:t>, </a:t>
            </a:r>
            <a:r>
              <a:rPr lang="en-US" sz="2400" dirty="0" err="1" smtClean="0"/>
              <a:t>chọn</a:t>
            </a:r>
            <a:r>
              <a:rPr lang="en-US" sz="2400" dirty="0" smtClean="0"/>
              <a:t> </a:t>
            </a:r>
            <a:r>
              <a:rPr lang="en-US" sz="2400" dirty="0" err="1" smtClean="0"/>
              <a:t>chiều</a:t>
            </a:r>
            <a:r>
              <a:rPr lang="en-US" sz="2400" dirty="0" smtClean="0"/>
              <a:t> vector </a:t>
            </a:r>
            <a:r>
              <a:rPr lang="en-US" sz="2400" dirty="0" err="1" smtClean="0"/>
              <a:t>là</a:t>
            </a:r>
            <a:r>
              <a:rPr lang="en-US" sz="2400" dirty="0" smtClean="0"/>
              <a:t> 5, </a:t>
            </a:r>
            <a:r>
              <a:rPr lang="en-US" sz="2400" dirty="0" err="1" smtClean="0"/>
              <a:t>cho</a:t>
            </a:r>
            <a:r>
              <a:rPr lang="en-US" sz="2400" dirty="0" smtClean="0"/>
              <a:t> </a:t>
            </a:r>
            <a:r>
              <a:rPr lang="en-US" sz="2400" dirty="0" err="1" smtClean="0"/>
              <a:t>ra</a:t>
            </a:r>
            <a:r>
              <a:rPr lang="en-US" sz="2400" dirty="0" smtClean="0"/>
              <a:t> ma </a:t>
            </a:r>
            <a:r>
              <a:rPr lang="en-US" sz="2400" dirty="0" err="1" smtClean="0"/>
              <a:t>trận</a:t>
            </a:r>
            <a:r>
              <a:rPr lang="en-US" sz="2400" dirty="0" smtClean="0"/>
              <a:t> </a:t>
            </a:r>
            <a:r>
              <a:rPr lang="en-US" sz="2400" dirty="0" err="1" smtClean="0"/>
              <a:t>7x5</a:t>
            </a:r>
            <a:r>
              <a:rPr lang="en-US" sz="2400" dirty="0" smtClean="0"/>
              <a:t>.</a:t>
            </a:r>
          </a:p>
          <a:p>
            <a:pPr marL="0" indent="0">
              <a:buNone/>
            </a:pPr>
            <a:r>
              <a:rPr lang="en-US" sz="2400" b="1" dirty="0" smtClean="0"/>
              <a:t>#filters</a:t>
            </a:r>
          </a:p>
          <a:p>
            <a:pPr marL="0" indent="0">
              <a:buNone/>
            </a:pPr>
            <a:r>
              <a:rPr lang="en-US" sz="2400" dirty="0" smtClean="0"/>
              <a:t>Ở </a:t>
            </a:r>
            <a:r>
              <a:rPr lang="en-US" sz="2400" dirty="0" err="1" smtClean="0"/>
              <a:t>ví</a:t>
            </a:r>
            <a:r>
              <a:rPr lang="en-US" sz="2400" dirty="0" smtClean="0"/>
              <a:t> </a:t>
            </a:r>
            <a:r>
              <a:rPr lang="en-US" sz="2400" dirty="0" err="1" smtClean="0"/>
              <a:t>dụ</a:t>
            </a:r>
            <a:r>
              <a:rPr lang="en-US" sz="2400" dirty="0" smtClean="0"/>
              <a:t> </a:t>
            </a:r>
            <a:r>
              <a:rPr lang="en-US" sz="2400" dirty="0" err="1" smtClean="0"/>
              <a:t>trên</a:t>
            </a:r>
            <a:r>
              <a:rPr lang="en-US" sz="2400" dirty="0" smtClean="0"/>
              <a:t> </a:t>
            </a:r>
            <a:r>
              <a:rPr lang="en-US" sz="2400" dirty="0" err="1" smtClean="0"/>
              <a:t>sử</a:t>
            </a:r>
            <a:r>
              <a:rPr lang="en-US" sz="2400" dirty="0" smtClean="0"/>
              <a:t> </a:t>
            </a:r>
            <a:r>
              <a:rPr lang="en-US" sz="2400" dirty="0" err="1" smtClean="0"/>
              <a:t>dụng</a:t>
            </a:r>
            <a:r>
              <a:rPr lang="en-US" sz="2400" dirty="0" smtClean="0"/>
              <a:t> 6 </a:t>
            </a:r>
            <a:r>
              <a:rPr lang="en-US" sz="2400" dirty="0" err="1" smtClean="0"/>
              <a:t>bộ</a:t>
            </a:r>
            <a:r>
              <a:rPr lang="en-US" sz="2400" dirty="0" smtClean="0"/>
              <a:t> </a:t>
            </a:r>
            <a:r>
              <a:rPr lang="en-US" sz="2400" dirty="0" err="1" smtClean="0"/>
              <a:t>lọc</a:t>
            </a:r>
            <a:r>
              <a:rPr lang="en-US" sz="2400" dirty="0" smtClean="0"/>
              <a:t> </a:t>
            </a:r>
            <a:r>
              <a:rPr lang="en-US" sz="2400" dirty="0" err="1" smtClean="0"/>
              <a:t>với</a:t>
            </a:r>
            <a:r>
              <a:rPr lang="en-US" sz="2400" dirty="0" smtClean="0"/>
              <a:t> </a:t>
            </a:r>
            <a:r>
              <a:rPr lang="en-US" sz="2400" dirty="0" err="1" smtClean="0"/>
              <a:t>kích</a:t>
            </a:r>
            <a:r>
              <a:rPr lang="en-US" sz="2400" dirty="0" smtClean="0"/>
              <a:t> </a:t>
            </a:r>
            <a:r>
              <a:rPr lang="en-US" sz="2400" dirty="0" err="1" smtClean="0"/>
              <a:t>thước</a:t>
            </a:r>
            <a:r>
              <a:rPr lang="en-US" sz="2400" dirty="0" smtClean="0"/>
              <a:t> (2, 3, 4) </a:t>
            </a:r>
            <a:r>
              <a:rPr lang="en-US" sz="2400" dirty="0" err="1" smtClean="0"/>
              <a:t>từ</a:t>
            </a:r>
            <a:r>
              <a:rPr lang="en-US" sz="2400" dirty="0" smtClean="0"/>
              <a:t>.</a:t>
            </a:r>
          </a:p>
          <a:p>
            <a:pPr marL="0" indent="0">
              <a:buNone/>
            </a:pPr>
            <a:r>
              <a:rPr lang="en-US" sz="2400" dirty="0" smtClean="0"/>
              <a:t>6 </a:t>
            </a:r>
            <a:r>
              <a:rPr lang="en-US" sz="2400" dirty="0" err="1" smtClean="0"/>
              <a:t>bộ</a:t>
            </a:r>
            <a:r>
              <a:rPr lang="en-US" sz="2400" dirty="0" smtClean="0"/>
              <a:t> </a:t>
            </a:r>
            <a:r>
              <a:rPr lang="en-US" sz="2400" dirty="0" err="1" smtClean="0"/>
              <a:t>lọc</a:t>
            </a:r>
            <a:r>
              <a:rPr lang="en-US" sz="2400" dirty="0" smtClean="0"/>
              <a:t> </a:t>
            </a:r>
            <a:r>
              <a:rPr lang="en-US" sz="2400" dirty="0" err="1" smtClean="0"/>
              <a:t>là</a:t>
            </a:r>
            <a:r>
              <a:rPr lang="en-US" sz="2400" dirty="0" smtClean="0"/>
              <a:t> do </a:t>
            </a:r>
            <a:r>
              <a:rPr lang="en-US" sz="2400" dirty="0" err="1" smtClean="0"/>
              <a:t>bộ</a:t>
            </a:r>
            <a:r>
              <a:rPr lang="en-US" sz="2400" dirty="0" smtClean="0"/>
              <a:t> </a:t>
            </a:r>
            <a:r>
              <a:rPr lang="en-US" sz="2400" dirty="0" err="1" smtClean="0"/>
              <a:t>lọc</a:t>
            </a:r>
            <a:r>
              <a:rPr lang="en-US" sz="2400" dirty="0" smtClean="0"/>
              <a:t> </a:t>
            </a:r>
            <a:r>
              <a:rPr lang="en-US" sz="2400" dirty="0" err="1" smtClean="0"/>
              <a:t>màu</a:t>
            </a:r>
            <a:r>
              <a:rPr lang="en-US" sz="2400" dirty="0" smtClean="0"/>
              <a:t> </a:t>
            </a:r>
            <a:r>
              <a:rPr lang="en-US" sz="2400" dirty="0" err="1" smtClean="0"/>
              <a:t>vàng</a:t>
            </a:r>
            <a:r>
              <a:rPr lang="en-US" sz="2400" dirty="0" smtClean="0"/>
              <a:t> </a:t>
            </a:r>
            <a:r>
              <a:rPr lang="en-US" sz="2400" dirty="0" err="1" smtClean="0"/>
              <a:t>sẽ</a:t>
            </a:r>
            <a:r>
              <a:rPr lang="en-US" sz="2400" dirty="0" smtClean="0"/>
              <a:t> </a:t>
            </a:r>
            <a:r>
              <a:rPr lang="en-US" sz="2400" dirty="0" err="1" smtClean="0"/>
              <a:t>lùi</a:t>
            </a:r>
            <a:r>
              <a:rPr lang="en-US" sz="2400" dirty="0" smtClean="0"/>
              <a:t> </a:t>
            </a:r>
            <a:r>
              <a:rPr lang="en-US" sz="2400" dirty="0" err="1" smtClean="0"/>
              <a:t>xuống</a:t>
            </a:r>
            <a:r>
              <a:rPr lang="en-US" sz="2400" dirty="0" smtClean="0"/>
              <a:t> 1 </a:t>
            </a:r>
            <a:r>
              <a:rPr lang="en-US" sz="2400" dirty="0" err="1" smtClean="0"/>
              <a:t>dòng</a:t>
            </a:r>
            <a:r>
              <a:rPr lang="en-US" sz="2400" dirty="0" smtClean="0"/>
              <a:t> </a:t>
            </a:r>
            <a:r>
              <a:rPr lang="en-US" sz="2400" dirty="0" err="1" smtClean="0"/>
              <a:t>sau</a:t>
            </a:r>
            <a:r>
              <a:rPr lang="en-US" sz="2400" dirty="0" smtClean="0"/>
              <a:t> </a:t>
            </a:r>
            <a:r>
              <a:rPr lang="en-US" sz="2400" dirty="0" err="1" smtClean="0"/>
              <a:t>khi</a:t>
            </a:r>
            <a:r>
              <a:rPr lang="en-US" sz="2400" dirty="0" smtClean="0"/>
              <a:t> </a:t>
            </a:r>
            <a:r>
              <a:rPr lang="en-US" sz="2400" dirty="0" err="1" smtClean="0"/>
              <a:t>tích</a:t>
            </a:r>
            <a:r>
              <a:rPr lang="en-US" sz="2400" dirty="0" smtClean="0"/>
              <a:t> </a:t>
            </a:r>
            <a:r>
              <a:rPr lang="en-US" sz="2400" dirty="0" err="1" smtClean="0"/>
              <a:t>chập</a:t>
            </a:r>
            <a:r>
              <a:rPr lang="en-US" sz="2400" dirty="0" smtClean="0"/>
              <a:t> 2 </a:t>
            </a:r>
            <a:r>
              <a:rPr lang="en-US" sz="2400" dirty="0" err="1" smtClean="0"/>
              <a:t>từ</a:t>
            </a:r>
            <a:r>
              <a:rPr lang="en-US" sz="2400" dirty="0" smtClean="0"/>
              <a:t>.</a:t>
            </a:r>
            <a:endParaRPr lang="en-US" sz="2400" dirty="0"/>
          </a:p>
          <a:p>
            <a:pPr marL="0" indent="0">
              <a:buNone/>
            </a:pPr>
            <a:r>
              <a:rPr lang="en-US" sz="2400" b="1" dirty="0" smtClean="0"/>
              <a:t>#</a:t>
            </a:r>
            <a:r>
              <a:rPr lang="en-US" sz="2400" b="1" dirty="0" err="1" smtClean="0"/>
              <a:t>filtermaps</a:t>
            </a:r>
            <a:endParaRPr lang="en-US" sz="2400" b="1" dirty="0" smtClean="0"/>
          </a:p>
          <a:p>
            <a:pPr marL="0" indent="0">
              <a:buNone/>
            </a:pPr>
            <a:r>
              <a:rPr lang="en-US" sz="2400" dirty="0" smtClean="0"/>
              <a:t>0.51 </a:t>
            </a:r>
            <a:r>
              <a:rPr lang="en-US" sz="2400" dirty="0"/>
              <a:t>= 0.6 x 0.2 </a:t>
            </a:r>
            <a:r>
              <a:rPr lang="en-US" sz="2400" dirty="0" smtClean="0"/>
              <a:t>+ </a:t>
            </a:r>
            <a:r>
              <a:rPr lang="en-US" sz="2400" dirty="0"/>
              <a:t>0.5 x 0.1 + 0.2 x 0.2 + </a:t>
            </a:r>
            <a:r>
              <a:rPr lang="en-US" sz="2400" dirty="0" smtClean="0"/>
              <a:t>... </a:t>
            </a:r>
            <a:r>
              <a:rPr lang="en-US" sz="2400" dirty="0"/>
              <a:t>+ 0.1 x 0.1</a:t>
            </a:r>
            <a:r>
              <a:rPr lang="en-US" sz="2400" dirty="0" smtClean="0"/>
              <a:t>.</a:t>
            </a:r>
          </a:p>
          <a:p>
            <a:pPr marL="0" indent="0">
              <a:buNone/>
            </a:pPr>
            <a:r>
              <a:rPr lang="en-US" sz="2400" dirty="0"/>
              <a:t>0.53 = 0.8 x 0.2 + 0.9 x 0.1 + ... + 0.7 x 0.1</a:t>
            </a:r>
            <a:r>
              <a:rPr lang="en-US" sz="2400" dirty="0" smtClean="0"/>
              <a:t>.</a:t>
            </a:r>
          </a:p>
          <a:p>
            <a:pPr marL="0" indent="0">
              <a:buNone/>
            </a:pPr>
            <a:r>
              <a:rPr lang="en-US" sz="2400" b="1" dirty="0" smtClean="0"/>
              <a:t>#</a:t>
            </a:r>
            <a:r>
              <a:rPr lang="en-US" sz="2400" b="1" dirty="0" err="1" smtClean="0"/>
              <a:t>1max</a:t>
            </a:r>
            <a:endParaRPr lang="en-US" sz="2400" b="1" dirty="0" smtClean="0"/>
          </a:p>
          <a:p>
            <a:pPr marL="0" indent="0">
              <a:buNone/>
            </a:pPr>
            <a:r>
              <a:rPr lang="en-US" sz="2400" dirty="0" err="1" smtClean="0"/>
              <a:t>Lấy</a:t>
            </a:r>
            <a:r>
              <a:rPr lang="en-US" sz="2400" dirty="0" smtClean="0"/>
              <a:t> </a:t>
            </a:r>
            <a:r>
              <a:rPr lang="en-US" sz="2400" dirty="0" err="1" smtClean="0"/>
              <a:t>ra</a:t>
            </a:r>
            <a:r>
              <a:rPr lang="en-US" sz="2400" dirty="0" smtClean="0"/>
              <a:t> 1 </a:t>
            </a:r>
            <a:r>
              <a:rPr lang="en-US" sz="2400" dirty="0" err="1" smtClean="0"/>
              <a:t>giá</a:t>
            </a:r>
            <a:r>
              <a:rPr lang="en-US" sz="2400" dirty="0" smtClean="0"/>
              <a:t> </a:t>
            </a:r>
            <a:r>
              <a:rPr lang="en-US" sz="2400" dirty="0" err="1" smtClean="0"/>
              <a:t>trị</a:t>
            </a:r>
            <a:r>
              <a:rPr lang="en-US" sz="2400" dirty="0" smtClean="0"/>
              <a:t> </a:t>
            </a:r>
            <a:r>
              <a:rPr lang="en-US" sz="2400" dirty="0" err="1" smtClean="0"/>
              <a:t>lớn</a:t>
            </a:r>
            <a:r>
              <a:rPr lang="en-US" sz="2400" dirty="0" smtClean="0"/>
              <a:t> </a:t>
            </a:r>
            <a:r>
              <a:rPr lang="en-US" sz="2400" dirty="0" err="1" smtClean="0"/>
              <a:t>nhất</a:t>
            </a:r>
            <a:r>
              <a:rPr lang="en-US" sz="2400" dirty="0" smtClean="0"/>
              <a:t> </a:t>
            </a:r>
            <a:r>
              <a:rPr lang="en-US" sz="2400" dirty="0" err="1" smtClean="0"/>
              <a:t>trong</a:t>
            </a:r>
            <a:r>
              <a:rPr lang="en-US" sz="2400" dirty="0" smtClean="0"/>
              <a:t> </a:t>
            </a:r>
            <a:r>
              <a:rPr lang="en-US" sz="2400" dirty="0" err="1" smtClean="0"/>
              <a:t>từng</a:t>
            </a:r>
            <a:r>
              <a:rPr lang="en-US" sz="2400" dirty="0" smtClean="0"/>
              <a:t> map </a:t>
            </a:r>
            <a:r>
              <a:rPr lang="en-US" sz="2400" dirty="0" err="1" smtClean="0"/>
              <a:t>đặc</a:t>
            </a:r>
            <a:r>
              <a:rPr lang="en-US" sz="2400" dirty="0" smtClean="0"/>
              <a:t> </a:t>
            </a:r>
            <a:r>
              <a:rPr lang="en-US" sz="2400" dirty="0" err="1" smtClean="0"/>
              <a:t>trưng</a:t>
            </a:r>
            <a:r>
              <a:rPr lang="en-US" sz="2400" dirty="0" smtClean="0"/>
              <a:t>.</a:t>
            </a:r>
          </a:p>
          <a:p>
            <a:pPr marL="0" indent="0">
              <a:buNone/>
            </a:pPr>
            <a:r>
              <a:rPr lang="en-US" sz="2400" b="1" dirty="0" smtClean="0"/>
              <a:t>#</a:t>
            </a:r>
            <a:r>
              <a:rPr lang="en-US" sz="2400" b="1" dirty="0" err="1" smtClean="0"/>
              <a:t>concat1max</a:t>
            </a:r>
            <a:endParaRPr lang="en-US" sz="2400" b="1" dirty="0" smtClean="0"/>
          </a:p>
          <a:p>
            <a:pPr marL="0" indent="0">
              <a:buNone/>
            </a:pPr>
            <a:r>
              <a:rPr lang="en-US" sz="2400" dirty="0" smtClean="0"/>
              <a:t>Ta </a:t>
            </a:r>
            <a:r>
              <a:rPr lang="en-US" sz="2400" dirty="0" err="1" smtClean="0"/>
              <a:t>có</a:t>
            </a:r>
            <a:r>
              <a:rPr lang="en-US" sz="2400" dirty="0" smtClean="0"/>
              <a:t> 1 vector </a:t>
            </a:r>
            <a:r>
              <a:rPr lang="en-US" sz="2400" dirty="0" err="1" smtClean="0"/>
              <a:t>kích</a:t>
            </a:r>
            <a:r>
              <a:rPr lang="en-US" sz="2400" dirty="0" smtClean="0"/>
              <a:t> </a:t>
            </a:r>
            <a:r>
              <a:rPr lang="en-US" sz="2400" dirty="0" err="1" smtClean="0"/>
              <a:t>thước</a:t>
            </a:r>
            <a:r>
              <a:rPr lang="en-US" sz="2400" dirty="0" smtClean="0"/>
              <a:t> </a:t>
            </a:r>
            <a:r>
              <a:rPr lang="en-US" sz="2400" dirty="0" err="1" smtClean="0"/>
              <a:t>1x1</a:t>
            </a:r>
            <a:r>
              <a:rPr lang="en-US" sz="2400" dirty="0" smtClean="0"/>
              <a:t> </a:t>
            </a:r>
            <a:r>
              <a:rPr lang="en-US" sz="2400" dirty="0" err="1" smtClean="0"/>
              <a:t>của</a:t>
            </a:r>
            <a:r>
              <a:rPr lang="en-US" sz="2400" dirty="0" smtClean="0"/>
              <a:t> 6 </a:t>
            </a:r>
            <a:r>
              <a:rPr lang="en-US" sz="2400" dirty="0" err="1" smtClean="0"/>
              <a:t>thành</a:t>
            </a:r>
            <a:r>
              <a:rPr lang="en-US" sz="2400" dirty="0" smtClean="0"/>
              <a:t> </a:t>
            </a:r>
            <a:r>
              <a:rPr lang="en-US" sz="2400" dirty="0" err="1" smtClean="0"/>
              <a:t>phần</a:t>
            </a:r>
            <a:r>
              <a:rPr lang="en-US" sz="2400" dirty="0" smtClean="0"/>
              <a:t> </a:t>
            </a:r>
            <a:r>
              <a:rPr lang="en-US" sz="2400" dirty="0" err="1" smtClean="0"/>
              <a:t>và</a:t>
            </a:r>
            <a:r>
              <a:rPr lang="en-US" sz="2400" dirty="0" smtClean="0"/>
              <a:t> </a:t>
            </a:r>
            <a:r>
              <a:rPr lang="en-US" sz="2400" dirty="0" err="1" smtClean="0"/>
              <a:t>đưa</a:t>
            </a:r>
            <a:r>
              <a:rPr lang="en-US" sz="2400" dirty="0" smtClean="0"/>
              <a:t> </a:t>
            </a:r>
            <a:r>
              <a:rPr lang="en-US" sz="2400" dirty="0" err="1" smtClean="0"/>
              <a:t>vào</a:t>
            </a:r>
            <a:r>
              <a:rPr lang="en-US" sz="2400" dirty="0" smtClean="0"/>
              <a:t> </a:t>
            </a:r>
            <a:r>
              <a:rPr lang="en-US" sz="2400" dirty="0" err="1" smtClean="0"/>
              <a:t>hàm</a:t>
            </a:r>
            <a:r>
              <a:rPr lang="en-US" sz="2400" dirty="0" smtClean="0"/>
              <a:t> </a:t>
            </a:r>
            <a:r>
              <a:rPr lang="en-US" sz="2400" dirty="0" err="1" smtClean="0"/>
              <a:t>softmax</a:t>
            </a:r>
            <a:r>
              <a:rPr lang="en-US" sz="2400" dirty="0" smtClean="0"/>
              <a:t> (</a:t>
            </a:r>
            <a:r>
              <a:rPr lang="en-US" sz="2400" dirty="0" err="1" smtClean="0"/>
              <a:t>lớp</a:t>
            </a:r>
            <a:r>
              <a:rPr lang="en-US" sz="2400" dirty="0" smtClean="0"/>
              <a:t> fully-connected) </a:t>
            </a:r>
            <a:r>
              <a:rPr lang="en-US" sz="2400" dirty="0" err="1" smtClean="0"/>
              <a:t>để</a:t>
            </a:r>
            <a:r>
              <a:rPr lang="en-US" sz="2400" dirty="0" smtClean="0"/>
              <a:t> </a:t>
            </a:r>
            <a:r>
              <a:rPr lang="en-US" sz="2400" dirty="0" err="1" smtClean="0"/>
              <a:t>giải</a:t>
            </a:r>
            <a:r>
              <a:rPr lang="en-US" sz="2400" dirty="0" smtClean="0"/>
              <a:t> </a:t>
            </a:r>
            <a:r>
              <a:rPr lang="en-US" sz="2400" dirty="0" err="1" smtClean="0"/>
              <a:t>quyết</a:t>
            </a:r>
            <a:r>
              <a:rPr lang="en-US" sz="2400" dirty="0" smtClean="0"/>
              <a:t> </a:t>
            </a:r>
            <a:r>
              <a:rPr lang="en-US" sz="2400" dirty="0" err="1" smtClean="0"/>
              <a:t>việc</a:t>
            </a:r>
            <a:r>
              <a:rPr lang="en-US" sz="2400" dirty="0" smtClean="0"/>
              <a:t> </a:t>
            </a:r>
            <a:r>
              <a:rPr lang="en-US" sz="2400" dirty="0" err="1" smtClean="0"/>
              <a:t>phân</a:t>
            </a:r>
            <a:r>
              <a:rPr lang="en-US" sz="2400" dirty="0" smtClean="0"/>
              <a:t> </a:t>
            </a:r>
            <a:r>
              <a:rPr lang="en-US" sz="2400" dirty="0" err="1" smtClean="0"/>
              <a:t>loại</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14</a:t>
            </a:fld>
            <a:endParaRPr lang="en-US" sz="1800" dirty="0"/>
          </a:p>
        </p:txBody>
      </p:sp>
      <p:pic>
        <p:nvPicPr>
          <p:cNvPr id="7170" name="Picture 2" descr="CÃ¡ch convolution neural network giáº£i quyáº¿t bÃ i toÃ¡n phÃ¢n loáº¡i vÄn báº£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0960"/>
            <a:ext cx="41624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468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t>Ý tưởng của RNN (Recurrent Neural Network) là sử dụng chuỗi các thông tin.</a:t>
            </a:r>
          </a:p>
          <a:p>
            <a:pPr algn="just"/>
            <a:r>
              <a:rPr lang="en-US" smtClean="0"/>
              <a:t>Đối với mạng neural thường thì tất cả các thông tin đầu vào và đầu ra là độc lập, không liên kết với nhau, mô hình này không phù hợp với các bài toán về vấn đề đoán tiếp từ tiếp theo.</a:t>
            </a:r>
          </a:p>
          <a:p>
            <a:pPr algn="just"/>
            <a:r>
              <a:rPr lang="en-US" smtClean="0"/>
              <a:t>RNN được gọi là mạng quy hồi vì chúng có khả năng nhớ các thông tin được tính toán trước đó.</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15</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quy</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RNN</a:t>
            </a:r>
            <a:r>
              <a:rPr lang="en-U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3088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416136"/>
                <a:ext cx="10515600" cy="1760826"/>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smtClean="0"/>
                  <a:t> </a:t>
                </a:r>
                <a:r>
                  <a:rPr lang="en-US" dirty="0" err="1" smtClean="0"/>
                  <a:t>là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tại</a:t>
                </a:r>
                <a:r>
                  <a:rPr lang="en-US" dirty="0" smtClean="0"/>
                  <a:t> </a:t>
                </a:r>
                <a:r>
                  <a:rPr lang="en-US" dirty="0" err="1" smtClean="0"/>
                  <a:t>bước</a:t>
                </a:r>
                <a:r>
                  <a:rPr lang="en-US" dirty="0" smtClean="0"/>
                  <a:t> </a:t>
                </a:r>
                <a:r>
                  <a:rPr lang="en-US" i="1" dirty="0" smtClean="0"/>
                  <a:t>t</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i="1" dirty="0" smtClean="0"/>
                  <a:t> </a:t>
                </a:r>
                <a:r>
                  <a:rPr lang="en-US" dirty="0" err="1" smtClean="0"/>
                  <a:t>là</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r>
                  <a:rPr lang="en-US" dirty="0" err="1" smtClean="0"/>
                  <a:t>tại</a:t>
                </a:r>
                <a:r>
                  <a:rPr lang="en-US" dirty="0" smtClean="0"/>
                  <a:t> </a:t>
                </a:r>
                <a:r>
                  <a:rPr lang="en-US" dirty="0" err="1" smtClean="0"/>
                  <a:t>bước</a:t>
                </a:r>
                <a:r>
                  <a:rPr lang="en-US" dirty="0" smtClean="0"/>
                  <a:t> </a:t>
                </a:r>
                <a:r>
                  <a:rPr lang="en-US" i="1" dirty="0" smtClean="0"/>
                  <a:t>t, </a:t>
                </a:r>
                <a:r>
                  <a:rPr lang="en-US" dirty="0" err="1" smtClean="0"/>
                  <a:t>là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của</a:t>
                </a:r>
                <a:r>
                  <a:rPr lang="en-US" dirty="0" smtClean="0"/>
                  <a:t> </a:t>
                </a:r>
                <a:r>
                  <a:rPr lang="en-US" dirty="0" err="1" smtClean="0"/>
                  <a:t>mạng</a:t>
                </a:r>
                <a:endParaRPr lang="en-US"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oMath>
                </a14:m>
                <a:r>
                  <a:rPr lang="en-US" dirty="0" smtClean="0"/>
                  <a:t> </a:t>
                </a:r>
                <a:r>
                  <a:rPr lang="en-US" dirty="0" err="1" smtClean="0"/>
                  <a:t>là</a:t>
                </a:r>
                <a:r>
                  <a:rPr lang="en-US" dirty="0" smtClean="0"/>
                  <a:t> </a:t>
                </a:r>
                <a:r>
                  <a:rPr lang="en-US" dirty="0" err="1" smtClean="0"/>
                  <a:t>đầu</a:t>
                </a:r>
                <a:r>
                  <a:rPr lang="en-US" dirty="0" smtClean="0"/>
                  <a:t> </a:t>
                </a:r>
                <a:r>
                  <a:rPr lang="en-US" dirty="0" err="1" smtClean="0"/>
                  <a:t>ra</a:t>
                </a:r>
                <a:r>
                  <a:rPr lang="en-US" dirty="0" smtClean="0"/>
                  <a:t> </a:t>
                </a:r>
                <a:r>
                  <a:rPr lang="en-US" dirty="0" err="1" smtClean="0"/>
                  <a:t>tại</a:t>
                </a:r>
                <a:r>
                  <a:rPr lang="en-US" dirty="0" smtClean="0"/>
                  <a:t> </a:t>
                </a:r>
                <a:r>
                  <a:rPr lang="en-US" dirty="0" err="1" smtClean="0"/>
                  <a:t>bước</a:t>
                </a:r>
                <a:r>
                  <a:rPr lang="en-US" dirty="0" smtClean="0"/>
                  <a:t> </a:t>
                </a:r>
                <a:r>
                  <a:rPr lang="en-US" i="1" dirty="0" smtClean="0"/>
                  <a:t>t</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416136"/>
                <a:ext cx="10515600" cy="1760826"/>
              </a:xfrm>
              <a:blipFill>
                <a:blip r:embed="rId3"/>
                <a:stretch>
                  <a:fillRect t="-553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16</a:t>
            </a:fld>
            <a:endParaRPr lang="en-US" sz="1800" dirty="0"/>
          </a:p>
        </p:txBody>
      </p:sp>
      <p:pic>
        <p:nvPicPr>
          <p:cNvPr id="5" name="Picture 4" descr="A recurrent neural network and the unfolding in time of the computation involved in its forward computation. Source: Nature"/>
          <p:cNvPicPr/>
          <p:nvPr/>
        </p:nvPicPr>
        <p:blipFill>
          <a:blip r:embed="rId4">
            <a:extLst>
              <a:ext uri="{28A0092B-C50C-407E-A947-70E740481C1C}">
                <a14:useLocalDpi xmlns:a14="http://schemas.microsoft.com/office/drawing/2010/main" val="0"/>
              </a:ext>
            </a:extLst>
          </a:blip>
          <a:srcRect/>
          <a:stretch>
            <a:fillRect/>
          </a:stretch>
        </p:blipFill>
        <p:spPr bwMode="auto">
          <a:xfrm>
            <a:off x="2498115" y="1165748"/>
            <a:ext cx="7299677" cy="2931569"/>
          </a:xfrm>
          <a:prstGeom prst="rect">
            <a:avLst/>
          </a:prstGeom>
          <a:noFill/>
          <a:ln>
            <a:noFill/>
          </a:ln>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quy</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RNN</a:t>
            </a:r>
            <a:r>
              <a:rPr lang="en-U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242164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09699"/>
                <a:ext cx="10515600" cy="4767263"/>
              </a:xfrm>
            </p:spPr>
            <p:txBody>
              <a:bodyPr>
                <a:normAutofit/>
              </a:bodyPr>
              <a:lstStyle/>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smtClean="0"/>
                  <a:t> </a:t>
                </a:r>
                <a:r>
                  <a:rPr lang="en-US" dirty="0" err="1" smtClean="0"/>
                  <a:t>được</a:t>
                </a:r>
                <a:r>
                  <a:rPr lang="en-US" dirty="0" smtClean="0"/>
                  <a:t> </a:t>
                </a:r>
                <a:r>
                  <a:rPr lang="en-US" dirty="0" err="1" smtClean="0"/>
                  <a:t>tính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tại</a:t>
                </a:r>
                <a:r>
                  <a:rPr lang="en-US" dirty="0" smtClean="0"/>
                  <a:t> </a:t>
                </a:r>
                <a:r>
                  <a:rPr lang="en-US" dirty="0" err="1" smtClean="0"/>
                  <a:t>bước</a:t>
                </a:r>
                <a:r>
                  <a:rPr lang="en-US" dirty="0" smtClean="0"/>
                  <a:t> </a:t>
                </a:r>
                <a:r>
                  <a:rPr lang="en-US" dirty="0" err="1" smtClean="0"/>
                  <a:t>đó</a:t>
                </a:r>
                <a:endParaRPr lang="en-US" dirty="0" smtClean="0"/>
              </a:p>
              <a:p>
                <a:pPr marL="0" indent="0" algn="just">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smtClean="0"/>
                  <a:t> = </a:t>
                </a:r>
                <a:r>
                  <a:rPr lang="en-US" i="1" dirty="0" smtClean="0"/>
                  <a:t> f </a:t>
                </a:r>
                <a:r>
                  <a:rPr lang="en-US" dirty="0" smtClean="0"/>
                  <a:t>( </a:t>
                </a:r>
                <a:r>
                  <a:rPr lang="en-US" dirty="0" err="1" smtClean="0"/>
                  <a:t>Ux</a:t>
                </a:r>
                <a:r>
                  <a:rPr lang="en-US" baseline="-25000" dirty="0" err="1" smtClean="0"/>
                  <a:t>t</a:t>
                </a:r>
                <a:r>
                  <a:rPr lang="en-US" baseline="-25000" dirty="0" smtClean="0"/>
                  <a:t> </a:t>
                </a:r>
                <a:r>
                  <a:rPr lang="en-US" dirty="0"/>
                  <a:t>+ </a:t>
                </a:r>
                <a:r>
                  <a:rPr lang="en-US" dirty="0" err="1"/>
                  <a:t>Ws</a:t>
                </a:r>
                <a:r>
                  <a:rPr lang="en-US" baseline="-25000" dirty="0" err="1"/>
                  <a:t>t</a:t>
                </a:r>
                <a:r>
                  <a:rPr lang="en-US" baseline="-25000" dirty="0"/>
                  <a:t> – </a:t>
                </a:r>
                <a:r>
                  <a:rPr lang="en-US" baseline="-25000" dirty="0" smtClean="0"/>
                  <a:t>1 </a:t>
                </a:r>
                <a:r>
                  <a:rPr lang="en-US" dirty="0" smtClean="0"/>
                  <a:t>)</a:t>
                </a:r>
              </a:p>
              <a:p>
                <a:pPr marL="0" indent="0" algn="just">
                  <a:buNone/>
                </a:pPr>
                <a:endParaRPr lang="en-US" dirty="0" smtClean="0"/>
              </a:p>
              <a:p>
                <a:pPr algn="just"/>
                <a:r>
                  <a:rPr lang="en-US" dirty="0" err="1" smtClean="0"/>
                  <a:t>Nếu</a:t>
                </a:r>
                <a:r>
                  <a:rPr lang="en-US" dirty="0" smtClean="0"/>
                  <a:t> ta </a:t>
                </a:r>
                <a:r>
                  <a:rPr lang="en-US" dirty="0" err="1"/>
                  <a:t>muốn</a:t>
                </a:r>
                <a:r>
                  <a:rPr lang="en-US" dirty="0"/>
                  <a:t> </a:t>
                </a:r>
                <a:r>
                  <a:rPr lang="en-US" dirty="0" err="1"/>
                  <a:t>dự</a:t>
                </a:r>
                <a:r>
                  <a:rPr lang="en-US" dirty="0"/>
                  <a:t> </a:t>
                </a:r>
                <a:r>
                  <a:rPr lang="en-US" dirty="0" err="1"/>
                  <a:t>đoán</a:t>
                </a:r>
                <a:r>
                  <a:rPr lang="en-US" dirty="0"/>
                  <a:t> </a:t>
                </a:r>
                <a:r>
                  <a:rPr lang="en-US" dirty="0" err="1"/>
                  <a:t>từ</a:t>
                </a:r>
                <a:r>
                  <a:rPr lang="en-US" dirty="0"/>
                  <a:t> </a:t>
                </a:r>
                <a:r>
                  <a:rPr lang="en-US" dirty="0" err="1"/>
                  <a:t>tiếp</a:t>
                </a:r>
                <a:r>
                  <a:rPr lang="en-US" dirty="0"/>
                  <a:t> </a:t>
                </a:r>
                <a:r>
                  <a:rPr lang="en-US" dirty="0" err="1"/>
                  <a:t>theo</a:t>
                </a:r>
                <a:r>
                  <a:rPr lang="en-US" dirty="0"/>
                  <a:t> </a:t>
                </a:r>
                <a:r>
                  <a:rPr lang="en-US" dirty="0" err="1"/>
                  <a:t>có</a:t>
                </a:r>
                <a:r>
                  <a:rPr lang="en-US" dirty="0"/>
                  <a:t> </a:t>
                </a:r>
                <a:r>
                  <a:rPr lang="en-US" dirty="0" err="1"/>
                  <a:t>thể</a:t>
                </a:r>
                <a:r>
                  <a:rPr lang="en-US" dirty="0"/>
                  <a:t> </a:t>
                </a:r>
                <a:r>
                  <a:rPr lang="en-US" dirty="0" err="1"/>
                  <a:t>xuất</a:t>
                </a:r>
                <a:r>
                  <a:rPr lang="en-US" dirty="0"/>
                  <a:t> </a:t>
                </a:r>
                <a:r>
                  <a:rPr lang="en-US" dirty="0" err="1"/>
                  <a:t>hiện</a:t>
                </a:r>
                <a:r>
                  <a:rPr lang="en-US" dirty="0"/>
                  <a:t> </a:t>
                </a:r>
                <a:r>
                  <a:rPr lang="en-US" dirty="0" err="1"/>
                  <a:t>trong</a:t>
                </a:r>
                <a:r>
                  <a:rPr lang="en-US" dirty="0"/>
                  <a:t> </a:t>
                </a:r>
                <a:r>
                  <a:rPr lang="en-US" dirty="0" err="1"/>
                  <a:t>câu</a:t>
                </a:r>
                <a:r>
                  <a:rPr lang="en-US" dirty="0"/>
                  <a:t> </a:t>
                </a:r>
                <a:r>
                  <a:rPr lang="en-US" dirty="0" err="1"/>
                  <a:t>thì</a:t>
                </a:r>
                <a:r>
                  <a:rPr lang="en-US" dirty="0"/>
                  <a:t> </a:t>
                </a:r>
                <a:r>
                  <a:rPr lang="en-US" i="1" dirty="0" err="1"/>
                  <a:t>o</a:t>
                </a:r>
                <a:r>
                  <a:rPr lang="en-US" i="1" baseline="-25000" dirty="0" err="1"/>
                  <a:t>t</a:t>
                </a:r>
                <a:r>
                  <a:rPr lang="en-US" i="1" dirty="0"/>
                  <a:t> </a:t>
                </a:r>
                <a:r>
                  <a:rPr lang="en-US" dirty="0" err="1"/>
                  <a:t>chính</a:t>
                </a:r>
                <a:r>
                  <a:rPr lang="en-US" dirty="0"/>
                  <a:t> </a:t>
                </a:r>
                <a:r>
                  <a:rPr lang="en-US" dirty="0" err="1"/>
                  <a:t>là</a:t>
                </a:r>
                <a:r>
                  <a:rPr lang="en-US" dirty="0"/>
                  <a:t> vector </a:t>
                </a:r>
                <a:r>
                  <a:rPr lang="en-US" dirty="0" err="1"/>
                  <a:t>xác</a:t>
                </a:r>
                <a:r>
                  <a:rPr lang="en-US" dirty="0"/>
                  <a:t> </a:t>
                </a:r>
                <a:r>
                  <a:rPr lang="en-US" dirty="0" err="1"/>
                  <a:t>suất</a:t>
                </a:r>
                <a:r>
                  <a:rPr lang="en-US" dirty="0"/>
                  <a:t> </a:t>
                </a:r>
                <a:r>
                  <a:rPr lang="en-US" dirty="0" err="1"/>
                  <a:t>các</a:t>
                </a:r>
                <a:r>
                  <a:rPr lang="en-US" dirty="0"/>
                  <a:t> </a:t>
                </a:r>
                <a:r>
                  <a:rPr lang="en-US" dirty="0" err="1"/>
                  <a:t>từ</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từ</a:t>
                </a:r>
                <a:r>
                  <a:rPr lang="en-US" dirty="0"/>
                  <a:t> </a:t>
                </a:r>
                <a:r>
                  <a:rPr lang="en-US" dirty="0" err="1" smtClean="0"/>
                  <a:t>vựng</a:t>
                </a:r>
                <a:endParaRPr lang="en-US" dirty="0" smtClean="0"/>
              </a:p>
              <a:p>
                <a:pPr marL="0" indent="0" algn="just">
                  <a:buNone/>
                </a:pPr>
                <a:r>
                  <a:rPr lang="en-US" dirty="0"/>
                  <a:t>	</a:t>
                </a:r>
                <a:r>
                  <a:rPr lang="en-US" dirty="0" smtClean="0"/>
                  <a:t>	</a:t>
                </a:r>
                <a:r>
                  <a:rPr lang="en-US" i="1" dirty="0" err="1" smtClean="0"/>
                  <a:t>o</a:t>
                </a:r>
                <a:r>
                  <a:rPr lang="en-US" i="1" baseline="-25000" dirty="0" err="1" smtClean="0"/>
                  <a:t>t</a:t>
                </a:r>
                <a:r>
                  <a:rPr lang="en-US" dirty="0" smtClean="0"/>
                  <a:t> </a:t>
                </a:r>
                <a:r>
                  <a:rPr lang="en-US" dirty="0"/>
                  <a:t>= </a:t>
                </a:r>
                <a:r>
                  <a:rPr lang="en-US" dirty="0" err="1"/>
                  <a:t>softmax</a:t>
                </a:r>
                <a:r>
                  <a:rPr lang="en-US" dirty="0"/>
                  <a:t> ( V </a:t>
                </a:r>
                <a:r>
                  <a:rPr lang="en-US" dirty="0" err="1"/>
                  <a:t>s</a:t>
                </a:r>
                <a:r>
                  <a:rPr lang="en-US" baseline="-25000" dirty="0" err="1"/>
                  <a:t>t</a:t>
                </a:r>
                <a:r>
                  <a:rPr lang="en-US" dirty="0"/>
                  <a:t>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09699"/>
                <a:ext cx="10515600" cy="4767263"/>
              </a:xfrm>
              <a:blipFill>
                <a:blip r:embed="rId3"/>
                <a:stretch>
                  <a:fillRect l="-1043" t="-2046" r="-46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17</a:t>
            </a:fld>
            <a:endParaRPr lang="en-US" sz="1800" dirty="0"/>
          </a:p>
        </p:txBody>
      </p:sp>
      <p:sp>
        <p:nvSpPr>
          <p:cNvPr id="4" name="Rectangle 3"/>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quy</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RNN</a:t>
            </a:r>
            <a:r>
              <a:rPr lang="en-U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15350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8245"/>
            <a:ext cx="10515600" cy="4628718"/>
          </a:xfrm>
        </p:spPr>
        <p:txBody>
          <a:bodyPr/>
          <a:lstStyle/>
          <a:p>
            <a:pPr algn="just"/>
            <a:r>
              <a:rPr lang="en-US" dirty="0" err="1"/>
              <a:t>Về</a:t>
            </a:r>
            <a:r>
              <a:rPr lang="en-US" dirty="0"/>
              <a:t> </a:t>
            </a:r>
            <a:r>
              <a:rPr lang="en-US" dirty="0" err="1"/>
              <a:t>vấn</a:t>
            </a:r>
            <a:r>
              <a:rPr lang="en-US" dirty="0"/>
              <a:t> </a:t>
            </a:r>
            <a:r>
              <a:rPr lang="en-US" dirty="0" err="1"/>
              <a:t>đề</a:t>
            </a:r>
            <a:r>
              <a:rPr lang="en-US" dirty="0"/>
              <a:t> </a:t>
            </a:r>
            <a:r>
              <a:rPr lang="en-US" dirty="0" err="1"/>
              <a:t>phụ</a:t>
            </a:r>
            <a:r>
              <a:rPr lang="en-US" dirty="0"/>
              <a:t> </a:t>
            </a:r>
            <a:r>
              <a:rPr lang="en-US" dirty="0" err="1"/>
              <a:t>thuộc</a:t>
            </a:r>
            <a:r>
              <a:rPr lang="en-US" dirty="0"/>
              <a:t> </a:t>
            </a:r>
            <a:r>
              <a:rPr lang="en-US" dirty="0" err="1"/>
              <a:t>gần</a:t>
            </a:r>
            <a:r>
              <a:rPr lang="en-US" dirty="0"/>
              <a:t> </a:t>
            </a:r>
            <a:r>
              <a:rPr lang="en-US" dirty="0" err="1"/>
              <a:t>xa</a:t>
            </a:r>
            <a:r>
              <a:rPr lang="en-US" dirty="0"/>
              <a:t> (long-term dependencies), do </a:t>
            </a:r>
            <a:r>
              <a:rPr lang="en-US" dirty="0" err="1"/>
              <a:t>RNN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việc</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từ</a:t>
            </a:r>
            <a:r>
              <a:rPr lang="en-US" dirty="0"/>
              <a:t> </a:t>
            </a:r>
            <a:r>
              <a:rPr lang="en-US" dirty="0" err="1"/>
              <a:t>tiếp</a:t>
            </a:r>
            <a:r>
              <a:rPr lang="en-US" dirty="0"/>
              <a:t> </a:t>
            </a:r>
            <a:r>
              <a:rPr lang="en-US" dirty="0" err="1"/>
              <a:t>theo</a:t>
            </a:r>
            <a:r>
              <a:rPr lang="en-US" dirty="0"/>
              <a:t> </a:t>
            </a:r>
            <a:r>
              <a:rPr lang="en-US" dirty="0" err="1"/>
              <a:t>đối</a:t>
            </a:r>
            <a:r>
              <a:rPr lang="en-US" dirty="0"/>
              <a:t> </a:t>
            </a:r>
            <a:r>
              <a:rPr lang="en-US" dirty="0" err="1"/>
              <a:t>với</a:t>
            </a:r>
            <a:r>
              <a:rPr lang="en-US" dirty="0"/>
              <a:t> </a:t>
            </a:r>
            <a:r>
              <a:rPr lang="en-US" dirty="0" err="1"/>
              <a:t>đoạn</a:t>
            </a:r>
            <a:r>
              <a:rPr lang="en-US" dirty="0"/>
              <a:t> </a:t>
            </a:r>
            <a:r>
              <a:rPr lang="en-US" dirty="0" err="1"/>
              <a:t>văn</a:t>
            </a:r>
            <a:r>
              <a:rPr lang="en-US" dirty="0"/>
              <a:t> </a:t>
            </a:r>
            <a:r>
              <a:rPr lang="en-US" dirty="0" err="1"/>
              <a:t>có</a:t>
            </a:r>
            <a:r>
              <a:rPr lang="en-US" dirty="0"/>
              <a:t> </a:t>
            </a:r>
            <a:r>
              <a:rPr lang="en-US" dirty="0" err="1"/>
              <a:t>chiều</a:t>
            </a:r>
            <a:r>
              <a:rPr lang="en-US" dirty="0"/>
              <a:t> </a:t>
            </a:r>
            <a:r>
              <a:rPr lang="en-US" dirty="0" err="1"/>
              <a:t>dài</a:t>
            </a:r>
            <a:r>
              <a:rPr lang="en-US" dirty="0"/>
              <a:t> </a:t>
            </a:r>
            <a:r>
              <a:rPr lang="en-US" dirty="0" err="1"/>
              <a:t>ngắn</a:t>
            </a:r>
            <a:r>
              <a:rPr lang="en-US" dirty="0"/>
              <a:t>, </a:t>
            </a:r>
            <a:r>
              <a:rPr lang="en-US" dirty="0" err="1"/>
              <a:t>với</a:t>
            </a:r>
            <a:r>
              <a:rPr lang="en-US" dirty="0"/>
              <a:t> </a:t>
            </a:r>
            <a:r>
              <a:rPr lang="en-US" dirty="0" err="1"/>
              <a:t>khoảng</a:t>
            </a:r>
            <a:r>
              <a:rPr lang="en-US" dirty="0"/>
              <a:t> </a:t>
            </a:r>
            <a:r>
              <a:rPr lang="en-US" dirty="0" err="1"/>
              <a:t>cách</a:t>
            </a:r>
            <a:r>
              <a:rPr lang="en-US" dirty="0"/>
              <a:t> </a:t>
            </a:r>
            <a:r>
              <a:rPr lang="en-US" dirty="0" err="1"/>
              <a:t>càng</a:t>
            </a:r>
            <a:r>
              <a:rPr lang="en-US" dirty="0"/>
              <a:t> </a:t>
            </a:r>
            <a:r>
              <a:rPr lang="en-US" dirty="0" err="1"/>
              <a:t>lớn</a:t>
            </a:r>
            <a:r>
              <a:rPr lang="en-US" dirty="0"/>
              <a:t> </a:t>
            </a:r>
            <a:r>
              <a:rPr lang="en-US" dirty="0" err="1"/>
              <a:t>dần</a:t>
            </a:r>
            <a:r>
              <a:rPr lang="en-US" dirty="0"/>
              <a:t> </a:t>
            </a:r>
            <a:r>
              <a:rPr lang="en-US" dirty="0" err="1"/>
              <a:t>thì</a:t>
            </a:r>
            <a:r>
              <a:rPr lang="en-US" dirty="0"/>
              <a:t> </a:t>
            </a:r>
            <a:r>
              <a:rPr lang="en-US" dirty="0" err="1"/>
              <a:t>RNN</a:t>
            </a:r>
            <a:r>
              <a:rPr lang="en-US" dirty="0"/>
              <a:t> </a:t>
            </a:r>
            <a:r>
              <a:rPr lang="en-US" dirty="0" err="1"/>
              <a:t>không</a:t>
            </a:r>
            <a:r>
              <a:rPr lang="en-US" dirty="0"/>
              <a:t> </a:t>
            </a:r>
            <a:r>
              <a:rPr lang="en-US" dirty="0" err="1"/>
              <a:t>thể</a:t>
            </a:r>
            <a:r>
              <a:rPr lang="en-US" dirty="0"/>
              <a:t> </a:t>
            </a:r>
            <a:r>
              <a:rPr lang="en-US" dirty="0" err="1"/>
              <a:t>học</a:t>
            </a:r>
            <a:r>
              <a:rPr lang="en-US" dirty="0"/>
              <a:t> </a:t>
            </a:r>
            <a:r>
              <a:rPr lang="en-US" dirty="0" err="1"/>
              <a:t>được</a:t>
            </a:r>
            <a:r>
              <a:rPr lang="en-US" dirty="0"/>
              <a:t> </a:t>
            </a:r>
            <a:r>
              <a:rPr lang="en-US" dirty="0" err="1"/>
              <a:t>nữa</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chính</a:t>
            </a:r>
            <a:r>
              <a:rPr lang="en-US" dirty="0"/>
              <a:t> </a:t>
            </a:r>
            <a:r>
              <a:rPr lang="en-US" dirty="0" err="1"/>
              <a:t>là</a:t>
            </a:r>
            <a:r>
              <a:rPr lang="en-US" dirty="0"/>
              <a:t> </a:t>
            </a:r>
            <a:r>
              <a:rPr lang="en-US" dirty="0" err="1"/>
              <a:t>mô</a:t>
            </a:r>
            <a:r>
              <a:rPr lang="en-US" dirty="0"/>
              <a:t> </a:t>
            </a:r>
            <a:r>
              <a:rPr lang="en-US" dirty="0" err="1"/>
              <a:t>hình</a:t>
            </a:r>
            <a:r>
              <a:rPr lang="en-US" dirty="0"/>
              <a:t> LSTM </a:t>
            </a:r>
            <a:r>
              <a:rPr lang="en-US" dirty="0" err="1"/>
              <a:t>thông</a:t>
            </a:r>
            <a:r>
              <a:rPr lang="en-US" dirty="0"/>
              <a:t> qua </a:t>
            </a:r>
            <a:r>
              <a:rPr lang="en-US" dirty="0" err="1"/>
              <a:t>cơ</a:t>
            </a:r>
            <a:r>
              <a:rPr lang="en-US" dirty="0"/>
              <a:t> </a:t>
            </a:r>
            <a:r>
              <a:rPr lang="en-US" dirty="0" err="1"/>
              <a:t>chế</a:t>
            </a:r>
            <a:r>
              <a:rPr lang="en-US" dirty="0"/>
              <a:t> </a:t>
            </a:r>
            <a:r>
              <a:rPr lang="en-US" dirty="0" err="1"/>
              <a:t>cổng</a:t>
            </a:r>
            <a:r>
              <a:rPr lang="en-US" dirty="0"/>
              <a:t> ( gate ).</a:t>
            </a:r>
          </a:p>
        </p:txBody>
      </p:sp>
      <p:sp>
        <p:nvSpPr>
          <p:cNvPr id="2" name="Slide Number Placeholder 1"/>
          <p:cNvSpPr>
            <a:spLocks noGrp="1"/>
          </p:cNvSpPr>
          <p:nvPr>
            <p:ph type="sldNum" sz="quarter" idx="12"/>
          </p:nvPr>
        </p:nvSpPr>
        <p:spPr/>
        <p:txBody>
          <a:bodyPr/>
          <a:lstStyle/>
          <a:p>
            <a:fld id="{DB8C5D70-793E-4376-AB60-C8387A2358A8}" type="slidenum">
              <a:rPr lang="en-US" sz="1800" smtClean="0"/>
              <a:t>18</a:t>
            </a:fld>
            <a:endParaRPr lang="en-US" sz="1800" dirty="0"/>
          </a:p>
        </p:txBody>
      </p:sp>
      <p:pic>
        <p:nvPicPr>
          <p:cNvPr id="4" name="Picture 2" descr="https://colah.github.io/posts/2015-08-Understanding-LSTMs/img/RNN-shorttermdepdenc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6545" y="3814258"/>
            <a:ext cx="5515300" cy="2542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eural networks struggle with long term dependenc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5061" y="3814258"/>
            <a:ext cx="7406202" cy="25097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RNN</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vấn</a:t>
            </a:r>
            <a:r>
              <a:rPr lang="en-US" dirty="0" smtClean="0">
                <a:solidFill>
                  <a:schemeClr val="bg1"/>
                </a:solidFill>
              </a:rPr>
              <a:t> </a:t>
            </a:r>
            <a:r>
              <a:rPr lang="en-US" dirty="0" err="1" smtClean="0">
                <a:solidFill>
                  <a:schemeClr val="bg1"/>
                </a:solidFill>
              </a:rPr>
              <a:t>đề</a:t>
            </a:r>
            <a:r>
              <a:rPr lang="en-US" dirty="0" smtClean="0">
                <a:solidFill>
                  <a:schemeClr val="bg1"/>
                </a:solidFill>
              </a:rPr>
              <a:t> </a:t>
            </a:r>
            <a:r>
              <a:rPr lang="en-US" dirty="0" err="1" smtClean="0">
                <a:solidFill>
                  <a:schemeClr val="bg1"/>
                </a:solidFill>
              </a:rPr>
              <a:t>phụ</a:t>
            </a:r>
            <a:r>
              <a:rPr lang="en-US" dirty="0" smtClean="0">
                <a:solidFill>
                  <a:schemeClr val="bg1"/>
                </a:solidFill>
              </a:rPr>
              <a:t> </a:t>
            </a:r>
            <a:r>
              <a:rPr lang="en-US" dirty="0" err="1" smtClean="0">
                <a:solidFill>
                  <a:schemeClr val="bg1"/>
                </a:solidFill>
              </a:rPr>
              <a:t>thuộc</a:t>
            </a:r>
            <a:r>
              <a:rPr lang="en-US" dirty="0" smtClean="0">
                <a:solidFill>
                  <a:schemeClr val="bg1"/>
                </a:solidFill>
              </a:rPr>
              <a:t> </a:t>
            </a:r>
            <a:r>
              <a:rPr lang="en-US" dirty="0" err="1" smtClean="0">
                <a:solidFill>
                  <a:schemeClr val="bg1"/>
                </a:solidFill>
              </a:rPr>
              <a:t>gần</a:t>
            </a:r>
            <a:r>
              <a:rPr lang="en-US" dirty="0" smtClean="0">
                <a:solidFill>
                  <a:schemeClr val="bg1"/>
                </a:solidFill>
              </a:rPr>
              <a:t> </a:t>
            </a:r>
            <a:r>
              <a:rPr lang="en-US" dirty="0" err="1" smtClean="0">
                <a:solidFill>
                  <a:schemeClr val="bg1"/>
                </a:solidFill>
              </a:rPr>
              <a:t>xa</a:t>
            </a:r>
            <a:endParaRPr lang="en-US" dirty="0">
              <a:solidFill>
                <a:schemeClr val="bg1"/>
              </a:solidFill>
            </a:endParaRPr>
          </a:p>
        </p:txBody>
      </p:sp>
    </p:spTree>
    <p:extLst>
      <p:ext uri="{BB962C8B-B14F-4D97-AF65-F5344CB8AC3E}">
        <p14:creationId xmlns:p14="http://schemas.microsoft.com/office/powerpoint/2010/main" val="33243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LSTM </a:t>
            </a:r>
            <a:r>
              <a:rPr lang="en-US" dirty="0" err="1"/>
              <a:t>có</a:t>
            </a:r>
            <a:r>
              <a:rPr lang="en-US" dirty="0"/>
              <a:t> </a:t>
            </a:r>
            <a:r>
              <a:rPr lang="en-US" dirty="0" err="1"/>
              <a:t>kiến</a:t>
            </a:r>
            <a:r>
              <a:rPr lang="en-US" dirty="0"/>
              <a:t> </a:t>
            </a:r>
            <a:r>
              <a:rPr lang="en-US" dirty="0" err="1"/>
              <a:t>trúc</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RNN</a:t>
            </a:r>
            <a:r>
              <a:rPr lang="en-US" dirty="0"/>
              <a:t> </a:t>
            </a:r>
            <a:r>
              <a:rPr lang="en-US" dirty="0" err="1"/>
              <a:t>thuần</a:t>
            </a:r>
            <a:r>
              <a:rPr lang="en-US" dirty="0"/>
              <a:t> </a:t>
            </a:r>
            <a:r>
              <a:rPr lang="en-US" dirty="0" err="1"/>
              <a:t>nhưng</a:t>
            </a:r>
            <a:r>
              <a:rPr lang="en-US" dirty="0"/>
              <a:t> </a:t>
            </a:r>
            <a:r>
              <a:rPr lang="en-US" dirty="0" err="1"/>
              <a:t>khác</a:t>
            </a:r>
            <a:r>
              <a:rPr lang="en-US" dirty="0"/>
              <a:t> </a:t>
            </a:r>
            <a:r>
              <a:rPr lang="en-US" dirty="0" err="1"/>
              <a:t>nhau</a:t>
            </a:r>
            <a:r>
              <a:rPr lang="en-US" dirty="0"/>
              <a:t> ở </a:t>
            </a:r>
            <a:r>
              <a:rPr lang="en-US" dirty="0" err="1"/>
              <a:t>cách</a:t>
            </a:r>
            <a:r>
              <a:rPr lang="en-US" dirty="0"/>
              <a:t> </a:t>
            </a:r>
            <a:r>
              <a:rPr lang="en-US" dirty="0" err="1"/>
              <a:t>tính</a:t>
            </a:r>
            <a:r>
              <a:rPr lang="en-US" dirty="0"/>
              <a:t> </a:t>
            </a:r>
            <a:r>
              <a:rPr lang="en-US" dirty="0" err="1"/>
              <a:t>toán</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smtClean="0"/>
              <a:t>ẩn</a:t>
            </a:r>
            <a:r>
              <a:rPr lang="en-US" dirty="0" smtClean="0"/>
              <a:t>.</a:t>
            </a:r>
          </a:p>
          <a:p>
            <a:pPr algn="just"/>
            <a:r>
              <a:rPr lang="en-US" dirty="0" err="1" smtClean="0"/>
              <a:t>Giải</a:t>
            </a:r>
            <a:r>
              <a:rPr lang="en-US" dirty="0" smtClean="0"/>
              <a:t> </a:t>
            </a:r>
            <a:r>
              <a:rPr lang="en-US" dirty="0" err="1"/>
              <a:t>quyết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đạo</a:t>
            </a:r>
            <a:r>
              <a:rPr lang="en-US" dirty="0"/>
              <a:t> </a:t>
            </a:r>
            <a:r>
              <a:rPr lang="en-US" dirty="0" err="1"/>
              <a:t>hàm</a:t>
            </a:r>
            <a:r>
              <a:rPr lang="en-US" dirty="0"/>
              <a:t> </a:t>
            </a:r>
            <a:r>
              <a:rPr lang="en-US" dirty="0" err="1"/>
              <a:t>bị</a:t>
            </a:r>
            <a:r>
              <a:rPr lang="en-US" dirty="0"/>
              <a:t> </a:t>
            </a:r>
            <a:r>
              <a:rPr lang="en-US" dirty="0" err="1"/>
              <a:t>triệt</a:t>
            </a:r>
            <a:r>
              <a:rPr lang="en-US" dirty="0"/>
              <a:t> </a:t>
            </a:r>
            <a:r>
              <a:rPr lang="en-US" dirty="0" err="1"/>
              <a:t>tiêu</a:t>
            </a:r>
            <a:r>
              <a:rPr lang="en-US" dirty="0"/>
              <a:t> </a:t>
            </a:r>
            <a:r>
              <a:rPr lang="en-US" dirty="0" err="1"/>
              <a:t>với</a:t>
            </a:r>
            <a:r>
              <a:rPr lang="en-US" dirty="0"/>
              <a:t> ý </a:t>
            </a:r>
            <a:r>
              <a:rPr lang="en-US" dirty="0" err="1"/>
              <a:t>tưởng</a:t>
            </a:r>
            <a:r>
              <a:rPr lang="en-US" dirty="0"/>
              <a:t> </a:t>
            </a:r>
            <a:r>
              <a:rPr lang="en-US" dirty="0" err="1"/>
              <a:t>là</a:t>
            </a:r>
            <a:r>
              <a:rPr lang="en-US" dirty="0"/>
              <a:t> chia vector </a:t>
            </a:r>
            <a:r>
              <a:rPr lang="en-US" dirty="0" err="1"/>
              <a:t>trạng</a:t>
            </a:r>
            <a:r>
              <a:rPr lang="en-US" dirty="0"/>
              <a:t> </a:t>
            </a:r>
            <a:r>
              <a:rPr lang="en-US" dirty="0" err="1"/>
              <a:t>thái</a:t>
            </a:r>
            <a:r>
              <a:rPr lang="en-US" dirty="0"/>
              <a:t> </a:t>
            </a:r>
            <a:r>
              <a:rPr lang="en-US" i="1" dirty="0" err="1"/>
              <a:t>s</a:t>
            </a:r>
            <a:r>
              <a:rPr lang="en-US" i="1" baseline="-25000" dirty="0" err="1"/>
              <a:t>i</a:t>
            </a:r>
            <a:r>
              <a:rPr lang="en-US" i="1" baseline="-25000" dirty="0"/>
              <a:t> </a:t>
            </a:r>
            <a:r>
              <a:rPr lang="en-US" dirty="0" err="1"/>
              <a:t>thành</a:t>
            </a:r>
            <a:r>
              <a:rPr lang="en-US" dirty="0"/>
              <a:t> 2 </a:t>
            </a:r>
            <a:r>
              <a:rPr lang="en-US" dirty="0" err="1"/>
              <a:t>nửa</a:t>
            </a:r>
            <a:r>
              <a:rPr lang="en-US" dirty="0"/>
              <a:t>: </a:t>
            </a:r>
            <a:r>
              <a:rPr lang="en-US" dirty="0" err="1"/>
              <a:t>nửa</a:t>
            </a:r>
            <a:r>
              <a:rPr lang="en-US" dirty="0"/>
              <a:t> </a:t>
            </a:r>
            <a:r>
              <a:rPr lang="en-US" dirty="0" err="1"/>
              <a:t>đầu</a:t>
            </a:r>
            <a:r>
              <a:rPr lang="en-US" dirty="0"/>
              <a:t> </a:t>
            </a:r>
            <a:r>
              <a:rPr lang="en-US" dirty="0" err="1"/>
              <a:t>là</a:t>
            </a:r>
            <a:r>
              <a:rPr lang="en-US" dirty="0"/>
              <a:t> </a:t>
            </a:r>
            <a:r>
              <a:rPr lang="en-US" dirty="0" err="1"/>
              <a:t>các</a:t>
            </a:r>
            <a:r>
              <a:rPr lang="en-US" dirty="0"/>
              <a:t> ô </a:t>
            </a:r>
            <a:r>
              <a:rPr lang="en-US" dirty="0" err="1"/>
              <a:t>nhớ</a:t>
            </a:r>
            <a:r>
              <a:rPr lang="en-US" dirty="0"/>
              <a:t> (memory cell) </a:t>
            </a:r>
            <a:r>
              <a:rPr lang="en-US" dirty="0" err="1"/>
              <a:t>để</a:t>
            </a:r>
            <a:r>
              <a:rPr lang="en-US" dirty="0"/>
              <a:t> </a:t>
            </a:r>
            <a:r>
              <a:rPr lang="en-US" dirty="0" err="1"/>
              <a:t>lưu</a:t>
            </a:r>
            <a:r>
              <a:rPr lang="en-US" dirty="0"/>
              <a:t> </a:t>
            </a:r>
            <a:r>
              <a:rPr lang="en-US" dirty="0" err="1"/>
              <a:t>giữ</a:t>
            </a:r>
            <a:r>
              <a:rPr lang="en-US" dirty="0"/>
              <a:t> </a:t>
            </a:r>
            <a:r>
              <a:rPr lang="en-US" dirty="0" err="1"/>
              <a:t>trí</a:t>
            </a:r>
            <a:r>
              <a:rPr lang="en-US" dirty="0"/>
              <a:t> </a:t>
            </a:r>
            <a:r>
              <a:rPr lang="en-US" dirty="0" err="1"/>
              <a:t>nhớ</a:t>
            </a:r>
            <a:r>
              <a:rPr lang="en-US" dirty="0"/>
              <a:t> </a:t>
            </a:r>
            <a:r>
              <a:rPr lang="en-US" dirty="0" err="1"/>
              <a:t>và</a:t>
            </a:r>
            <a:r>
              <a:rPr lang="en-US" dirty="0"/>
              <a:t> </a:t>
            </a:r>
            <a:r>
              <a:rPr lang="en-US" dirty="0" err="1"/>
              <a:t>nửa</a:t>
            </a:r>
            <a:r>
              <a:rPr lang="en-US" dirty="0"/>
              <a:t> </a:t>
            </a:r>
            <a:r>
              <a:rPr lang="en-US" dirty="0" err="1"/>
              <a:t>kia</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hoạt</a:t>
            </a:r>
            <a:r>
              <a:rPr lang="en-US" dirty="0"/>
              <a:t> </a:t>
            </a:r>
            <a:r>
              <a:rPr lang="en-US" dirty="0" err="1"/>
              <a:t>động</a:t>
            </a:r>
            <a:r>
              <a:rPr lang="en-US" dirty="0"/>
              <a:t> (working memory).</a:t>
            </a:r>
          </a:p>
        </p:txBody>
      </p:sp>
      <p:sp>
        <p:nvSpPr>
          <p:cNvPr id="4" name="Slide Number Placeholder 3"/>
          <p:cNvSpPr>
            <a:spLocks noGrp="1"/>
          </p:cNvSpPr>
          <p:nvPr>
            <p:ph type="sldNum" sz="quarter" idx="12"/>
          </p:nvPr>
        </p:nvSpPr>
        <p:spPr/>
        <p:txBody>
          <a:bodyPr/>
          <a:lstStyle/>
          <a:p>
            <a:fld id="{DB8C5D70-793E-4376-AB60-C8387A2358A8}" type="slidenum">
              <a:rPr lang="en-US" smtClean="0"/>
              <a:t>19</a:t>
            </a:fld>
            <a:endParaRPr lang="en-US"/>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endParaRPr lang="en-US" dirty="0">
              <a:solidFill>
                <a:schemeClr val="bg1"/>
              </a:solidFill>
            </a:endParaRPr>
          </a:p>
        </p:txBody>
      </p:sp>
      <p:pic>
        <p:nvPicPr>
          <p:cNvPr id="8" name="Picture 2" descr="https://colah.github.io/posts/2015-08-Understanding-LSTMs/img/LSTM3-SimpleR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1144" y="1188316"/>
            <a:ext cx="671958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LSTM neur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0475" y="3750242"/>
            <a:ext cx="7400925" cy="278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9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104948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
            <a:ext cx="10515600" cy="1049483"/>
          </a:xfrm>
        </p:spPr>
        <p:txBody>
          <a:bodyPr/>
          <a:lstStyle/>
          <a:p>
            <a:r>
              <a:rPr lang="en-US" dirty="0" err="1" smtClean="0">
                <a:solidFill>
                  <a:schemeClr val="bg1"/>
                </a:solidFill>
              </a:rPr>
              <a:t>Nội</a:t>
            </a:r>
            <a:r>
              <a:rPr lang="en-US" dirty="0" smtClean="0">
                <a:solidFill>
                  <a:schemeClr val="bg1"/>
                </a:solidFill>
              </a:rPr>
              <a:t> dung</a:t>
            </a:r>
            <a:endParaRPr lang="en-US" dirty="0">
              <a:solidFill>
                <a:schemeClr val="bg1"/>
              </a:solidFill>
            </a:endParaRPr>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chung</a:t>
            </a:r>
            <a:endParaRPr lang="en-US" dirty="0" smtClean="0"/>
          </a:p>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endParaRPr lang="en-US" dirty="0" smtClean="0"/>
          </a:p>
          <a:p>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m</a:t>
            </a:r>
            <a:r>
              <a:rPr lang="en-US" dirty="0" err="1" smtClean="0"/>
              <a:t>ạng</a:t>
            </a:r>
            <a:r>
              <a:rPr lang="en-US" dirty="0" smtClean="0"/>
              <a:t> neural</a:t>
            </a:r>
          </a:p>
          <a:p>
            <a:r>
              <a:rPr lang="en-US" dirty="0" err="1" smtClean="0"/>
              <a:t>Giới</a:t>
            </a:r>
            <a:r>
              <a:rPr lang="en-US" dirty="0" smtClean="0"/>
              <a:t> </a:t>
            </a:r>
            <a:r>
              <a:rPr lang="en-US" dirty="0" err="1" smtClean="0"/>
              <a:t>thiệu</a:t>
            </a:r>
            <a:r>
              <a:rPr lang="en-US" dirty="0" smtClean="0"/>
              <a:t> </a:t>
            </a:r>
            <a:r>
              <a:rPr lang="en-US" dirty="0" err="1" smtClean="0"/>
              <a:t>c</a:t>
            </a:r>
            <a:r>
              <a:rPr lang="en-US" dirty="0" err="1" smtClean="0"/>
              <a:t>ơ</a:t>
            </a:r>
            <a:r>
              <a:rPr lang="en-US" dirty="0" smtClean="0"/>
              <a:t> </a:t>
            </a:r>
            <a:r>
              <a:rPr lang="en-US" dirty="0" err="1" smtClean="0"/>
              <a:t>chế</a:t>
            </a:r>
            <a:r>
              <a:rPr lang="en-US" dirty="0" smtClean="0"/>
              <a:t> Attention</a:t>
            </a:r>
          </a:p>
          <a:p>
            <a:r>
              <a:rPr lang="en-US" dirty="0" err="1" smtClean="0"/>
              <a:t>Thực</a:t>
            </a:r>
            <a:r>
              <a:rPr lang="en-US" dirty="0" smtClean="0"/>
              <a:t> </a:t>
            </a:r>
            <a:r>
              <a:rPr lang="en-US" dirty="0" err="1" smtClean="0"/>
              <a:t>nghiệm</a:t>
            </a:r>
            <a:r>
              <a:rPr lang="en-US" dirty="0" smtClean="0"/>
              <a:t> </a:t>
            </a:r>
            <a:r>
              <a:rPr lang="en-US" dirty="0" err="1" smtClean="0"/>
              <a:t>trên</a:t>
            </a:r>
            <a:r>
              <a:rPr lang="en-US" dirty="0" smtClean="0"/>
              <a:t> dataset</a:t>
            </a:r>
          </a:p>
          <a:p>
            <a:r>
              <a:rPr lang="en-US" dirty="0" err="1" smtClean="0"/>
              <a:t>Kết</a:t>
            </a:r>
            <a:r>
              <a:rPr lang="en-US" dirty="0" smtClean="0"/>
              <a:t> </a:t>
            </a:r>
            <a:r>
              <a:rPr lang="en-US" dirty="0" err="1" smtClean="0"/>
              <a:t>quả</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smtClean="0"/>
          </a:p>
          <a:p>
            <a:r>
              <a:rPr lang="en-US" dirty="0" smtClean="0"/>
              <a:t>Demo</a:t>
            </a:r>
            <a:endParaRPr lang="en-US" dirty="0"/>
          </a:p>
        </p:txBody>
      </p:sp>
      <p:sp>
        <p:nvSpPr>
          <p:cNvPr id="4" name="Slide Number Placeholder 3"/>
          <p:cNvSpPr>
            <a:spLocks noGrp="1"/>
          </p:cNvSpPr>
          <p:nvPr>
            <p:ph type="sldNum" sz="quarter" idx="12"/>
          </p:nvPr>
        </p:nvSpPr>
        <p:spPr/>
        <p:txBody>
          <a:bodyPr/>
          <a:lstStyle/>
          <a:p>
            <a:fld id="{DB8C5D70-793E-4376-AB60-C8387A2358A8}" type="slidenum">
              <a:rPr lang="en-US" sz="1800" smtClean="0"/>
              <a:t>2</a:t>
            </a:fld>
            <a:endParaRPr lang="en-US" sz="1800" dirty="0"/>
          </a:p>
        </p:txBody>
      </p:sp>
    </p:spTree>
    <p:extLst>
      <p:ext uri="{BB962C8B-B14F-4D97-AF65-F5344CB8AC3E}">
        <p14:creationId xmlns:p14="http://schemas.microsoft.com/office/powerpoint/2010/main" val="1265590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1209"/>
            <a:ext cx="10515600" cy="4815754"/>
          </a:xfrm>
        </p:spPr>
        <p:txBody>
          <a:bodyPr>
            <a:normAutofit fontScale="92500" lnSpcReduction="20000"/>
          </a:bodyPr>
          <a:lstStyle/>
          <a:p>
            <a:pPr marL="0" indent="0">
              <a:buNone/>
            </a:pPr>
            <a:r>
              <a:rPr lang="en-US" b="1" dirty="0" smtClean="0"/>
              <a:t>Công</a:t>
            </a:r>
            <a:r>
              <a:rPr lang="en-US" b="1" dirty="0" smtClean="0"/>
              <a:t> </a:t>
            </a:r>
            <a:r>
              <a:rPr lang="en-US" b="1" dirty="0" err="1" smtClean="0"/>
              <a:t>thức</a:t>
            </a:r>
            <a:r>
              <a:rPr lang="en-US" b="1" dirty="0" smtClean="0"/>
              <a:t> </a:t>
            </a:r>
            <a:r>
              <a:rPr lang="en-US" b="1" dirty="0" err="1" smtClean="0"/>
              <a:t>của</a:t>
            </a:r>
            <a:r>
              <a:rPr lang="en-US" b="1" dirty="0" smtClean="0"/>
              <a:t> </a:t>
            </a:r>
            <a:r>
              <a:rPr lang="en-US" b="1" dirty="0" err="1" smtClean="0"/>
              <a:t>mô</a:t>
            </a:r>
            <a:r>
              <a:rPr lang="en-US" b="1" dirty="0" smtClean="0"/>
              <a:t> </a:t>
            </a:r>
            <a:r>
              <a:rPr lang="en-US" b="1" dirty="0" err="1" smtClean="0"/>
              <a:t>hình</a:t>
            </a:r>
            <a:r>
              <a:rPr lang="en-US" b="1" dirty="0" smtClean="0"/>
              <a:t> LSTM</a:t>
            </a:r>
          </a:p>
          <a:p>
            <a:pPr marL="0" indent="0">
              <a:buNone/>
            </a:pPr>
            <a:endParaRPr lang="en-US" sz="2000" i="1" dirty="0"/>
          </a:p>
          <a:p>
            <a:pPr marL="0" indent="0">
              <a:buNone/>
            </a:pPr>
            <a:r>
              <a:rPr lang="en-US" sz="2000" i="1" dirty="0" err="1" smtClean="0"/>
              <a:t>i</a:t>
            </a:r>
            <a:r>
              <a:rPr lang="en-US" sz="2000" i="1" dirty="0" smtClean="0"/>
              <a:t> </a:t>
            </a:r>
            <a:r>
              <a:rPr lang="en-US" sz="2000" dirty="0"/>
              <a:t>= </a:t>
            </a:r>
            <a:r>
              <a:rPr lang="en-US" sz="2000" i="1" dirty="0"/>
              <a:t>σ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I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I  </a:t>
            </a:r>
            <a:r>
              <a:rPr lang="en-US" sz="2000" dirty="0"/>
              <a:t>)</a:t>
            </a:r>
            <a:r>
              <a:rPr lang="en-US" sz="2000" i="1" dirty="0"/>
              <a:t> </a:t>
            </a:r>
            <a:endParaRPr lang="en-US" sz="2000" dirty="0"/>
          </a:p>
          <a:p>
            <a:pPr marL="0" indent="0">
              <a:buNone/>
            </a:pPr>
            <a:r>
              <a:rPr lang="en-US" sz="2000" i="1" dirty="0"/>
              <a:t>f = σ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f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f </a:t>
            </a:r>
            <a:r>
              <a:rPr lang="en-US" sz="2000" dirty="0"/>
              <a:t>)</a:t>
            </a:r>
            <a:r>
              <a:rPr lang="en-US" sz="2000" i="1" dirty="0"/>
              <a:t> </a:t>
            </a:r>
            <a:endParaRPr lang="en-US" sz="2000" dirty="0"/>
          </a:p>
          <a:p>
            <a:pPr marL="0" indent="0">
              <a:buNone/>
            </a:pPr>
            <a:r>
              <a:rPr lang="en-US" sz="2000" i="1" dirty="0"/>
              <a:t>o = σ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o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o </a:t>
            </a:r>
            <a:r>
              <a:rPr lang="en-US" sz="2000" dirty="0"/>
              <a:t>)</a:t>
            </a:r>
            <a:r>
              <a:rPr lang="en-US" sz="2000" i="1" dirty="0"/>
              <a:t> </a:t>
            </a:r>
            <a:endParaRPr lang="en-US" sz="2000" dirty="0"/>
          </a:p>
          <a:p>
            <a:pPr marL="0" indent="0">
              <a:buNone/>
            </a:pPr>
            <a:r>
              <a:rPr lang="en-US" sz="2000" i="1" dirty="0" smtClean="0"/>
              <a:t>g </a:t>
            </a:r>
            <a:r>
              <a:rPr lang="en-US" sz="2000" i="1" dirty="0" smtClean="0"/>
              <a:t>= </a:t>
            </a:r>
            <a:r>
              <a:rPr lang="en-US" sz="2000" i="1" dirty="0" err="1"/>
              <a:t>tanh</a:t>
            </a:r>
            <a:r>
              <a:rPr lang="en-US" sz="2000" i="1" dirty="0"/>
              <a:t>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g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g </a:t>
            </a:r>
            <a:r>
              <a:rPr lang="en-US" sz="2000" dirty="0"/>
              <a:t>)</a:t>
            </a:r>
            <a:r>
              <a:rPr lang="en-US" sz="2000" i="1" dirty="0"/>
              <a:t> </a:t>
            </a:r>
            <a:endParaRPr lang="en-US" sz="2000" dirty="0"/>
          </a:p>
          <a:p>
            <a:pPr marL="0" indent="0">
              <a:buNone/>
            </a:pPr>
            <a:r>
              <a:rPr lang="en-US" sz="2000" i="1" dirty="0" err="1"/>
              <a:t>c</a:t>
            </a:r>
            <a:r>
              <a:rPr lang="en-US" sz="2000" i="1" baseline="-25000" dirty="0" err="1"/>
              <a:t>t</a:t>
            </a:r>
            <a:r>
              <a:rPr lang="en-US" sz="2000" i="1" dirty="0"/>
              <a:t> = </a:t>
            </a:r>
            <a:r>
              <a:rPr lang="en-US" sz="2000" i="1" dirty="0" err="1"/>
              <a:t>c</a:t>
            </a:r>
            <a:r>
              <a:rPr lang="en-US" sz="2000" i="1" baseline="-25000" dirty="0" err="1"/>
              <a:t>t</a:t>
            </a:r>
            <a:r>
              <a:rPr lang="en-US" sz="2000" i="1" baseline="-25000" dirty="0"/>
              <a:t> – 1</a:t>
            </a:r>
            <a:r>
              <a:rPr lang="en-US" sz="2000" i="1" dirty="0"/>
              <a:t> ʘ f + g ʘ </a:t>
            </a:r>
            <a:r>
              <a:rPr lang="en-US" sz="2000" i="1" dirty="0" err="1"/>
              <a:t>i</a:t>
            </a:r>
            <a:endParaRPr lang="en-US" sz="2000" dirty="0"/>
          </a:p>
          <a:p>
            <a:pPr marL="0" indent="0">
              <a:buNone/>
            </a:pPr>
            <a:r>
              <a:rPr lang="en-US" sz="2000" i="1" dirty="0" err="1"/>
              <a:t>s</a:t>
            </a:r>
            <a:r>
              <a:rPr lang="en-US" sz="2000" i="1" baseline="-25000" dirty="0" err="1"/>
              <a:t>t</a:t>
            </a:r>
            <a:r>
              <a:rPr lang="en-US" sz="2000" i="1" baseline="-25000" dirty="0"/>
              <a:t> </a:t>
            </a:r>
            <a:r>
              <a:rPr lang="en-US" sz="2000" i="1" dirty="0"/>
              <a:t>= </a:t>
            </a:r>
            <a:r>
              <a:rPr lang="en-US" sz="2000" i="1" dirty="0" err="1"/>
              <a:t>tanh</a:t>
            </a:r>
            <a:r>
              <a:rPr lang="en-US" sz="2000" i="1" dirty="0"/>
              <a:t>( </a:t>
            </a:r>
            <a:r>
              <a:rPr lang="en-US" sz="2000" i="1" dirty="0" err="1"/>
              <a:t>c</a:t>
            </a:r>
            <a:r>
              <a:rPr lang="en-US" sz="2000" i="1" baseline="-25000" dirty="0" err="1"/>
              <a:t>t</a:t>
            </a:r>
            <a:r>
              <a:rPr lang="en-US" sz="2000" i="1" dirty="0"/>
              <a:t> ) ʘ o</a:t>
            </a:r>
            <a:endParaRPr lang="en-US" sz="2000" dirty="0"/>
          </a:p>
          <a:p>
            <a:pPr marL="0" indent="0">
              <a:buNone/>
            </a:pPr>
            <a:r>
              <a:rPr lang="en-US" i="1" dirty="0"/>
              <a:t> </a:t>
            </a:r>
            <a:endParaRPr lang="en-US" dirty="0"/>
          </a:p>
          <a:p>
            <a:pPr marL="0" indent="0">
              <a:buNone/>
            </a:pPr>
            <a:r>
              <a:rPr lang="en-US" sz="2400" dirty="0" err="1"/>
              <a:t>với</a:t>
            </a:r>
            <a:r>
              <a:rPr lang="en-US" sz="2400" dirty="0"/>
              <a:t> </a:t>
            </a:r>
            <a:r>
              <a:rPr lang="en-US" sz="2400" i="1" dirty="0"/>
              <a:t>ʘ </a:t>
            </a:r>
            <a:r>
              <a:rPr lang="en-US" sz="2400" dirty="0" err="1"/>
              <a:t>là</a:t>
            </a:r>
            <a:r>
              <a:rPr lang="en-US" sz="2400" dirty="0"/>
              <a:t> </a:t>
            </a:r>
            <a:r>
              <a:rPr lang="en-US" sz="2400" dirty="0" err="1"/>
              <a:t>ký</a:t>
            </a:r>
            <a:r>
              <a:rPr lang="en-US" sz="2400" dirty="0"/>
              <a:t> </a:t>
            </a:r>
            <a:r>
              <a:rPr lang="en-US" sz="2400" dirty="0" err="1"/>
              <a:t>hiệu</a:t>
            </a:r>
            <a:r>
              <a:rPr lang="en-US" sz="2400" dirty="0"/>
              <a:t> </a:t>
            </a:r>
            <a:r>
              <a:rPr lang="en-US" sz="2400" dirty="0" err="1"/>
              <a:t>của</a:t>
            </a:r>
            <a:r>
              <a:rPr lang="en-US" sz="2400" dirty="0"/>
              <a:t> </a:t>
            </a:r>
            <a:r>
              <a:rPr lang="en-US" sz="2400" dirty="0" err="1"/>
              <a:t>phép</a:t>
            </a:r>
            <a:r>
              <a:rPr lang="en-US" sz="2400" dirty="0"/>
              <a:t> </a:t>
            </a:r>
            <a:r>
              <a:rPr lang="en-US" sz="2400" dirty="0" err="1"/>
              <a:t>nhân</a:t>
            </a:r>
            <a:r>
              <a:rPr lang="en-US" sz="2400" dirty="0"/>
              <a:t> </a:t>
            </a:r>
            <a:r>
              <a:rPr lang="en-US" sz="2400" dirty="0" err="1"/>
              <a:t>Hadamard</a:t>
            </a:r>
            <a:endParaRPr lang="en-US" sz="2400" dirty="0"/>
          </a:p>
          <a:p>
            <a:pPr marL="0" indent="0">
              <a:buNone/>
            </a:pPr>
            <a:r>
              <a:rPr lang="en-US" sz="2400" i="1" dirty="0" err="1"/>
              <a:t>c</a:t>
            </a:r>
            <a:r>
              <a:rPr lang="en-US" sz="2400" i="1" baseline="-25000" dirty="0" err="1"/>
              <a:t>t</a:t>
            </a:r>
            <a:r>
              <a:rPr lang="en-US" sz="2400" baseline="-25000" dirty="0"/>
              <a:t> </a:t>
            </a:r>
            <a:r>
              <a:rPr lang="en-US" sz="2400" dirty="0"/>
              <a:t> </a:t>
            </a:r>
            <a:r>
              <a:rPr lang="en-US" sz="2400" dirty="0" err="1"/>
              <a:t>là</a:t>
            </a:r>
            <a:r>
              <a:rPr lang="en-US" sz="2400" dirty="0"/>
              <a:t> </a:t>
            </a:r>
            <a:r>
              <a:rPr lang="en-US" sz="2400" dirty="0" err="1"/>
              <a:t>các</a:t>
            </a:r>
            <a:r>
              <a:rPr lang="en-US" sz="2400" dirty="0"/>
              <a:t> </a:t>
            </a:r>
            <a:r>
              <a:rPr lang="en-US" sz="2400" dirty="0" err="1" smtClean="0"/>
              <a:t>tế</a:t>
            </a:r>
            <a:r>
              <a:rPr lang="en-US" sz="2400" dirty="0" smtClean="0"/>
              <a:t> </a:t>
            </a:r>
            <a:r>
              <a:rPr lang="en-US" sz="2400" dirty="0" err="1" smtClean="0"/>
              <a:t>bào</a:t>
            </a:r>
            <a:r>
              <a:rPr lang="en-US" sz="2400" dirty="0" smtClean="0"/>
              <a:t> </a:t>
            </a:r>
            <a:r>
              <a:rPr lang="en-US" sz="2400" dirty="0" err="1" smtClean="0"/>
              <a:t>trí</a:t>
            </a:r>
            <a:r>
              <a:rPr lang="en-US" sz="2400" dirty="0" smtClean="0"/>
              <a:t> </a:t>
            </a:r>
            <a:r>
              <a:rPr lang="en-US" sz="2400" dirty="0" err="1" smtClean="0"/>
              <a:t>nhớ</a:t>
            </a:r>
            <a:endParaRPr lang="en-US" sz="2400" dirty="0"/>
          </a:p>
          <a:p>
            <a:pPr marL="0" indent="0">
              <a:buNone/>
            </a:pPr>
            <a:r>
              <a:rPr lang="en-US" sz="2400" i="1" dirty="0" err="1"/>
              <a:t>s</a:t>
            </a:r>
            <a:r>
              <a:rPr lang="en-US" sz="2400" i="1" baseline="-25000" dirty="0" err="1"/>
              <a:t>t</a:t>
            </a:r>
            <a:r>
              <a:rPr lang="en-US" sz="2400" dirty="0"/>
              <a:t> </a:t>
            </a:r>
            <a:r>
              <a:rPr lang="en-US" sz="2400" dirty="0" err="1"/>
              <a:t>là</a:t>
            </a:r>
            <a:r>
              <a:rPr lang="en-US" sz="2400" dirty="0"/>
              <a:t> </a:t>
            </a:r>
            <a:r>
              <a:rPr lang="en-US" sz="2400" dirty="0" err="1"/>
              <a:t>các</a:t>
            </a:r>
            <a:r>
              <a:rPr lang="en-US" sz="2400" dirty="0"/>
              <a:t> </a:t>
            </a:r>
            <a:r>
              <a:rPr lang="en-US" sz="2400" dirty="0" err="1"/>
              <a:t>trạng</a:t>
            </a:r>
            <a:r>
              <a:rPr lang="en-US" sz="2400" dirty="0"/>
              <a:t> </a:t>
            </a:r>
            <a:r>
              <a:rPr lang="en-US" sz="2400" dirty="0" err="1"/>
              <a:t>thái</a:t>
            </a:r>
            <a:r>
              <a:rPr lang="en-US" sz="2400" dirty="0"/>
              <a:t> </a:t>
            </a:r>
            <a:r>
              <a:rPr lang="en-US" sz="2400" dirty="0" err="1"/>
              <a:t>ẩn</a:t>
            </a:r>
            <a:endParaRPr lang="en-US" sz="2400" dirty="0"/>
          </a:p>
          <a:p>
            <a:pPr marL="0" indent="0">
              <a:buNone/>
            </a:pPr>
            <a:r>
              <a:rPr lang="en-US" sz="2400" i="1" dirty="0"/>
              <a:t>f</a:t>
            </a:r>
            <a:r>
              <a:rPr lang="en-US" sz="2400" dirty="0"/>
              <a:t>, </a:t>
            </a:r>
            <a:r>
              <a:rPr lang="en-US" sz="2400" i="1" dirty="0" err="1"/>
              <a:t>i</a:t>
            </a:r>
            <a:r>
              <a:rPr lang="en-US" sz="2400" dirty="0"/>
              <a:t>, </a:t>
            </a:r>
            <a:r>
              <a:rPr lang="en-US" sz="2400" i="1" dirty="0"/>
              <a:t>o </a:t>
            </a:r>
            <a:r>
              <a:rPr lang="en-US" sz="2400" dirty="0" err="1"/>
              <a:t>là</a:t>
            </a:r>
            <a:r>
              <a:rPr lang="en-US" sz="2400" dirty="0"/>
              <a:t> </a:t>
            </a:r>
            <a:r>
              <a:rPr lang="en-US" sz="2400" dirty="0" err="1"/>
              <a:t>các</a:t>
            </a:r>
            <a:r>
              <a:rPr lang="en-US" sz="2400" dirty="0"/>
              <a:t> </a:t>
            </a:r>
            <a:r>
              <a:rPr lang="en-US" sz="2400" dirty="0" err="1"/>
              <a:t>cổng</a:t>
            </a:r>
            <a:r>
              <a:rPr lang="en-US" sz="2400" dirty="0"/>
              <a:t> forget, input </a:t>
            </a:r>
            <a:r>
              <a:rPr lang="en-US" sz="2400" dirty="0" err="1"/>
              <a:t>và</a:t>
            </a:r>
            <a:r>
              <a:rPr lang="en-US" sz="2400" dirty="0"/>
              <a:t> output</a:t>
            </a:r>
          </a:p>
        </p:txBody>
      </p:sp>
      <p:sp>
        <p:nvSpPr>
          <p:cNvPr id="2" name="Slide Number Placeholder 1"/>
          <p:cNvSpPr>
            <a:spLocks noGrp="1"/>
          </p:cNvSpPr>
          <p:nvPr>
            <p:ph type="sldNum" sz="quarter" idx="12"/>
          </p:nvPr>
        </p:nvSpPr>
        <p:spPr/>
        <p:txBody>
          <a:bodyPr/>
          <a:lstStyle/>
          <a:p>
            <a:fld id="{DB8C5D70-793E-4376-AB60-C8387A2358A8}" type="slidenum">
              <a:rPr lang="en-US" sz="1800" smtClean="0"/>
              <a:t>20</a:t>
            </a:fld>
            <a:endParaRPr lang="en-US" sz="1800" dirty="0"/>
          </a:p>
        </p:txBody>
      </p:sp>
      <p:pic>
        <p:nvPicPr>
          <p:cNvPr id="4" name="Picture 3"/>
          <p:cNvPicPr>
            <a:picLocks noChangeAspect="1"/>
          </p:cNvPicPr>
          <p:nvPr/>
        </p:nvPicPr>
        <p:blipFill>
          <a:blip r:embed="rId3"/>
          <a:stretch>
            <a:fillRect/>
          </a:stretch>
        </p:blipFill>
        <p:spPr>
          <a:xfrm>
            <a:off x="6677025" y="1957388"/>
            <a:ext cx="4219575" cy="4219575"/>
          </a:xfrm>
          <a:prstGeom prst="rect">
            <a:avLst/>
          </a:prstGeom>
        </p:spPr>
      </p:pic>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endParaRPr lang="en-US" dirty="0">
              <a:solidFill>
                <a:schemeClr val="bg1"/>
              </a:solidFill>
            </a:endParaRPr>
          </a:p>
        </p:txBody>
      </p:sp>
    </p:spTree>
    <p:extLst>
      <p:ext uri="{BB962C8B-B14F-4D97-AF65-F5344CB8AC3E}">
        <p14:creationId xmlns:p14="http://schemas.microsoft.com/office/powerpoint/2010/main" val="1842002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2046"/>
            <a:ext cx="10515600" cy="5489429"/>
          </a:xfrm>
        </p:spPr>
        <p:txBody>
          <a:bodyPr/>
          <a:lstStyle/>
          <a:p>
            <a:pPr algn="just"/>
            <a:r>
              <a:rPr lang="en-US" dirty="0" err="1"/>
              <a:t>Với</a:t>
            </a:r>
            <a:r>
              <a:rPr lang="en-US" dirty="0"/>
              <a:t> </a:t>
            </a:r>
            <a:r>
              <a:rPr lang="en-US" dirty="0" err="1"/>
              <a:t>mạng</a:t>
            </a:r>
            <a:r>
              <a:rPr lang="en-US" dirty="0"/>
              <a:t> </a:t>
            </a:r>
            <a:r>
              <a:rPr lang="en-US" dirty="0" err="1"/>
              <a:t>RNN</a:t>
            </a:r>
            <a:r>
              <a:rPr lang="en-US" dirty="0"/>
              <a:t> </a:t>
            </a:r>
            <a:r>
              <a:rPr lang="en-US" dirty="0" err="1"/>
              <a:t>thuần</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ẩn</a:t>
            </a:r>
            <a:r>
              <a:rPr lang="en-US" dirty="0"/>
              <a:t> </a:t>
            </a:r>
            <a:r>
              <a:rPr lang="en-US" dirty="0" err="1"/>
              <a:t>được</a:t>
            </a:r>
            <a:r>
              <a:rPr lang="en-US" dirty="0"/>
              <a:t> </a:t>
            </a:r>
            <a:r>
              <a:rPr lang="en-US" dirty="0" err="1"/>
              <a:t>tính</a:t>
            </a:r>
            <a:r>
              <a:rPr lang="en-US" dirty="0"/>
              <a:t> </a:t>
            </a:r>
            <a:r>
              <a:rPr lang="en-US" dirty="0" err="1"/>
              <a:t>toán</a:t>
            </a:r>
            <a:r>
              <a:rPr lang="en-US" dirty="0"/>
              <a:t> </a:t>
            </a:r>
            <a:r>
              <a:rPr lang="en-US" dirty="0" err="1"/>
              <a:t>dựa</a:t>
            </a:r>
            <a:r>
              <a:rPr lang="en-US" dirty="0"/>
              <a:t> </a:t>
            </a:r>
            <a:r>
              <a:rPr lang="en-US" dirty="0" err="1" smtClean="0"/>
              <a:t>vào</a:t>
            </a:r>
            <a:r>
              <a:rPr lang="en-US" dirty="0" smtClean="0"/>
              <a:t> </a:t>
            </a:r>
          </a:p>
          <a:p>
            <a:pPr marL="0" indent="0" algn="just">
              <a:buNone/>
            </a:pPr>
            <a:r>
              <a:rPr lang="en-US" dirty="0" err="1" smtClean="0"/>
              <a:t>s</a:t>
            </a:r>
            <a:r>
              <a:rPr lang="en-US" baseline="-25000" dirty="0" err="1" smtClean="0"/>
              <a:t>t</a:t>
            </a:r>
            <a:r>
              <a:rPr lang="en-US" dirty="0" smtClean="0"/>
              <a:t> = </a:t>
            </a:r>
            <a:r>
              <a:rPr lang="en-US" i="1" dirty="0" err="1" smtClean="0"/>
              <a:t>tanh</a:t>
            </a:r>
            <a:r>
              <a:rPr lang="en-US" dirty="0" smtClean="0"/>
              <a:t> ( </a:t>
            </a:r>
            <a:r>
              <a:rPr lang="en-US" dirty="0" err="1" smtClean="0"/>
              <a:t>Ux</a:t>
            </a:r>
            <a:r>
              <a:rPr lang="en-US" baseline="-25000" dirty="0" err="1" smtClean="0"/>
              <a:t>t</a:t>
            </a:r>
            <a:r>
              <a:rPr lang="en-US" baseline="-25000" dirty="0" smtClean="0"/>
              <a:t> </a:t>
            </a:r>
            <a:r>
              <a:rPr lang="en-US" dirty="0" smtClean="0"/>
              <a:t>+ </a:t>
            </a:r>
            <a:r>
              <a:rPr lang="en-US" dirty="0" err="1" smtClean="0"/>
              <a:t>Ws</a:t>
            </a:r>
            <a:r>
              <a:rPr lang="en-US" baseline="-25000" dirty="0" err="1" smtClean="0"/>
              <a:t>t</a:t>
            </a:r>
            <a:r>
              <a:rPr lang="en-US" baseline="-25000" dirty="0" smtClean="0"/>
              <a:t> – 1</a:t>
            </a:r>
            <a:r>
              <a:rPr lang="en-US" dirty="0" smtClean="0"/>
              <a:t> ) </a:t>
            </a:r>
            <a:r>
              <a:rPr lang="en-US" dirty="0" err="1" smtClean="0"/>
              <a:t>với</a:t>
            </a:r>
            <a:r>
              <a:rPr lang="en-US" dirty="0" smtClean="0"/>
              <a:t> </a:t>
            </a:r>
            <a:r>
              <a:rPr lang="en-US" dirty="0" err="1" smtClean="0"/>
              <a:t>s</a:t>
            </a:r>
            <a:r>
              <a:rPr lang="en-US" baseline="-25000" dirty="0" err="1" smtClean="0"/>
              <a:t>t</a:t>
            </a:r>
            <a:r>
              <a:rPr lang="en-US" baseline="-25000" dirty="0" smtClean="0"/>
              <a:t> – 1 </a:t>
            </a:r>
            <a:r>
              <a:rPr lang="en-US" dirty="0" err="1" smtClean="0"/>
              <a:t>là</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r>
              <a:rPr lang="en-US" dirty="0" err="1" smtClean="0"/>
              <a:t>trước</a:t>
            </a:r>
            <a:r>
              <a:rPr lang="en-US" dirty="0" smtClean="0"/>
              <a:t> </a:t>
            </a:r>
            <a:r>
              <a:rPr lang="en-US" dirty="0" err="1" smtClean="0"/>
              <a:t>nó</a:t>
            </a:r>
            <a:r>
              <a:rPr lang="en-US" dirty="0" smtClean="0"/>
              <a:t> </a:t>
            </a:r>
            <a:r>
              <a:rPr lang="en-US" dirty="0" err="1" smtClean="0"/>
              <a:t>và</a:t>
            </a:r>
            <a:r>
              <a:rPr lang="en-US" dirty="0" smtClean="0"/>
              <a:t> </a:t>
            </a:r>
            <a:r>
              <a:rPr lang="en-US" dirty="0" err="1" smtClean="0"/>
              <a:t>x</a:t>
            </a:r>
            <a:r>
              <a:rPr lang="en-US" baseline="-25000" dirty="0" err="1" smtClean="0"/>
              <a:t>t</a:t>
            </a:r>
            <a:r>
              <a:rPr lang="en-US" dirty="0" smtClean="0"/>
              <a:t> </a:t>
            </a:r>
            <a:r>
              <a:rPr lang="en-US" dirty="0" err="1" smtClean="0"/>
              <a:t>là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của</a:t>
            </a:r>
            <a:r>
              <a:rPr lang="en-US" dirty="0" smtClean="0"/>
              <a:t> </a:t>
            </a:r>
            <a:r>
              <a:rPr lang="en-US" dirty="0" err="1" smtClean="0"/>
              <a:t>bước</a:t>
            </a:r>
            <a:r>
              <a:rPr lang="en-US" dirty="0" smtClean="0"/>
              <a:t> </a:t>
            </a:r>
            <a:r>
              <a:rPr lang="en-US" dirty="0" err="1" smtClean="0"/>
              <a:t>đó</a:t>
            </a:r>
            <a:r>
              <a:rPr lang="en-US" dirty="0" smtClean="0"/>
              <a:t>.</a:t>
            </a:r>
          </a:p>
          <a:p>
            <a:pPr algn="just"/>
            <a:r>
              <a:rPr lang="en-US" i="1" dirty="0" smtClean="0"/>
              <a:t>f</a:t>
            </a:r>
            <a:r>
              <a:rPr lang="en-US" dirty="0"/>
              <a:t>, </a:t>
            </a:r>
            <a:r>
              <a:rPr lang="en-US" i="1" dirty="0" err="1"/>
              <a:t>i</a:t>
            </a:r>
            <a:r>
              <a:rPr lang="en-US" dirty="0"/>
              <a:t>, </a:t>
            </a:r>
            <a:r>
              <a:rPr lang="en-US" i="1" dirty="0"/>
              <a:t>o  </a:t>
            </a:r>
            <a:r>
              <a:rPr lang="en-US" dirty="0" err="1"/>
              <a:t>được</a:t>
            </a:r>
            <a:r>
              <a:rPr lang="en-US" dirty="0"/>
              <a:t> </a:t>
            </a:r>
            <a:r>
              <a:rPr lang="en-US" dirty="0" err="1"/>
              <a:t>gọi</a:t>
            </a:r>
            <a:r>
              <a:rPr lang="en-US" dirty="0"/>
              <a:t> </a:t>
            </a:r>
            <a:r>
              <a:rPr lang="en-US" dirty="0" err="1"/>
              <a:t>là</a:t>
            </a:r>
            <a:r>
              <a:rPr lang="en-US" dirty="0"/>
              <a:t> </a:t>
            </a:r>
            <a:r>
              <a:rPr lang="en-US" dirty="0" err="1"/>
              <a:t>các</a:t>
            </a:r>
            <a:r>
              <a:rPr lang="en-US" dirty="0"/>
              <a:t> </a:t>
            </a:r>
            <a:r>
              <a:rPr lang="en-US" dirty="0" err="1"/>
              <a:t>cổng</a:t>
            </a:r>
            <a:r>
              <a:rPr lang="en-US" dirty="0"/>
              <a:t> </a:t>
            </a:r>
            <a:r>
              <a:rPr lang="en-US" dirty="0" err="1"/>
              <a:t>bởi</a:t>
            </a:r>
            <a:r>
              <a:rPr lang="en-US" dirty="0"/>
              <a:t> </a:t>
            </a:r>
            <a:r>
              <a:rPr lang="en-US" dirty="0" err="1"/>
              <a:t>nó</a:t>
            </a:r>
            <a:r>
              <a:rPr lang="en-US" dirty="0"/>
              <a:t> </a:t>
            </a:r>
            <a:r>
              <a:rPr lang="en-US" dirty="0" err="1"/>
              <a:t>dùng</a:t>
            </a:r>
            <a:r>
              <a:rPr lang="en-US" dirty="0"/>
              <a:t> </a:t>
            </a:r>
            <a:r>
              <a:rPr lang="en-US" dirty="0" err="1"/>
              <a:t>để</a:t>
            </a:r>
            <a:r>
              <a:rPr lang="en-US" dirty="0"/>
              <a:t> </a:t>
            </a:r>
            <a:r>
              <a:rPr lang="en-US" dirty="0" err="1"/>
              <a:t>lọc</a:t>
            </a:r>
            <a:r>
              <a:rPr lang="en-US" dirty="0"/>
              <a:t> </a:t>
            </a:r>
            <a:r>
              <a:rPr lang="en-US" dirty="0" err="1"/>
              <a:t>thông</a:t>
            </a:r>
            <a:r>
              <a:rPr lang="en-US" dirty="0"/>
              <a:t> tin </a:t>
            </a:r>
            <a:r>
              <a:rPr lang="en-US" dirty="0" err="1"/>
              <a:t>đi</a:t>
            </a:r>
            <a:r>
              <a:rPr lang="en-US" dirty="0"/>
              <a:t> qua </a:t>
            </a:r>
            <a:r>
              <a:rPr lang="en-US" dirty="0" err="1"/>
              <a:t>đó</a:t>
            </a:r>
            <a:r>
              <a:rPr lang="en-US" dirty="0"/>
              <a:t>. </a:t>
            </a:r>
            <a:r>
              <a:rPr lang="en-US" dirty="0" err="1"/>
              <a:t>Với</a:t>
            </a:r>
            <a:r>
              <a:rPr lang="en-US" dirty="0"/>
              <a:t> </a:t>
            </a:r>
            <a:r>
              <a:rPr lang="en-US" dirty="0" err="1"/>
              <a:t>hàm</a:t>
            </a:r>
            <a:r>
              <a:rPr lang="en-US" dirty="0"/>
              <a:t> sigmoid </a:t>
            </a:r>
            <a:r>
              <a:rPr lang="en-US" dirty="0" err="1"/>
              <a:t>nằm</a:t>
            </a:r>
            <a:r>
              <a:rPr lang="en-US" dirty="0"/>
              <a:t> </a:t>
            </a:r>
            <a:r>
              <a:rPr lang="en-US" dirty="0" err="1"/>
              <a:t>trong</a:t>
            </a:r>
            <a:r>
              <a:rPr lang="en-US" dirty="0"/>
              <a:t> </a:t>
            </a:r>
            <a:r>
              <a:rPr lang="en-US" dirty="0" err="1"/>
              <a:t>khoảng</a:t>
            </a:r>
            <a:r>
              <a:rPr lang="en-US" dirty="0"/>
              <a:t> [ 0, 1 ] </a:t>
            </a:r>
            <a:r>
              <a:rPr lang="en-US" dirty="0" err="1"/>
              <a:t>thì</a:t>
            </a:r>
            <a:r>
              <a:rPr lang="en-US" dirty="0"/>
              <a:t> </a:t>
            </a:r>
            <a:r>
              <a:rPr lang="en-US" dirty="0" err="1"/>
              <a:t>khi</a:t>
            </a:r>
            <a:r>
              <a:rPr lang="en-US" dirty="0"/>
              <a:t> </a:t>
            </a:r>
            <a:r>
              <a:rPr lang="en-US" dirty="0" err="1"/>
              <a:t>nhân</a:t>
            </a:r>
            <a:r>
              <a:rPr lang="en-US" dirty="0"/>
              <a:t> </a:t>
            </a:r>
            <a:r>
              <a:rPr lang="en-US" dirty="0" err="1"/>
              <a:t>với</a:t>
            </a:r>
            <a:r>
              <a:rPr lang="en-US" dirty="0"/>
              <a:t> vector, ta </a:t>
            </a:r>
            <a:r>
              <a:rPr lang="en-US" dirty="0" err="1"/>
              <a:t>có</a:t>
            </a:r>
            <a:r>
              <a:rPr lang="en-US" dirty="0"/>
              <a:t> </a:t>
            </a:r>
            <a:r>
              <a:rPr lang="en-US" dirty="0" err="1"/>
              <a:t>thể</a:t>
            </a:r>
            <a:r>
              <a:rPr lang="en-US" dirty="0"/>
              <a:t> </a:t>
            </a:r>
            <a:r>
              <a:rPr lang="en-US" dirty="0" err="1"/>
              <a:t>quyết</a:t>
            </a:r>
            <a:r>
              <a:rPr lang="en-US" dirty="0"/>
              <a:t> </a:t>
            </a:r>
            <a:r>
              <a:rPr lang="en-US" dirty="0" err="1"/>
              <a:t>định</a:t>
            </a:r>
            <a:r>
              <a:rPr lang="en-US" dirty="0"/>
              <a:t> </a:t>
            </a:r>
            <a:r>
              <a:rPr lang="en-US" dirty="0" err="1"/>
              <a:t>được</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thông</a:t>
            </a:r>
            <a:r>
              <a:rPr lang="en-US" dirty="0"/>
              <a:t> tin </a:t>
            </a:r>
            <a:r>
              <a:rPr lang="en-US" dirty="0" err="1"/>
              <a:t>được</a:t>
            </a:r>
            <a:r>
              <a:rPr lang="en-US" dirty="0"/>
              <a:t> </a:t>
            </a:r>
            <a:r>
              <a:rPr lang="en-US" dirty="0" err="1"/>
              <a:t>giữ</a:t>
            </a:r>
            <a:r>
              <a:rPr lang="en-US" dirty="0"/>
              <a:t> </a:t>
            </a:r>
            <a:r>
              <a:rPr lang="en-US" dirty="0" err="1"/>
              <a:t>lại</a:t>
            </a:r>
            <a:r>
              <a:rPr lang="en-US" dirty="0"/>
              <a:t>. </a:t>
            </a:r>
          </a:p>
          <a:p>
            <a:pPr algn="just"/>
            <a:r>
              <a:rPr lang="en-US" i="1" dirty="0" err="1"/>
              <a:t>Cổng</a:t>
            </a:r>
            <a:r>
              <a:rPr lang="en-US" i="1" dirty="0"/>
              <a:t> </a:t>
            </a:r>
            <a:r>
              <a:rPr lang="en-US" i="1" dirty="0" err="1"/>
              <a:t>vào</a:t>
            </a:r>
            <a:r>
              <a:rPr lang="en-US" dirty="0"/>
              <a:t> </a:t>
            </a:r>
            <a:r>
              <a:rPr lang="en-US" dirty="0" err="1"/>
              <a:t>giúp</a:t>
            </a:r>
            <a:r>
              <a:rPr lang="en-US" dirty="0"/>
              <a:t> ta </a:t>
            </a:r>
            <a:r>
              <a:rPr lang="en-US" dirty="0" err="1"/>
              <a:t>chỉ</a:t>
            </a:r>
            <a:r>
              <a:rPr lang="en-US" dirty="0"/>
              <a:t> </a:t>
            </a:r>
            <a:r>
              <a:rPr lang="en-US" dirty="0" err="1"/>
              <a:t>định</a:t>
            </a:r>
            <a:r>
              <a:rPr lang="en-US" dirty="0"/>
              <a:t> </a:t>
            </a:r>
            <a:r>
              <a:rPr lang="en-US" dirty="0" err="1"/>
              <a:t>được</a:t>
            </a:r>
            <a:r>
              <a:rPr lang="en-US" dirty="0"/>
              <a:t> </a:t>
            </a:r>
            <a:r>
              <a:rPr lang="en-US" dirty="0" err="1"/>
              <a:t>bao</a:t>
            </a:r>
            <a:r>
              <a:rPr lang="en-US" dirty="0"/>
              <a:t> </a:t>
            </a:r>
            <a:r>
              <a:rPr lang="en-US" dirty="0" err="1"/>
              <a:t>nhiêu</a:t>
            </a:r>
            <a:r>
              <a:rPr lang="en-US" dirty="0"/>
              <a:t> </a:t>
            </a:r>
            <a:r>
              <a:rPr lang="en-US" dirty="0" err="1"/>
              <a:t>lượng</a:t>
            </a:r>
            <a:r>
              <a:rPr lang="en-US" dirty="0"/>
              <a:t> </a:t>
            </a:r>
            <a:r>
              <a:rPr lang="en-US" dirty="0" err="1"/>
              <a:t>thông</a:t>
            </a:r>
            <a:r>
              <a:rPr lang="en-US" dirty="0"/>
              <a:t> tin ở </a:t>
            </a:r>
            <a:r>
              <a:rPr lang="en-US" dirty="0" err="1"/>
              <a:t>trạng</a:t>
            </a:r>
            <a:r>
              <a:rPr lang="en-US" dirty="0"/>
              <a:t> </a:t>
            </a:r>
            <a:r>
              <a:rPr lang="en-US" dirty="0" err="1"/>
              <a:t>thái</a:t>
            </a:r>
            <a:r>
              <a:rPr lang="en-US" dirty="0"/>
              <a:t> </a:t>
            </a:r>
            <a:r>
              <a:rPr lang="en-US" dirty="0" err="1"/>
              <a:t>mới</a:t>
            </a:r>
            <a:r>
              <a:rPr lang="en-US" dirty="0"/>
              <a:t>.</a:t>
            </a:r>
          </a:p>
          <a:p>
            <a:pPr algn="just"/>
            <a:r>
              <a:rPr lang="en-US" i="1" dirty="0" err="1"/>
              <a:t>Cổng</a:t>
            </a:r>
            <a:r>
              <a:rPr lang="en-US" i="1" dirty="0"/>
              <a:t> </a:t>
            </a:r>
            <a:r>
              <a:rPr lang="en-US" i="1" dirty="0" err="1"/>
              <a:t>quên</a:t>
            </a:r>
            <a:r>
              <a:rPr lang="en-US" dirty="0"/>
              <a:t> </a:t>
            </a:r>
            <a:r>
              <a:rPr lang="en-US" dirty="0" err="1"/>
              <a:t>giúp</a:t>
            </a:r>
            <a:r>
              <a:rPr lang="en-US" dirty="0"/>
              <a:t> ta </a:t>
            </a:r>
            <a:r>
              <a:rPr lang="en-US" dirty="0" err="1"/>
              <a:t>bỏ</a:t>
            </a:r>
            <a:r>
              <a:rPr lang="en-US" dirty="0"/>
              <a:t> </a:t>
            </a:r>
            <a:r>
              <a:rPr lang="en-US" dirty="0" err="1"/>
              <a:t>đi</a:t>
            </a:r>
            <a:r>
              <a:rPr lang="en-US" dirty="0"/>
              <a:t> </a:t>
            </a:r>
            <a:r>
              <a:rPr lang="en-US" dirty="0" err="1"/>
              <a:t>bao</a:t>
            </a:r>
            <a:r>
              <a:rPr lang="en-US" dirty="0"/>
              <a:t> </a:t>
            </a:r>
            <a:r>
              <a:rPr lang="en-US" dirty="0" err="1"/>
              <a:t>nhiêu</a:t>
            </a:r>
            <a:r>
              <a:rPr lang="en-US" dirty="0"/>
              <a:t> </a:t>
            </a:r>
            <a:r>
              <a:rPr lang="en-US" dirty="0" err="1"/>
              <a:t>lượng</a:t>
            </a:r>
            <a:r>
              <a:rPr lang="en-US" dirty="0"/>
              <a:t> </a:t>
            </a:r>
            <a:r>
              <a:rPr lang="en-US" dirty="0" err="1"/>
              <a:t>thông</a:t>
            </a:r>
            <a:r>
              <a:rPr lang="en-US" dirty="0"/>
              <a:t> tin ở </a:t>
            </a:r>
            <a:r>
              <a:rPr lang="en-US" dirty="0" err="1"/>
              <a:t>trạng</a:t>
            </a:r>
            <a:r>
              <a:rPr lang="en-US" dirty="0"/>
              <a:t> </a:t>
            </a:r>
            <a:r>
              <a:rPr lang="en-US" dirty="0" err="1"/>
              <a:t>thái</a:t>
            </a:r>
            <a:r>
              <a:rPr lang="en-US" dirty="0"/>
              <a:t> </a:t>
            </a:r>
            <a:r>
              <a:rPr lang="en-US" dirty="0" err="1"/>
              <a:t>trước</a:t>
            </a:r>
            <a:r>
              <a:rPr lang="en-US" dirty="0"/>
              <a:t> </a:t>
            </a:r>
            <a:r>
              <a:rPr lang="en-US" dirty="0" err="1"/>
              <a:t>đó</a:t>
            </a:r>
            <a:r>
              <a:rPr lang="en-US" dirty="0"/>
              <a:t>.</a:t>
            </a:r>
          </a:p>
          <a:p>
            <a:pPr algn="just"/>
            <a:r>
              <a:rPr lang="en-US" i="1" dirty="0" err="1"/>
              <a:t>Cổng</a:t>
            </a:r>
            <a:r>
              <a:rPr lang="en-US" i="1" dirty="0"/>
              <a:t> </a:t>
            </a:r>
            <a:r>
              <a:rPr lang="en-US" i="1" dirty="0" err="1"/>
              <a:t>ra</a:t>
            </a:r>
            <a:r>
              <a:rPr lang="en-US" dirty="0"/>
              <a:t> </a:t>
            </a:r>
            <a:r>
              <a:rPr lang="en-US" dirty="0" err="1"/>
              <a:t>thì</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thông</a:t>
            </a:r>
            <a:r>
              <a:rPr lang="en-US" dirty="0"/>
              <a:t> tin ở </a:t>
            </a:r>
            <a:r>
              <a:rPr lang="en-US" dirty="0" err="1"/>
              <a:t>trạng</a:t>
            </a:r>
            <a:r>
              <a:rPr lang="en-US" dirty="0"/>
              <a:t> </a:t>
            </a:r>
            <a:r>
              <a:rPr lang="en-US" dirty="0" err="1"/>
              <a:t>thái</a:t>
            </a:r>
            <a:r>
              <a:rPr lang="en-US" dirty="0"/>
              <a:t> </a:t>
            </a:r>
            <a:r>
              <a:rPr lang="en-US" dirty="0" err="1"/>
              <a:t>trong</a:t>
            </a:r>
            <a:r>
              <a:rPr lang="en-US" dirty="0"/>
              <a:t> </a:t>
            </a:r>
            <a:r>
              <a:rPr lang="en-US" dirty="0" err="1"/>
              <a:t>có</a:t>
            </a:r>
            <a:r>
              <a:rPr lang="en-US" dirty="0"/>
              <a:t> </a:t>
            </a:r>
            <a:r>
              <a:rPr lang="en-US" dirty="0" err="1"/>
              <a:t>thể</a:t>
            </a:r>
            <a:r>
              <a:rPr lang="en-US" dirty="0"/>
              <a:t> </a:t>
            </a:r>
            <a:r>
              <a:rPr lang="en-US" dirty="0" err="1"/>
              <a:t>ra</a:t>
            </a:r>
            <a:r>
              <a:rPr lang="en-US" dirty="0"/>
              <a:t> </a:t>
            </a:r>
            <a:r>
              <a:rPr lang="en-US" dirty="0" err="1"/>
              <a:t>ngoài</a:t>
            </a:r>
            <a:r>
              <a:rPr lang="en-US" dirty="0"/>
              <a:t> </a:t>
            </a:r>
            <a:r>
              <a:rPr lang="en-US" dirty="0" err="1"/>
              <a:t>và</a:t>
            </a:r>
            <a:r>
              <a:rPr lang="en-US" dirty="0"/>
              <a:t> </a:t>
            </a:r>
            <a:r>
              <a:rPr lang="en-US" dirty="0" err="1"/>
              <a:t>truyền</a:t>
            </a:r>
            <a:r>
              <a:rPr lang="en-US" dirty="0"/>
              <a:t> </a:t>
            </a:r>
            <a:r>
              <a:rPr lang="en-US" dirty="0" err="1"/>
              <a:t>tới</a:t>
            </a:r>
            <a:r>
              <a:rPr lang="en-US" dirty="0"/>
              <a:t> </a:t>
            </a:r>
            <a:r>
              <a:rPr lang="en-US" dirty="0" err="1"/>
              <a:t>các</a:t>
            </a:r>
            <a:r>
              <a:rPr lang="en-US" dirty="0"/>
              <a:t> node </a:t>
            </a:r>
            <a:r>
              <a:rPr lang="en-US" dirty="0" err="1"/>
              <a:t>mạng</a:t>
            </a:r>
            <a:r>
              <a:rPr lang="en-US" dirty="0"/>
              <a:t> </a:t>
            </a:r>
            <a:r>
              <a:rPr lang="en-US" dirty="0" err="1"/>
              <a:t>tiếp</a:t>
            </a:r>
            <a:r>
              <a:rPr lang="en-US" dirty="0"/>
              <a:t> </a:t>
            </a:r>
            <a:r>
              <a:rPr lang="en-US" dirty="0" err="1"/>
              <a:t>theo.</a:t>
            </a:r>
            <a:endParaRPr lang="en-US" dirty="0"/>
          </a:p>
          <a:p>
            <a:pPr algn="just"/>
            <a:endParaRPr lang="en-US"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21</a:t>
            </a:fld>
            <a:endParaRPr lang="en-US" sz="1800" dirty="0"/>
          </a:p>
        </p:txBody>
      </p:sp>
      <p:sp>
        <p:nvSpPr>
          <p:cNvPr id="4" name="Rectangle 3"/>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endParaRPr lang="en-US" dirty="0">
              <a:solidFill>
                <a:schemeClr val="bg1"/>
              </a:solidFill>
            </a:endParaRPr>
          </a:p>
        </p:txBody>
      </p:sp>
    </p:spTree>
    <p:extLst>
      <p:ext uri="{BB962C8B-B14F-4D97-AF65-F5344CB8AC3E}">
        <p14:creationId xmlns:p14="http://schemas.microsoft.com/office/powerpoint/2010/main" val="4183256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2773"/>
            <a:ext cx="10515600" cy="4685290"/>
          </a:xfrm>
        </p:spPr>
        <p:txBody>
          <a:bodyPr/>
          <a:lstStyle/>
          <a:p>
            <a:pPr algn="just"/>
            <a:r>
              <a:rPr lang="en-US" i="1" dirty="0"/>
              <a:t>g </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ẩn</a:t>
            </a:r>
            <a:r>
              <a:rPr lang="en-US" dirty="0"/>
              <a:t> </a:t>
            </a:r>
            <a:r>
              <a:rPr lang="en-US" dirty="0" err="1"/>
              <a:t>ứng</a:t>
            </a:r>
            <a:r>
              <a:rPr lang="en-US" dirty="0"/>
              <a:t> </a:t>
            </a:r>
            <a:r>
              <a:rPr lang="en-US" dirty="0" err="1"/>
              <a:t>cử</a:t>
            </a:r>
            <a:r>
              <a:rPr lang="en-US" dirty="0"/>
              <a:t> </a:t>
            </a:r>
            <a:r>
              <a:rPr lang="en-US" dirty="0" err="1"/>
              <a:t>được</a:t>
            </a:r>
            <a:r>
              <a:rPr lang="en-US" dirty="0"/>
              <a:t> </a:t>
            </a:r>
            <a:r>
              <a:rPr lang="en-US" dirty="0" err="1"/>
              <a:t>tính</a:t>
            </a:r>
            <a:r>
              <a:rPr lang="en-US" dirty="0"/>
              <a:t> </a:t>
            </a:r>
            <a:r>
              <a:rPr lang="en-US" dirty="0" err="1"/>
              <a:t>toán</a:t>
            </a:r>
            <a:r>
              <a:rPr lang="en-US" dirty="0"/>
              <a:t> </a:t>
            </a:r>
            <a:r>
              <a:rPr lang="en-US" dirty="0" err="1"/>
              <a:t>dựa</a:t>
            </a:r>
            <a:r>
              <a:rPr lang="en-US" dirty="0"/>
              <a:t> </a:t>
            </a:r>
            <a:r>
              <a:rPr lang="en-US" dirty="0" err="1"/>
              <a:t>trên</a:t>
            </a:r>
            <a:r>
              <a:rPr lang="en-US" dirty="0"/>
              <a:t> </a:t>
            </a:r>
            <a:r>
              <a:rPr lang="en-US" dirty="0" err="1"/>
              <a:t>đầu</a:t>
            </a:r>
            <a:r>
              <a:rPr lang="en-US" dirty="0"/>
              <a:t> </a:t>
            </a:r>
            <a:r>
              <a:rPr lang="en-US" dirty="0" err="1"/>
              <a:t>vào</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trước</a:t>
            </a:r>
            <a:r>
              <a:rPr lang="en-US" dirty="0"/>
              <a:t>. </a:t>
            </a:r>
            <a:r>
              <a:rPr lang="en-US" dirty="0" err="1"/>
              <a:t>Công</a:t>
            </a:r>
            <a:r>
              <a:rPr lang="en-US" dirty="0"/>
              <a:t> </a:t>
            </a:r>
            <a:r>
              <a:rPr lang="en-US" dirty="0" err="1"/>
              <a:t>thức</a:t>
            </a:r>
            <a:r>
              <a:rPr lang="en-US" dirty="0"/>
              <a:t> </a:t>
            </a:r>
            <a:r>
              <a:rPr lang="en-US" dirty="0" err="1"/>
              <a:t>trên</a:t>
            </a:r>
            <a:r>
              <a:rPr lang="en-US" dirty="0"/>
              <a:t> </a:t>
            </a:r>
            <a:r>
              <a:rPr lang="en-US" dirty="0" err="1"/>
              <a:t>không</a:t>
            </a:r>
            <a:r>
              <a:rPr lang="en-US" dirty="0"/>
              <a:t> </a:t>
            </a:r>
            <a:r>
              <a:rPr lang="en-US" dirty="0" err="1"/>
              <a:t>khác</a:t>
            </a:r>
            <a:r>
              <a:rPr lang="en-US" dirty="0"/>
              <a:t> </a:t>
            </a:r>
            <a:r>
              <a:rPr lang="en-US" dirty="0" err="1"/>
              <a:t>RNN</a:t>
            </a:r>
            <a:r>
              <a:rPr lang="en-US" dirty="0"/>
              <a:t> </a:t>
            </a:r>
            <a:r>
              <a:rPr lang="en-US" dirty="0" err="1"/>
              <a:t>thuần</a:t>
            </a:r>
            <a:r>
              <a:rPr lang="en-US" dirty="0"/>
              <a:t> </a:t>
            </a:r>
            <a:r>
              <a:rPr lang="en-US" dirty="0" err="1"/>
              <a:t>là</a:t>
            </a:r>
            <a:r>
              <a:rPr lang="en-US" dirty="0"/>
              <a:t> </a:t>
            </a:r>
            <a:r>
              <a:rPr lang="en-US" dirty="0" err="1"/>
              <a:t>mấy</a:t>
            </a:r>
            <a:r>
              <a:rPr lang="en-US" dirty="0"/>
              <a:t>. </a:t>
            </a:r>
            <a:endParaRPr lang="en-US" dirty="0" smtClean="0"/>
          </a:p>
          <a:p>
            <a:pPr algn="just"/>
            <a:r>
              <a:rPr lang="en-US" i="1" dirty="0" err="1"/>
              <a:t>c</a:t>
            </a:r>
            <a:r>
              <a:rPr lang="en-US" i="1" baseline="-25000" dirty="0" err="1"/>
              <a:t>t</a:t>
            </a:r>
            <a:r>
              <a:rPr lang="en-US" i="1" baseline="-25000" dirty="0"/>
              <a:t> </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của</a:t>
            </a:r>
            <a:r>
              <a:rPr lang="en-US" dirty="0"/>
              <a:t> LSTM, </a:t>
            </a:r>
            <a:r>
              <a:rPr lang="en-US" dirty="0" err="1"/>
              <a:t>nó</a:t>
            </a:r>
            <a:r>
              <a:rPr lang="en-US" dirty="0"/>
              <a:t> </a:t>
            </a:r>
            <a:r>
              <a:rPr lang="en-US" dirty="0" err="1"/>
              <a:t>là</a:t>
            </a:r>
            <a:r>
              <a:rPr lang="en-US" dirty="0"/>
              <a:t> </a:t>
            </a:r>
            <a:r>
              <a:rPr lang="en-US" dirty="0" err="1"/>
              <a:t>tổng</a:t>
            </a:r>
            <a:r>
              <a:rPr lang="en-US" dirty="0"/>
              <a:t> </a:t>
            </a:r>
            <a:r>
              <a:rPr lang="en-US" dirty="0" err="1"/>
              <a:t>của</a:t>
            </a:r>
            <a:r>
              <a:rPr lang="en-US" dirty="0"/>
              <a:t> </a:t>
            </a:r>
            <a:r>
              <a:rPr lang="en-US" i="1" dirty="0" err="1"/>
              <a:t>bộ</a:t>
            </a:r>
            <a:r>
              <a:rPr lang="en-US" i="1" dirty="0"/>
              <a:t> </a:t>
            </a:r>
            <a:r>
              <a:rPr lang="en-US" i="1" dirty="0" err="1"/>
              <a:t>nhớ</a:t>
            </a:r>
            <a:r>
              <a:rPr lang="en-US" i="1" dirty="0"/>
              <a:t> </a:t>
            </a:r>
            <a:r>
              <a:rPr lang="en-US" i="1" dirty="0" err="1"/>
              <a:t>trước</a:t>
            </a:r>
            <a:r>
              <a:rPr lang="en-US" dirty="0"/>
              <a:t> </a:t>
            </a:r>
            <a:r>
              <a:rPr lang="en-US" dirty="0" err="1"/>
              <a:t>đã</a:t>
            </a:r>
            <a:r>
              <a:rPr lang="en-US" dirty="0"/>
              <a:t> </a:t>
            </a:r>
            <a:r>
              <a:rPr lang="en-US" dirty="0" err="1"/>
              <a:t>được</a:t>
            </a:r>
            <a:r>
              <a:rPr lang="en-US" dirty="0"/>
              <a:t> </a:t>
            </a:r>
            <a:r>
              <a:rPr lang="en-US" dirty="0" err="1"/>
              <a:t>lọc</a:t>
            </a:r>
            <a:r>
              <a:rPr lang="en-US" dirty="0"/>
              <a:t> </a:t>
            </a:r>
            <a:r>
              <a:rPr lang="en-US" dirty="0" err="1"/>
              <a:t>bởi</a:t>
            </a:r>
            <a:r>
              <a:rPr lang="en-US" dirty="0"/>
              <a:t> </a:t>
            </a:r>
            <a:r>
              <a:rPr lang="en-US" i="1" dirty="0" err="1"/>
              <a:t>cổng</a:t>
            </a:r>
            <a:r>
              <a:rPr lang="en-US" i="1" dirty="0"/>
              <a:t> </a:t>
            </a:r>
            <a:r>
              <a:rPr lang="en-US" i="1" dirty="0" err="1"/>
              <a:t>quên</a:t>
            </a:r>
            <a:r>
              <a:rPr lang="en-US" dirty="0"/>
              <a:t> </a:t>
            </a:r>
            <a:r>
              <a:rPr lang="en-US" dirty="0" err="1"/>
              <a:t>và</a:t>
            </a:r>
            <a:r>
              <a:rPr lang="en-US" dirty="0"/>
              <a:t> </a:t>
            </a:r>
            <a:r>
              <a:rPr lang="en-US" i="1" dirty="0" err="1"/>
              <a:t>trạng</a:t>
            </a:r>
            <a:r>
              <a:rPr lang="en-US" i="1" dirty="0"/>
              <a:t> </a:t>
            </a:r>
            <a:r>
              <a:rPr lang="en-US" i="1" dirty="0" err="1"/>
              <a:t>thái</a:t>
            </a:r>
            <a:r>
              <a:rPr lang="en-US" i="1" dirty="0"/>
              <a:t> </a:t>
            </a:r>
            <a:r>
              <a:rPr lang="en-US" i="1" dirty="0" err="1"/>
              <a:t>ẩn</a:t>
            </a:r>
            <a:r>
              <a:rPr lang="en-US" i="1" dirty="0"/>
              <a:t> </a:t>
            </a:r>
            <a:r>
              <a:rPr lang="en-US" i="1" dirty="0" err="1"/>
              <a:t>ứng</a:t>
            </a:r>
            <a:r>
              <a:rPr lang="en-US" i="1" dirty="0"/>
              <a:t> </a:t>
            </a:r>
            <a:r>
              <a:rPr lang="en-US" i="1" dirty="0" err="1"/>
              <a:t>cử</a:t>
            </a:r>
            <a:r>
              <a:rPr lang="en-US" dirty="0"/>
              <a:t> </a:t>
            </a:r>
            <a:r>
              <a:rPr lang="en-US" dirty="0" err="1"/>
              <a:t>được</a:t>
            </a:r>
            <a:r>
              <a:rPr lang="en-US" dirty="0"/>
              <a:t> </a:t>
            </a:r>
            <a:r>
              <a:rPr lang="en-US" dirty="0" err="1"/>
              <a:t>lọc</a:t>
            </a:r>
            <a:r>
              <a:rPr lang="en-US" dirty="0"/>
              <a:t> </a:t>
            </a:r>
            <a:r>
              <a:rPr lang="en-US" dirty="0" err="1"/>
              <a:t>bởi</a:t>
            </a:r>
            <a:r>
              <a:rPr lang="en-US" dirty="0"/>
              <a:t> </a:t>
            </a:r>
            <a:r>
              <a:rPr lang="en-US" i="1" dirty="0" err="1"/>
              <a:t>cổng</a:t>
            </a:r>
            <a:r>
              <a:rPr lang="en-US" i="1" dirty="0"/>
              <a:t> </a:t>
            </a:r>
            <a:r>
              <a:rPr lang="en-US" i="1" dirty="0" err="1"/>
              <a:t>vào</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trước</a:t>
            </a:r>
            <a:r>
              <a:rPr lang="en-US" dirty="0"/>
              <a:t> </a:t>
            </a:r>
            <a:r>
              <a:rPr lang="en-US" dirty="0" err="1"/>
              <a:t>và</a:t>
            </a:r>
            <a:r>
              <a:rPr lang="en-US" dirty="0"/>
              <a:t> </a:t>
            </a:r>
            <a:r>
              <a:rPr lang="en-US" dirty="0" err="1"/>
              <a:t>đầu</a:t>
            </a:r>
            <a:r>
              <a:rPr lang="en-US" dirty="0"/>
              <a:t> </a:t>
            </a:r>
            <a:r>
              <a:rPr lang="en-US" dirty="0" err="1"/>
              <a:t>vào</a:t>
            </a:r>
            <a:r>
              <a:rPr lang="en-US" dirty="0"/>
              <a:t> </a:t>
            </a:r>
            <a:r>
              <a:rPr lang="en-US" dirty="0" err="1"/>
              <a:t>hiện</a:t>
            </a:r>
            <a:r>
              <a:rPr lang="en-US" dirty="0"/>
              <a:t> </a:t>
            </a:r>
            <a:r>
              <a:rPr lang="en-US" dirty="0" err="1"/>
              <a:t>tại</a:t>
            </a:r>
            <a:r>
              <a:rPr lang="en-US" dirty="0"/>
              <a:t>).</a:t>
            </a:r>
          </a:p>
          <a:p>
            <a:pPr algn="just"/>
            <a:r>
              <a:rPr lang="en-US" dirty="0" err="1"/>
              <a:t>Sau</a:t>
            </a:r>
            <a:r>
              <a:rPr lang="en-US" dirty="0"/>
              <a:t> </a:t>
            </a:r>
            <a:r>
              <a:rPr lang="en-US" dirty="0" err="1"/>
              <a:t>khi</a:t>
            </a:r>
            <a:r>
              <a:rPr lang="en-US" dirty="0"/>
              <a:t> </a:t>
            </a:r>
            <a:r>
              <a:rPr lang="en-US" dirty="0" err="1"/>
              <a:t>có</a:t>
            </a:r>
            <a:r>
              <a:rPr lang="en-US" dirty="0"/>
              <a:t> </a:t>
            </a:r>
            <a:r>
              <a:rPr lang="en-US" dirty="0" err="1"/>
              <a:t>được</a:t>
            </a:r>
            <a:r>
              <a:rPr lang="en-US" dirty="0"/>
              <a:t> </a:t>
            </a:r>
            <a:r>
              <a:rPr lang="en-US" i="1" dirty="0" err="1"/>
              <a:t>c</a:t>
            </a:r>
            <a:r>
              <a:rPr lang="en-US" i="1" baseline="-25000" dirty="0" err="1"/>
              <a:t>t</a:t>
            </a:r>
            <a:r>
              <a:rPr lang="en-US" i="1" dirty="0"/>
              <a:t> </a:t>
            </a:r>
            <a:r>
              <a:rPr lang="en-US" dirty="0"/>
              <a:t>ta </a:t>
            </a:r>
            <a:r>
              <a:rPr lang="en-US" dirty="0" err="1"/>
              <a:t>sẽ</a:t>
            </a:r>
            <a:r>
              <a:rPr lang="en-US" dirty="0"/>
              <a:t> </a:t>
            </a:r>
            <a:r>
              <a:rPr lang="en-US" dirty="0" err="1"/>
              <a:t>đưa</a:t>
            </a:r>
            <a:r>
              <a:rPr lang="en-US" dirty="0"/>
              <a:t> </a:t>
            </a:r>
            <a:r>
              <a:rPr lang="en-US" dirty="0" err="1"/>
              <a:t>nó</a:t>
            </a:r>
            <a:r>
              <a:rPr lang="en-US" dirty="0"/>
              <a:t> qua </a:t>
            </a:r>
            <a:r>
              <a:rPr lang="en-US" dirty="0" err="1"/>
              <a:t>cổng</a:t>
            </a:r>
            <a:r>
              <a:rPr lang="en-US" dirty="0"/>
              <a:t> </a:t>
            </a:r>
            <a:r>
              <a:rPr lang="en-US" dirty="0" err="1"/>
              <a:t>ra</a:t>
            </a:r>
            <a:r>
              <a:rPr lang="en-US" dirty="0"/>
              <a:t> </a:t>
            </a:r>
            <a:r>
              <a:rPr lang="en-US" dirty="0" err="1"/>
              <a:t>để</a:t>
            </a:r>
            <a:r>
              <a:rPr lang="en-US" dirty="0"/>
              <a:t> </a:t>
            </a:r>
            <a:r>
              <a:rPr lang="en-US" dirty="0" err="1"/>
              <a:t>lọc</a:t>
            </a:r>
            <a:r>
              <a:rPr lang="en-US" dirty="0"/>
              <a:t> </a:t>
            </a:r>
            <a:r>
              <a:rPr lang="en-US" dirty="0" err="1"/>
              <a:t>thông</a:t>
            </a:r>
            <a:r>
              <a:rPr lang="en-US" dirty="0"/>
              <a:t> tin </a:t>
            </a:r>
            <a:r>
              <a:rPr lang="en-US" dirty="0" err="1"/>
              <a:t>một</a:t>
            </a:r>
            <a:r>
              <a:rPr lang="en-US" dirty="0"/>
              <a:t> </a:t>
            </a:r>
            <a:r>
              <a:rPr lang="en-US" dirty="0" err="1"/>
              <a:t>lần</a:t>
            </a:r>
            <a:r>
              <a:rPr lang="en-US" dirty="0"/>
              <a:t> </a:t>
            </a:r>
            <a:r>
              <a:rPr lang="en-US" dirty="0" err="1"/>
              <a:t>nữa</a:t>
            </a:r>
            <a:r>
              <a:rPr lang="en-US" dirty="0"/>
              <a:t> </a:t>
            </a:r>
            <a:r>
              <a:rPr lang="en-US" dirty="0" err="1"/>
              <a:t>để</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mới</a:t>
            </a:r>
            <a:r>
              <a:rPr lang="en-US" dirty="0"/>
              <a:t> </a:t>
            </a:r>
            <a:r>
              <a:rPr lang="en-US" i="1" dirty="0"/>
              <a:t> </a:t>
            </a:r>
            <a:r>
              <a:rPr lang="en-US" i="1" dirty="0" err="1"/>
              <a:t>s</a:t>
            </a:r>
            <a:r>
              <a:rPr lang="en-US" i="1" baseline="-25000" dirty="0" err="1"/>
              <a:t>t</a:t>
            </a:r>
            <a:r>
              <a:rPr lang="en-US" i="1" dirty="0"/>
              <a:t> .</a:t>
            </a:r>
            <a:r>
              <a:rPr lang="en-US" dirty="0"/>
              <a:t> </a:t>
            </a:r>
          </a:p>
          <a:p>
            <a:pPr algn="just"/>
            <a:endParaRPr lang="en-US"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22</a:t>
            </a:fld>
            <a:endParaRPr lang="en-US" sz="1800" dirty="0"/>
          </a:p>
        </p:txBody>
      </p:sp>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endParaRPr lang="en-US" dirty="0">
              <a:solidFill>
                <a:schemeClr val="bg1"/>
              </a:solidFill>
            </a:endParaRPr>
          </a:p>
        </p:txBody>
      </p:sp>
    </p:spTree>
    <p:extLst>
      <p:ext uri="{BB962C8B-B14F-4D97-AF65-F5344CB8AC3E}">
        <p14:creationId xmlns:p14="http://schemas.microsoft.com/office/powerpoint/2010/main" val="42823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0818"/>
            <a:ext cx="7287491" cy="4826145"/>
          </a:xfrm>
        </p:spPr>
        <p:txBody>
          <a:bodyPr/>
          <a:lstStyle/>
          <a:p>
            <a:pPr algn="just"/>
            <a:r>
              <a:rPr lang="en-US" dirty="0" err="1" smtClean="0"/>
              <a:t>GRU</a:t>
            </a:r>
            <a:r>
              <a:rPr lang="en-US" dirty="0" smtClean="0"/>
              <a:t> </a:t>
            </a:r>
            <a:r>
              <a:rPr lang="en-US" dirty="0" err="1" smtClean="0"/>
              <a:t>là</a:t>
            </a:r>
            <a:r>
              <a:rPr lang="en-US" dirty="0" smtClean="0"/>
              <a:t> </a:t>
            </a:r>
            <a:r>
              <a:rPr lang="en-US" dirty="0" err="1" smtClean="0"/>
              <a:t>mô</a:t>
            </a:r>
            <a:r>
              <a:rPr lang="en-US" dirty="0" smtClean="0"/>
              <a:t> </a:t>
            </a:r>
            <a:r>
              <a:rPr lang="en-US" dirty="0" err="1" smtClean="0"/>
              <a:t>hình</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của</a:t>
            </a:r>
            <a:r>
              <a:rPr lang="en-US" dirty="0" smtClean="0"/>
              <a:t> LSTM, </a:t>
            </a:r>
            <a:r>
              <a:rPr lang="en-US" dirty="0" err="1" smtClean="0"/>
              <a:t>thay</a:t>
            </a:r>
            <a:r>
              <a:rPr lang="en-US" dirty="0" smtClean="0"/>
              <a:t> </a:t>
            </a:r>
            <a:r>
              <a:rPr lang="en-US" dirty="0" err="1" smtClean="0"/>
              <a:t>vì</a:t>
            </a:r>
            <a:r>
              <a:rPr lang="en-US" dirty="0" smtClean="0"/>
              <a:t> </a:t>
            </a:r>
            <a:r>
              <a:rPr lang="en-US" dirty="0" err="1" smtClean="0"/>
              <a:t>có</a:t>
            </a:r>
            <a:r>
              <a:rPr lang="en-US" dirty="0" smtClean="0"/>
              <a:t> </a:t>
            </a:r>
            <a:r>
              <a:rPr lang="en-US" dirty="0" err="1" smtClean="0"/>
              <a:t>ba</a:t>
            </a:r>
            <a:r>
              <a:rPr lang="en-US" dirty="0" smtClean="0"/>
              <a:t> </a:t>
            </a:r>
            <a:r>
              <a:rPr lang="en-US" dirty="0" err="1" smtClean="0"/>
              <a:t>cổng</a:t>
            </a:r>
            <a:r>
              <a:rPr lang="en-US" dirty="0" smtClean="0"/>
              <a:t> </a:t>
            </a:r>
            <a:r>
              <a:rPr lang="en-US" dirty="0" err="1" smtClean="0"/>
              <a:t>như</a:t>
            </a:r>
            <a:r>
              <a:rPr lang="en-US" dirty="0" smtClean="0"/>
              <a:t> LSTM </a:t>
            </a:r>
            <a:r>
              <a:rPr lang="en-US" dirty="0" err="1" smtClean="0"/>
              <a:t>thì</a:t>
            </a:r>
            <a:r>
              <a:rPr lang="en-US" dirty="0" smtClean="0"/>
              <a:t> </a:t>
            </a:r>
            <a:r>
              <a:rPr lang="en-US" dirty="0" err="1" smtClean="0"/>
              <a:t>GRU</a:t>
            </a:r>
            <a:r>
              <a:rPr lang="en-US" dirty="0" smtClean="0"/>
              <a:t> </a:t>
            </a:r>
            <a:r>
              <a:rPr lang="en-US" dirty="0" err="1" smtClean="0"/>
              <a:t>chỉ</a:t>
            </a:r>
            <a:r>
              <a:rPr lang="en-US" dirty="0" smtClean="0"/>
              <a:t> </a:t>
            </a:r>
            <a:r>
              <a:rPr lang="en-US" dirty="0" err="1" smtClean="0"/>
              <a:t>có</a:t>
            </a:r>
            <a:r>
              <a:rPr lang="en-US" dirty="0" smtClean="0"/>
              <a:t> </a:t>
            </a:r>
            <a:r>
              <a:rPr lang="en-US" dirty="0" err="1" smtClean="0"/>
              <a:t>hai</a:t>
            </a:r>
            <a:r>
              <a:rPr lang="en-US" dirty="0" smtClean="0"/>
              <a:t> </a:t>
            </a:r>
            <a:r>
              <a:rPr lang="en-US" dirty="0" err="1" smtClean="0"/>
              <a:t>cổng</a:t>
            </a:r>
            <a:r>
              <a:rPr lang="en-US" dirty="0" smtClean="0"/>
              <a:t> (reset gate, update gate)</a:t>
            </a:r>
          </a:p>
          <a:p>
            <a:pPr algn="just"/>
            <a:r>
              <a:rPr lang="en-US" i="1" dirty="0" err="1" smtClean="0"/>
              <a:t>Cổng</a:t>
            </a:r>
            <a:r>
              <a:rPr lang="en-US" i="1" dirty="0" smtClean="0"/>
              <a:t> </a:t>
            </a:r>
            <a:r>
              <a:rPr lang="en-US" i="1" dirty="0" err="1" smtClean="0"/>
              <a:t>cập</a:t>
            </a:r>
            <a:r>
              <a:rPr lang="en-US" i="1" dirty="0" smtClean="0"/>
              <a:t> </a:t>
            </a:r>
            <a:r>
              <a:rPr lang="en-US" i="1" dirty="0" err="1" smtClean="0"/>
              <a:t>nhật</a:t>
            </a:r>
            <a:r>
              <a:rPr lang="en-US" i="1" dirty="0" smtClean="0"/>
              <a:t> </a:t>
            </a:r>
            <a:r>
              <a:rPr lang="en-US" dirty="0" smtClean="0"/>
              <a:t>(update gate) </a:t>
            </a:r>
            <a:r>
              <a:rPr lang="en-US" dirty="0" err="1" smtClean="0"/>
              <a:t>hoạt</a:t>
            </a:r>
            <a:r>
              <a:rPr lang="en-US" dirty="0" smtClean="0"/>
              <a:t> </a:t>
            </a:r>
            <a:r>
              <a:rPr lang="en-US" dirty="0" err="1" smtClean="0"/>
              <a:t>động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cổng</a:t>
            </a:r>
            <a:r>
              <a:rPr lang="en-US" dirty="0" smtClean="0"/>
              <a:t> </a:t>
            </a:r>
            <a:r>
              <a:rPr lang="en-US" dirty="0" err="1" smtClean="0"/>
              <a:t>quên</a:t>
            </a:r>
            <a:r>
              <a:rPr lang="en-US" dirty="0" smtClean="0"/>
              <a:t> </a:t>
            </a:r>
            <a:r>
              <a:rPr lang="en-US" dirty="0" err="1" smtClean="0"/>
              <a:t>và</a:t>
            </a:r>
            <a:r>
              <a:rPr lang="en-US" dirty="0" smtClean="0"/>
              <a:t> </a:t>
            </a:r>
            <a:r>
              <a:rPr lang="en-US" dirty="0" err="1" smtClean="0"/>
              <a:t>cổng</a:t>
            </a:r>
            <a:r>
              <a:rPr lang="en-US" dirty="0" smtClean="0"/>
              <a:t> </a:t>
            </a:r>
            <a:r>
              <a:rPr lang="en-US" dirty="0" err="1" smtClean="0"/>
              <a:t>vào</a:t>
            </a:r>
            <a:r>
              <a:rPr lang="en-US" dirty="0" smtClean="0"/>
              <a:t> </a:t>
            </a:r>
            <a:r>
              <a:rPr lang="en-US" dirty="0" err="1" smtClean="0"/>
              <a:t>bên</a:t>
            </a:r>
            <a:r>
              <a:rPr lang="en-US" dirty="0" smtClean="0"/>
              <a:t> LSTM.</a:t>
            </a:r>
          </a:p>
          <a:p>
            <a:pPr algn="just"/>
            <a:r>
              <a:rPr lang="en-US" i="1" dirty="0" err="1" smtClean="0"/>
              <a:t>Cổng</a:t>
            </a:r>
            <a:r>
              <a:rPr lang="en-US" i="1" dirty="0" smtClean="0"/>
              <a:t> </a:t>
            </a:r>
            <a:r>
              <a:rPr lang="en-US" i="1" dirty="0" err="1" smtClean="0"/>
              <a:t>tái</a:t>
            </a:r>
            <a:r>
              <a:rPr lang="en-US" i="1" dirty="0" smtClean="0"/>
              <a:t> </a:t>
            </a:r>
            <a:r>
              <a:rPr lang="en-US" i="1" dirty="0" err="1" smtClean="0"/>
              <a:t>khởi</a:t>
            </a:r>
            <a:r>
              <a:rPr lang="en-US" i="1" dirty="0" smtClean="0"/>
              <a:t> </a:t>
            </a:r>
            <a:r>
              <a:rPr lang="en-US" i="1" dirty="0" err="1" smtClean="0"/>
              <a:t>động</a:t>
            </a:r>
            <a:r>
              <a:rPr lang="en-US" i="1" dirty="0" smtClean="0"/>
              <a:t> </a:t>
            </a:r>
            <a:r>
              <a:rPr lang="en-US" dirty="0" smtClean="0"/>
              <a:t>(reset gate) </a:t>
            </a:r>
            <a:r>
              <a:rPr lang="en-US" dirty="0" err="1" smtClean="0"/>
              <a:t>sẽ</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thông</a:t>
            </a:r>
            <a:r>
              <a:rPr lang="en-US" dirty="0" smtClean="0"/>
              <a:t> tin </a:t>
            </a:r>
            <a:r>
              <a:rPr lang="en-US" dirty="0" err="1" smtClean="0"/>
              <a:t>cũ</a:t>
            </a:r>
            <a:r>
              <a:rPr lang="en-US" dirty="0" smtClean="0"/>
              <a:t> </a:t>
            </a:r>
            <a:r>
              <a:rPr lang="en-US" dirty="0" err="1" smtClean="0"/>
              <a:t>để</a:t>
            </a:r>
            <a:r>
              <a:rPr lang="en-US" dirty="0" smtClean="0"/>
              <a:t> </a:t>
            </a:r>
            <a:r>
              <a:rPr lang="en-US" dirty="0" err="1" smtClean="0"/>
              <a:t>quên</a:t>
            </a:r>
            <a:r>
              <a:rPr lang="en-US" dirty="0" smtClean="0"/>
              <a:t> </a:t>
            </a:r>
            <a:r>
              <a:rPr lang="en-US" dirty="0" err="1" smtClean="0"/>
              <a:t>đi</a:t>
            </a:r>
            <a:r>
              <a:rPr lang="en-US" dirty="0" smtClean="0"/>
              <a:t>.</a:t>
            </a:r>
          </a:p>
          <a:p>
            <a:pPr algn="just"/>
            <a:r>
              <a:rPr lang="en-US" dirty="0" err="1" smtClean="0"/>
              <a:t>GRU</a:t>
            </a:r>
            <a:r>
              <a:rPr lang="en-US" dirty="0" smtClean="0"/>
              <a:t> </a:t>
            </a:r>
            <a:r>
              <a:rPr lang="en-US" dirty="0" err="1" smtClean="0"/>
              <a:t>được</a:t>
            </a:r>
            <a:r>
              <a:rPr lang="en-US" dirty="0" smtClean="0"/>
              <a:t> </a:t>
            </a:r>
            <a:r>
              <a:rPr lang="en-US" dirty="0" err="1" smtClean="0"/>
              <a:t>cho</a:t>
            </a:r>
            <a:r>
              <a:rPr lang="en-US" dirty="0" smtClean="0"/>
              <a:t> </a:t>
            </a:r>
            <a:r>
              <a:rPr lang="en-US" dirty="0" err="1" smtClean="0"/>
              <a:t>là</a:t>
            </a:r>
            <a:r>
              <a:rPr lang="en-US" dirty="0" smtClean="0"/>
              <a:t> </a:t>
            </a:r>
            <a:r>
              <a:rPr lang="en-US" dirty="0" err="1" smtClean="0"/>
              <a:t>nhanh</a:t>
            </a:r>
            <a:r>
              <a:rPr lang="en-US" dirty="0" smtClean="0"/>
              <a:t> </a:t>
            </a:r>
            <a:r>
              <a:rPr lang="en-US" dirty="0" err="1" smtClean="0"/>
              <a:t>hơn</a:t>
            </a:r>
            <a:r>
              <a:rPr lang="en-US" dirty="0" smtClean="0"/>
              <a:t> LSTM do </a:t>
            </a:r>
            <a:r>
              <a:rPr lang="en-US" dirty="0" err="1" smtClean="0"/>
              <a:t>số</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ít</a:t>
            </a:r>
            <a:r>
              <a:rPr lang="en-US" dirty="0" smtClean="0"/>
              <a:t> </a:t>
            </a:r>
            <a:r>
              <a:rPr lang="en-US" dirty="0" err="1" smtClean="0"/>
              <a:t>hơn</a:t>
            </a:r>
            <a:r>
              <a:rPr lang="en-US" dirty="0"/>
              <a:t>.</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23</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Gated Recurrent Units (</a:t>
            </a:r>
            <a:r>
              <a:rPr lang="en-US" dirty="0" err="1" smtClean="0">
                <a:solidFill>
                  <a:schemeClr val="bg1"/>
                </a:solidFill>
              </a:rPr>
              <a:t>GRU</a:t>
            </a:r>
            <a:r>
              <a:rPr lang="en-US" dirty="0" smtClean="0">
                <a:solidFill>
                  <a:schemeClr val="bg1"/>
                </a:solidFill>
              </a:rPr>
              <a:t>)</a:t>
            </a:r>
            <a:endParaRPr lang="en-US" dirty="0">
              <a:solidFill>
                <a:schemeClr val="bg1"/>
              </a:solidFill>
            </a:endParaRPr>
          </a:p>
        </p:txBody>
      </p:sp>
      <p:pic>
        <p:nvPicPr>
          <p:cNvPr id="7" name="Picture 6"/>
          <p:cNvPicPr>
            <a:picLocks noChangeAspect="1"/>
          </p:cNvPicPr>
          <p:nvPr/>
        </p:nvPicPr>
        <p:blipFill rotWithShape="1">
          <a:blip r:embed="rId2"/>
          <a:srcRect r="1456"/>
          <a:stretch/>
        </p:blipFill>
        <p:spPr>
          <a:xfrm>
            <a:off x="8125691" y="2004579"/>
            <a:ext cx="3863329" cy="3097358"/>
          </a:xfrm>
          <a:prstGeom prst="rect">
            <a:avLst/>
          </a:prstGeom>
        </p:spPr>
      </p:pic>
    </p:spTree>
    <p:extLst>
      <p:ext uri="{BB962C8B-B14F-4D97-AF65-F5344CB8AC3E}">
        <p14:creationId xmlns:p14="http://schemas.microsoft.com/office/powerpoint/2010/main" val="385478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LSTM hai chiều (BiLSTM ) là một dạng cải tiến của LSTM. Được giới thiệu bởi Hochreiter và Schmidhuber (1997</a:t>
            </a:r>
            <a:r>
              <a:rPr lang="en-US" smtClean="0"/>
              <a:t>).</a:t>
            </a:r>
          </a:p>
          <a:p>
            <a:r>
              <a:rPr lang="en-US"/>
              <a:t>LSTM chỉ lưu trữ thông tin của quá khứ bởi vì những dữ liệu đầu vào nó đọc được thuộc về quá khứ. Nhưng với BiLSTM, nó sẽ duyệt đầu vào theo hai cách, một là chạy từ quá khứ đến tương lai và ngược lại.</a:t>
            </a:r>
          </a:p>
          <a:p>
            <a:endParaRPr lang="en-US"/>
          </a:p>
        </p:txBody>
      </p:sp>
      <p:sp>
        <p:nvSpPr>
          <p:cNvPr id="5" name="Slide Number Placeholder 4"/>
          <p:cNvSpPr>
            <a:spLocks noGrp="1"/>
          </p:cNvSpPr>
          <p:nvPr>
            <p:ph type="sldNum" sz="quarter" idx="12"/>
          </p:nvPr>
        </p:nvSpPr>
        <p:spPr/>
        <p:txBody>
          <a:bodyPr/>
          <a:lstStyle/>
          <a:p>
            <a:fld id="{DB8C5D70-793E-4376-AB60-C8387A2358A8}" type="slidenum">
              <a:rPr lang="en-US" sz="1800" smtClean="0"/>
              <a:t>24</a:t>
            </a:fld>
            <a:endParaRPr lang="en-US" sz="1800" dirty="0"/>
          </a:p>
        </p:txBody>
      </p:sp>
      <p:pic>
        <p:nvPicPr>
          <p:cNvPr id="4" name="Picture 3"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28870"/>
            <a:ext cx="10998613" cy="5203190"/>
          </a:xfrm>
          <a:prstGeom prst="rect">
            <a:avLst/>
          </a:prstGeom>
          <a:noFill/>
          <a:ln>
            <a:noFill/>
          </a:ln>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Bidirectional </a:t>
            </a:r>
            <a:r>
              <a:rPr lang="en-US" dirty="0" err="1">
                <a:solidFill>
                  <a:schemeClr val="bg1"/>
                </a:solidFill>
              </a:rPr>
              <a:t>LongShort</a:t>
            </a:r>
            <a:r>
              <a:rPr lang="en-US" dirty="0">
                <a:solidFill>
                  <a:schemeClr val="bg1"/>
                </a:solidFill>
              </a:rPr>
              <a:t> Term Memory (</a:t>
            </a:r>
            <a:r>
              <a:rPr lang="en-US" dirty="0" err="1">
                <a:solidFill>
                  <a:schemeClr val="bg1"/>
                </a:solidFill>
              </a:rPr>
              <a:t>BiLSTM</a:t>
            </a:r>
            <a:r>
              <a:rPr lang="en-U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56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CNN - LSTM</a:t>
            </a:r>
            <a:endParaRPr lang="en-US" sz="4200"/>
          </a:p>
        </p:txBody>
      </p:sp>
      <p:sp>
        <p:nvSpPr>
          <p:cNvPr id="3" name="Content Placeholder 2"/>
          <p:cNvSpPr>
            <a:spLocks noGrp="1"/>
          </p:cNvSpPr>
          <p:nvPr>
            <p:ph idx="1"/>
          </p:nvPr>
        </p:nvSpPr>
        <p:spPr/>
        <p:txBody>
          <a:bodyPr>
            <a:normAutofit/>
          </a:bodyPr>
          <a:lstStyle/>
          <a:p>
            <a:pPr algn="just"/>
            <a:r>
              <a:rPr lang="en-US" dirty="0" err="1" smtClean="0"/>
              <a:t>Đây</a:t>
            </a:r>
            <a:r>
              <a:rPr lang="en-US" dirty="0" smtClean="0"/>
              <a:t> </a:t>
            </a:r>
            <a:r>
              <a:rPr lang="en-US" dirty="0" err="1" smtClean="0"/>
              <a:t>là</a:t>
            </a:r>
            <a:r>
              <a:rPr lang="en-US" dirty="0" smtClean="0"/>
              <a:t> </a:t>
            </a:r>
            <a:r>
              <a:rPr lang="en-US" dirty="0" err="1" smtClean="0"/>
              <a:t>mô</a:t>
            </a:r>
            <a:r>
              <a:rPr lang="en-US" dirty="0" smtClean="0"/>
              <a:t> </a:t>
            </a:r>
            <a:r>
              <a:rPr lang="en-US" dirty="0" err="1" smtClean="0"/>
              <a:t>hình</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giữa</a:t>
            </a:r>
            <a:r>
              <a:rPr lang="en-US" dirty="0" smtClean="0"/>
              <a:t> CNN </a:t>
            </a:r>
            <a:r>
              <a:rPr lang="en-US" dirty="0" err="1" smtClean="0"/>
              <a:t>và</a:t>
            </a:r>
            <a:r>
              <a:rPr lang="en-US" dirty="0" smtClean="0"/>
              <a:t> LSTM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việc</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chuỗi</a:t>
            </a:r>
            <a:r>
              <a:rPr lang="en-US" dirty="0" smtClean="0"/>
              <a:t>.</a:t>
            </a:r>
          </a:p>
          <a:p>
            <a:pPr algn="just"/>
            <a:r>
              <a:rPr lang="en-US" dirty="0" smtClean="0"/>
              <a:t>CNN-LSTM </a:t>
            </a: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trực</a:t>
            </a:r>
            <a:r>
              <a:rPr lang="en-US" dirty="0" smtClean="0"/>
              <a:t> </a:t>
            </a:r>
            <a:r>
              <a:rPr lang="en-US" dirty="0" err="1" smtClean="0"/>
              <a:t>quang</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tạo</a:t>
            </a:r>
            <a:r>
              <a:rPr lang="en-US" dirty="0" smtClean="0"/>
              <a:t> </a:t>
            </a:r>
            <a:r>
              <a:rPr lang="en-US" dirty="0" err="1" smtClean="0"/>
              <a:t>mô</a:t>
            </a:r>
            <a:r>
              <a:rPr lang="en-US" dirty="0" smtClean="0"/>
              <a:t> </a:t>
            </a:r>
            <a:r>
              <a:rPr lang="en-US" dirty="0" err="1" smtClean="0"/>
              <a:t>tả</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từ</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a:t>
            </a:r>
          </a:p>
          <a:p>
            <a:pPr algn="just">
              <a:buFontTx/>
              <a:buChar char="-"/>
            </a:pPr>
            <a:r>
              <a:rPr lang="en-US" sz="2500" i="1" dirty="0" err="1" smtClean="0"/>
              <a:t>Nhận</a:t>
            </a:r>
            <a:r>
              <a:rPr lang="en-US" sz="2500" i="1" dirty="0" smtClean="0"/>
              <a:t> </a:t>
            </a:r>
            <a:r>
              <a:rPr lang="en-US" sz="2500" i="1" dirty="0" err="1" smtClean="0"/>
              <a:t>dạng</a:t>
            </a:r>
            <a:r>
              <a:rPr lang="en-US" sz="2500" i="1" dirty="0" smtClean="0"/>
              <a:t> </a:t>
            </a:r>
            <a:r>
              <a:rPr lang="en-US" sz="2500" i="1" dirty="0" err="1" smtClean="0"/>
              <a:t>hoạt</a:t>
            </a:r>
            <a:r>
              <a:rPr lang="en-US" sz="2500" i="1" dirty="0" smtClean="0"/>
              <a:t> </a:t>
            </a:r>
            <a:r>
              <a:rPr lang="en-US" sz="2500" i="1" dirty="0" err="1" smtClean="0"/>
              <a:t>động</a:t>
            </a:r>
            <a:r>
              <a:rPr lang="en-US" sz="2500" dirty="0" smtClean="0"/>
              <a:t>: </a:t>
            </a:r>
            <a:r>
              <a:rPr lang="en-US" sz="2500" dirty="0" err="1" smtClean="0"/>
              <a:t>tạo</a:t>
            </a:r>
            <a:r>
              <a:rPr lang="en-US" sz="2500" dirty="0" smtClean="0"/>
              <a:t> </a:t>
            </a:r>
            <a:r>
              <a:rPr lang="en-US" sz="2500" dirty="0" err="1" smtClean="0"/>
              <a:t>mô</a:t>
            </a:r>
            <a:r>
              <a:rPr lang="en-US" sz="2500" dirty="0" smtClean="0"/>
              <a:t> </a:t>
            </a:r>
            <a:r>
              <a:rPr lang="en-US" sz="2500" dirty="0" err="1" smtClean="0"/>
              <a:t>tả</a:t>
            </a:r>
            <a:r>
              <a:rPr lang="en-US" sz="2500" dirty="0" smtClean="0"/>
              <a:t> </a:t>
            </a:r>
            <a:r>
              <a:rPr lang="en-US" sz="2500" dirty="0" err="1" smtClean="0"/>
              <a:t>văn</a:t>
            </a:r>
            <a:r>
              <a:rPr lang="en-US" sz="2500" dirty="0" smtClean="0"/>
              <a:t> </a:t>
            </a:r>
            <a:r>
              <a:rPr lang="en-US" sz="2500" dirty="0" err="1" smtClean="0"/>
              <a:t>bản</a:t>
            </a:r>
            <a:r>
              <a:rPr lang="en-US" sz="2500" dirty="0" smtClean="0"/>
              <a:t> </a:t>
            </a:r>
            <a:r>
              <a:rPr lang="en-US" sz="2500" dirty="0" err="1" smtClean="0"/>
              <a:t>của</a:t>
            </a:r>
            <a:r>
              <a:rPr lang="en-US" sz="2500" dirty="0" smtClean="0"/>
              <a:t> </a:t>
            </a:r>
            <a:r>
              <a:rPr lang="en-US" sz="2500" dirty="0" err="1" smtClean="0"/>
              <a:t>một</a:t>
            </a:r>
            <a:r>
              <a:rPr lang="en-US" sz="2500" dirty="0" smtClean="0"/>
              <a:t> </a:t>
            </a:r>
            <a:r>
              <a:rPr lang="en-US" sz="2500" dirty="0" err="1" smtClean="0"/>
              <a:t>hành</a:t>
            </a:r>
            <a:r>
              <a:rPr lang="en-US" sz="2500" dirty="0" smtClean="0"/>
              <a:t> </a:t>
            </a:r>
            <a:r>
              <a:rPr lang="en-US" sz="2500" dirty="0" err="1" smtClean="0"/>
              <a:t>động</a:t>
            </a:r>
            <a:r>
              <a:rPr lang="en-US" sz="2500" dirty="0" smtClean="0"/>
              <a:t> </a:t>
            </a:r>
            <a:r>
              <a:rPr lang="en-US" sz="2500" dirty="0" err="1" smtClean="0"/>
              <a:t>dựa</a:t>
            </a:r>
            <a:r>
              <a:rPr lang="en-US" sz="2500" dirty="0" smtClean="0"/>
              <a:t> </a:t>
            </a:r>
            <a:r>
              <a:rPr lang="en-US" sz="2500" dirty="0" err="1" smtClean="0"/>
              <a:t>trên</a:t>
            </a:r>
            <a:r>
              <a:rPr lang="en-US" sz="2500" dirty="0" smtClean="0"/>
              <a:t> </a:t>
            </a:r>
            <a:r>
              <a:rPr lang="en-US" sz="2500" dirty="0" err="1" smtClean="0"/>
              <a:t>chuỗi</a:t>
            </a:r>
            <a:r>
              <a:rPr lang="en-US" sz="2500" dirty="0" smtClean="0"/>
              <a:t> </a:t>
            </a:r>
            <a:r>
              <a:rPr lang="en-US" sz="2500" dirty="0" err="1" smtClean="0"/>
              <a:t>hình</a:t>
            </a:r>
            <a:r>
              <a:rPr lang="en-US" sz="2500" dirty="0" smtClean="0"/>
              <a:t> </a:t>
            </a:r>
            <a:r>
              <a:rPr lang="en-US" sz="2500" dirty="0" err="1" smtClean="0"/>
              <a:t>ảnh</a:t>
            </a:r>
            <a:r>
              <a:rPr lang="en-US" sz="2500" dirty="0" smtClean="0"/>
              <a:t>.</a:t>
            </a:r>
          </a:p>
          <a:p>
            <a:pPr algn="just">
              <a:buFontTx/>
              <a:buChar char="-"/>
            </a:pPr>
            <a:r>
              <a:rPr lang="en-US" sz="2500" i="1" dirty="0" err="1" smtClean="0"/>
              <a:t>Mô</a:t>
            </a:r>
            <a:r>
              <a:rPr lang="en-US" sz="2500" i="1" dirty="0" smtClean="0"/>
              <a:t> </a:t>
            </a:r>
            <a:r>
              <a:rPr lang="en-US" sz="2500" i="1" dirty="0" err="1" smtClean="0"/>
              <a:t>tả</a:t>
            </a:r>
            <a:r>
              <a:rPr lang="en-US" sz="2500" i="1" dirty="0" smtClean="0"/>
              <a:t> </a:t>
            </a:r>
            <a:r>
              <a:rPr lang="en-US" sz="2500" i="1" dirty="0" err="1" smtClean="0"/>
              <a:t>hình</a:t>
            </a:r>
            <a:r>
              <a:rPr lang="en-US" sz="2500" i="1" dirty="0" smtClean="0"/>
              <a:t> </a:t>
            </a:r>
            <a:r>
              <a:rPr lang="en-US" sz="2500" i="1" dirty="0" err="1" smtClean="0"/>
              <a:t>ảnh</a:t>
            </a:r>
            <a:r>
              <a:rPr lang="en-US" sz="2500" dirty="0" smtClean="0"/>
              <a:t>: </a:t>
            </a:r>
            <a:r>
              <a:rPr lang="en-US" sz="2500" dirty="0" err="1" smtClean="0"/>
              <a:t>tạo</a:t>
            </a:r>
            <a:r>
              <a:rPr lang="en-US" sz="2500" dirty="0" smtClean="0"/>
              <a:t> </a:t>
            </a:r>
            <a:r>
              <a:rPr lang="en-US" sz="2500" dirty="0" err="1" smtClean="0"/>
              <a:t>mô</a:t>
            </a:r>
            <a:r>
              <a:rPr lang="en-US" sz="2500" dirty="0" smtClean="0"/>
              <a:t> </a:t>
            </a:r>
            <a:r>
              <a:rPr lang="en-US" sz="2500" dirty="0" err="1" smtClean="0"/>
              <a:t>tả</a:t>
            </a:r>
            <a:r>
              <a:rPr lang="en-US" sz="2500" dirty="0" smtClean="0"/>
              <a:t> </a:t>
            </a:r>
            <a:r>
              <a:rPr lang="en-US" sz="2500" dirty="0" err="1" smtClean="0"/>
              <a:t>văn</a:t>
            </a:r>
            <a:r>
              <a:rPr lang="en-US" sz="2500" dirty="0" smtClean="0"/>
              <a:t> </a:t>
            </a:r>
            <a:r>
              <a:rPr lang="en-US" sz="2500" dirty="0" err="1" smtClean="0"/>
              <a:t>bản</a:t>
            </a:r>
            <a:r>
              <a:rPr lang="en-US" sz="2500" dirty="0" smtClean="0"/>
              <a:t> </a:t>
            </a:r>
            <a:r>
              <a:rPr lang="en-US" sz="2500" dirty="0" err="1" smtClean="0"/>
              <a:t>của</a:t>
            </a:r>
            <a:r>
              <a:rPr lang="en-US" sz="2500" dirty="0" smtClean="0"/>
              <a:t> </a:t>
            </a:r>
            <a:r>
              <a:rPr lang="en-US" sz="2500" dirty="0" err="1" smtClean="0"/>
              <a:t>một</a:t>
            </a:r>
            <a:r>
              <a:rPr lang="en-US" sz="2500" dirty="0" smtClean="0"/>
              <a:t> </a:t>
            </a:r>
            <a:r>
              <a:rPr lang="en-US" sz="2500" dirty="0" err="1" smtClean="0"/>
              <a:t>hình</a:t>
            </a:r>
            <a:r>
              <a:rPr lang="en-US" sz="2500" dirty="0" smtClean="0"/>
              <a:t> </a:t>
            </a:r>
            <a:r>
              <a:rPr lang="en-US" sz="2500" dirty="0" err="1" smtClean="0"/>
              <a:t>ảnh</a:t>
            </a:r>
            <a:r>
              <a:rPr lang="en-US" sz="2500" dirty="0" smtClean="0"/>
              <a:t> </a:t>
            </a:r>
            <a:r>
              <a:rPr lang="en-US" sz="2500" dirty="0" err="1" smtClean="0"/>
              <a:t>duy</a:t>
            </a:r>
            <a:r>
              <a:rPr lang="en-US" sz="2500" dirty="0" smtClean="0"/>
              <a:t> </a:t>
            </a:r>
            <a:r>
              <a:rPr lang="en-US" sz="2500" dirty="0" err="1" smtClean="0"/>
              <a:t>nhất</a:t>
            </a:r>
            <a:r>
              <a:rPr lang="en-US" sz="2500" dirty="0" smtClean="0"/>
              <a:t>.</a:t>
            </a:r>
          </a:p>
          <a:p>
            <a:pPr algn="just">
              <a:buFontTx/>
              <a:buChar char="-"/>
            </a:pPr>
            <a:r>
              <a:rPr lang="en-US" sz="2500" i="1" dirty="0" err="1" smtClean="0"/>
              <a:t>Mô</a:t>
            </a:r>
            <a:r>
              <a:rPr lang="en-US" sz="2500" i="1" dirty="0" smtClean="0"/>
              <a:t> </a:t>
            </a:r>
            <a:r>
              <a:rPr lang="en-US" sz="2500" i="1" dirty="0" err="1" smtClean="0"/>
              <a:t>tả</a:t>
            </a:r>
            <a:r>
              <a:rPr lang="en-US" sz="2500" i="1" dirty="0" smtClean="0"/>
              <a:t> video</a:t>
            </a:r>
            <a:r>
              <a:rPr lang="en-US" sz="2500" dirty="0" smtClean="0"/>
              <a:t>: </a:t>
            </a:r>
            <a:r>
              <a:rPr lang="en-US" sz="2500" dirty="0" err="1" smtClean="0"/>
              <a:t>tạo</a:t>
            </a:r>
            <a:r>
              <a:rPr lang="en-US" sz="2500" dirty="0" smtClean="0"/>
              <a:t> </a:t>
            </a:r>
            <a:r>
              <a:rPr lang="en-US" sz="2500" dirty="0" err="1" smtClean="0"/>
              <a:t>mô</a:t>
            </a:r>
            <a:r>
              <a:rPr lang="en-US" sz="2500" dirty="0" smtClean="0"/>
              <a:t> </a:t>
            </a:r>
            <a:r>
              <a:rPr lang="en-US" sz="2500" dirty="0" err="1" smtClean="0"/>
              <a:t>tả</a:t>
            </a:r>
            <a:r>
              <a:rPr lang="en-US" sz="2500" dirty="0" smtClean="0"/>
              <a:t> </a:t>
            </a:r>
            <a:r>
              <a:rPr lang="en-US" sz="2500" dirty="0" err="1" smtClean="0"/>
              <a:t>văn</a:t>
            </a:r>
            <a:r>
              <a:rPr lang="en-US" sz="2500" dirty="0" smtClean="0"/>
              <a:t> </a:t>
            </a:r>
            <a:r>
              <a:rPr lang="en-US" sz="2500" dirty="0" err="1" smtClean="0"/>
              <a:t>bản</a:t>
            </a:r>
            <a:r>
              <a:rPr lang="en-US" sz="2500" dirty="0" smtClean="0"/>
              <a:t> </a:t>
            </a:r>
            <a:r>
              <a:rPr lang="en-US" sz="2500" dirty="0" err="1" smtClean="0"/>
              <a:t>của</a:t>
            </a:r>
            <a:r>
              <a:rPr lang="en-US" sz="2500" dirty="0" smtClean="0"/>
              <a:t> </a:t>
            </a:r>
            <a:r>
              <a:rPr lang="en-US" sz="2500" dirty="0" err="1" smtClean="0"/>
              <a:t>chuỗi</a:t>
            </a:r>
            <a:r>
              <a:rPr lang="en-US" sz="2500" dirty="0" smtClean="0"/>
              <a:t> </a:t>
            </a:r>
            <a:r>
              <a:rPr lang="en-US" sz="2500" dirty="0" err="1" smtClean="0"/>
              <a:t>hình</a:t>
            </a:r>
            <a:r>
              <a:rPr lang="en-US" sz="2500" dirty="0" smtClean="0"/>
              <a:t> </a:t>
            </a:r>
            <a:r>
              <a:rPr lang="en-US" sz="2500" dirty="0" err="1" smtClean="0"/>
              <a:t>ảnh</a:t>
            </a:r>
            <a:r>
              <a:rPr lang="en-US" sz="2500" dirty="0" smtClean="0"/>
              <a:t>.</a:t>
            </a:r>
            <a:endParaRPr lang="en-US" sz="2500" i="1" dirty="0"/>
          </a:p>
        </p:txBody>
      </p:sp>
      <p:sp>
        <p:nvSpPr>
          <p:cNvPr id="4" name="Slide Number Placeholder 3"/>
          <p:cNvSpPr>
            <a:spLocks noGrp="1"/>
          </p:cNvSpPr>
          <p:nvPr>
            <p:ph type="sldNum" sz="quarter" idx="12"/>
          </p:nvPr>
        </p:nvSpPr>
        <p:spPr/>
        <p:txBody>
          <a:bodyPr/>
          <a:lstStyle/>
          <a:p>
            <a:fld id="{DB8C5D70-793E-4376-AB60-C8387A2358A8}" type="slidenum">
              <a:rPr lang="en-US" sz="1800" smtClean="0"/>
              <a:t>25</a:t>
            </a:fld>
            <a:endParaRPr lang="en-US" sz="1800" dirty="0"/>
          </a:p>
        </p:txBody>
      </p:sp>
    </p:spTree>
    <p:extLst>
      <p:ext uri="{BB962C8B-B14F-4D97-AF65-F5344CB8AC3E}">
        <p14:creationId xmlns:p14="http://schemas.microsoft.com/office/powerpoint/2010/main" val="727124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622300"/>
            <a:ext cx="8610600" cy="5554663"/>
          </a:xfrm>
        </p:spPr>
        <p:txBody>
          <a:bodyPr/>
          <a:lstStyle/>
          <a:p>
            <a:pPr algn="just"/>
            <a:r>
              <a:rPr lang="en-US" smtClean="0"/>
              <a:t>Cấu trúc này được sử dụng cho các bài toán về nhận dạng giọng nói và xử lý ngôn ngữ tự nhiên, trong đó CNN được sử dụng làm trình trích xuất tính năng cho LSTM trên dữ liệu đầu vào là âm thanh và văn bản.</a:t>
            </a:r>
          </a:p>
          <a:p>
            <a:pPr algn="just"/>
            <a:r>
              <a:rPr lang="en-US" smtClean="0"/>
              <a:t>CNN có khả năng trích xuất thông tin cục bộ nhưng lại phụ thuộc về vấn đề xa gần. LSTM có thể giải quyết vấn đề này</a:t>
            </a:r>
          </a:p>
          <a:p>
            <a:pPr algn="just"/>
            <a:r>
              <a:rPr lang="en-US" smtClean="0"/>
              <a:t>Các phương pháp word embedding và dựa trên NN chưa khám phá tốt các chiều trong phân tích văn bản.</a:t>
            </a:r>
          </a:p>
          <a:p>
            <a:pPr algn="just"/>
            <a:endParaRPr lang="en-US"/>
          </a:p>
        </p:txBody>
      </p:sp>
      <p:sp>
        <p:nvSpPr>
          <p:cNvPr id="2" name="Slide Number Placeholder 1"/>
          <p:cNvSpPr>
            <a:spLocks noGrp="1"/>
          </p:cNvSpPr>
          <p:nvPr>
            <p:ph type="sldNum" sz="quarter" idx="12"/>
          </p:nvPr>
        </p:nvSpPr>
        <p:spPr/>
        <p:txBody>
          <a:bodyPr/>
          <a:lstStyle/>
          <a:p>
            <a:fld id="{DB8C5D70-793E-4376-AB60-C8387A2358A8}" type="slidenum">
              <a:rPr lang="en-US" smtClean="0"/>
              <a:t>26</a:t>
            </a:fld>
            <a:endParaRPr lang="en-US"/>
          </a:p>
        </p:txBody>
      </p:sp>
      <p:pic>
        <p:nvPicPr>
          <p:cNvPr id="12290" name="Picture 2" descr="Convolutional Neural Network Long Short-Term Memory Net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100" y="469900"/>
            <a:ext cx="1981200" cy="625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66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3300" y="0"/>
            <a:ext cx="10650070" cy="6858000"/>
          </a:xfrm>
          <a:prstGeom prst="rect">
            <a:avLst/>
          </a:prstGeom>
        </p:spPr>
      </p:pic>
      <p:sp>
        <p:nvSpPr>
          <p:cNvPr id="2" name="Slide Number Placeholder 1"/>
          <p:cNvSpPr>
            <a:spLocks noGrp="1"/>
          </p:cNvSpPr>
          <p:nvPr>
            <p:ph type="sldNum" sz="quarter" idx="12"/>
          </p:nvPr>
        </p:nvSpPr>
        <p:spPr/>
        <p:txBody>
          <a:bodyPr/>
          <a:lstStyle/>
          <a:p>
            <a:fld id="{DB8C5D70-793E-4376-AB60-C8387A2358A8}" type="slidenum">
              <a:rPr lang="en-US" smtClean="0"/>
              <a:t>27</a:t>
            </a:fld>
            <a:endParaRPr lang="en-US"/>
          </a:p>
        </p:txBody>
      </p:sp>
    </p:spTree>
    <p:extLst>
      <p:ext uri="{BB962C8B-B14F-4D97-AF65-F5344CB8AC3E}">
        <p14:creationId xmlns:p14="http://schemas.microsoft.com/office/powerpoint/2010/main" val="1173113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44336"/>
                <a:ext cx="10515600" cy="4732626"/>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seq2seq</a:t>
                </a:r>
                <a:r>
                  <a:rPr lang="en-US" dirty="0" smtClean="0"/>
                  <a:t> </a:t>
                </a:r>
                <a:r>
                  <a:rPr lang="en-US" dirty="0" err="1" smtClean="0"/>
                  <a:t>cơ</a:t>
                </a:r>
                <a:r>
                  <a:rPr lang="en-US" dirty="0" smtClean="0"/>
                  <a:t> </a:t>
                </a:r>
                <a:r>
                  <a:rPr lang="en-US" dirty="0" err="1" smtClean="0"/>
                  <a:t>bản</a:t>
                </a:r>
                <a:r>
                  <a:rPr lang="en-US" dirty="0" smtClean="0"/>
                  <a:t> </a:t>
                </a:r>
                <a:r>
                  <a:rPr lang="en-US" dirty="0" err="1" smtClean="0"/>
                  <a:t>gồm</a:t>
                </a:r>
                <a:r>
                  <a:rPr lang="en-US" dirty="0" smtClean="0"/>
                  <a:t> 2 </a:t>
                </a:r>
                <a:r>
                  <a:rPr lang="en-US" dirty="0" err="1" smtClean="0"/>
                  <a:t>mạng</a:t>
                </a:r>
                <a:r>
                  <a:rPr lang="en-US" dirty="0" smtClean="0"/>
                  <a:t> neural </a:t>
                </a:r>
                <a:r>
                  <a:rPr lang="en-US" dirty="0" err="1" smtClean="0"/>
                  <a:t>thành</a:t>
                </a:r>
                <a:r>
                  <a:rPr lang="en-US" dirty="0" smtClean="0"/>
                  <a:t> </a:t>
                </a:r>
                <a:r>
                  <a:rPr lang="en-US" dirty="0" err="1" smtClean="0"/>
                  <a:t>phần</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bộ</a:t>
                </a:r>
                <a:r>
                  <a:rPr lang="en-US" dirty="0" smtClean="0"/>
                  <a:t> </a:t>
                </a:r>
                <a:r>
                  <a:rPr lang="en-US" dirty="0" err="1" smtClean="0"/>
                  <a:t>mã</a:t>
                </a:r>
                <a:r>
                  <a:rPr lang="en-US" dirty="0" smtClean="0"/>
                  <a:t> </a:t>
                </a:r>
                <a:r>
                  <a:rPr lang="en-US" dirty="0" err="1" smtClean="0"/>
                  <a:t>hóa</a:t>
                </a:r>
                <a:r>
                  <a:rPr lang="en-US" dirty="0" smtClean="0"/>
                  <a:t> (encoder) </a:t>
                </a:r>
                <a:r>
                  <a:rPr lang="en-US" dirty="0" err="1" smtClean="0"/>
                  <a:t>và</a:t>
                </a:r>
                <a:r>
                  <a:rPr lang="en-US" dirty="0" smtClean="0"/>
                  <a:t> </a:t>
                </a:r>
                <a:r>
                  <a:rPr lang="en-US" dirty="0" err="1" smtClean="0"/>
                  <a:t>bộ</a:t>
                </a:r>
                <a:r>
                  <a:rPr lang="en-US" dirty="0" smtClean="0"/>
                  <a:t> </a:t>
                </a:r>
                <a:r>
                  <a:rPr lang="en-US" dirty="0" err="1" smtClean="0"/>
                  <a:t>giải</a:t>
                </a:r>
                <a:r>
                  <a:rPr lang="en-US" dirty="0" smtClean="0"/>
                  <a:t> </a:t>
                </a:r>
                <a:r>
                  <a:rPr lang="en-US" dirty="0" err="1" smtClean="0"/>
                  <a:t>mã</a:t>
                </a:r>
                <a:r>
                  <a:rPr lang="en-US" dirty="0" smtClean="0"/>
                  <a:t> (decoder) </a:t>
                </a:r>
                <a:r>
                  <a:rPr lang="en-US" dirty="0" err="1" smtClean="0"/>
                  <a:t>để</a:t>
                </a:r>
                <a:r>
                  <a:rPr lang="en-US" dirty="0" smtClean="0"/>
                  <a:t> </a:t>
                </a:r>
                <a:r>
                  <a:rPr lang="en-US" dirty="0" err="1" smtClean="0"/>
                  <a:t>sinh</a:t>
                </a:r>
                <a:r>
                  <a:rPr lang="en-US" dirty="0" smtClean="0"/>
                  <a:t> </a:t>
                </a:r>
                <a:r>
                  <a:rPr lang="en-US" dirty="0" err="1" smtClean="0"/>
                  <a:t>ra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ra</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r>
                          <a:rPr lang="en-US" b="0" i="1" smtClean="0">
                            <a:latin typeface="Cambria Math" panose="02040503050406030204" pitchFamily="18" charset="0"/>
                          </a:rPr>
                          <m:t>𝑚</m:t>
                        </m:r>
                      </m:sub>
                    </m:sSub>
                    <m:r>
                      <a:rPr lang="en-US" b="0" i="1" smtClean="0">
                        <a:latin typeface="Cambria Math" panose="02040503050406030204" pitchFamily="18" charset="0"/>
                      </a:rPr>
                      <m:t> </m:t>
                    </m:r>
                  </m:oMath>
                </a14:m>
                <a:r>
                  <a:rPr lang="en-US" dirty="0" err="1" smtClean="0"/>
                  <a:t>từ</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a14:m>
                <a:r>
                  <a:rPr lang="en-US" dirty="0" smtClean="0"/>
                  <a:t>.</a:t>
                </a:r>
                <a:endParaRPr lang="en-US" dirty="0" smtClean="0"/>
              </a:p>
              <a:p>
                <a:pPr algn="just"/>
                <a:r>
                  <a:rPr lang="en-US" dirty="0" err="1" smtClean="0"/>
                  <a:t>Trong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RNN</a:t>
                </a:r>
                <a:r>
                  <a:rPr lang="en-US" dirty="0" smtClean="0"/>
                  <a:t> </a:t>
                </a:r>
                <a:r>
                  <a:rPr lang="en-US" dirty="0" err="1" smtClean="0"/>
                  <a:t>hoặc</a:t>
                </a:r>
                <a:r>
                  <a:rPr lang="en-US" dirty="0" smtClean="0"/>
                  <a:t> CNN </a:t>
                </a:r>
                <a:r>
                  <a:rPr lang="en-US" dirty="0" err="1" smtClean="0"/>
                  <a:t>cho</a:t>
                </a:r>
                <a:r>
                  <a:rPr lang="en-US" dirty="0" smtClean="0"/>
                  <a:t> </a:t>
                </a:r>
                <a:r>
                  <a:rPr lang="en-US" dirty="0" err="1" smtClean="0"/>
                  <a:t>bộ</a:t>
                </a:r>
                <a:r>
                  <a:rPr lang="en-US" dirty="0" smtClean="0"/>
                  <a:t> encoder </a:t>
                </a:r>
                <a:r>
                  <a:rPr lang="en-US" dirty="0" err="1" smtClean="0"/>
                  <a:t>và</a:t>
                </a:r>
                <a:r>
                  <a:rPr lang="en-US" dirty="0" smtClean="0"/>
                  <a:t> decoder.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44336"/>
                <a:ext cx="10515600" cy="4732626"/>
              </a:xfrm>
              <a:blipFill>
                <a:blip r:embed="rId2"/>
                <a:stretch>
                  <a:fillRect l="-1043" t="-2191"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28</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Mô</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seq2seq</a:t>
            </a:r>
            <a:r>
              <a:rPr lang="en-US" dirty="0" smtClean="0">
                <a:solidFill>
                  <a:schemeClr val="bg1"/>
                </a:solidFill>
              </a:rPr>
              <a:t> (sequence to sequence)</a:t>
            </a:r>
            <a:endParaRPr lang="en-US" dirty="0">
              <a:solidFill>
                <a:schemeClr val="bg1"/>
              </a:solidFill>
            </a:endParaRPr>
          </a:p>
        </p:txBody>
      </p:sp>
      <p:pic>
        <p:nvPicPr>
          <p:cNvPr id="7" name="Picture 6" descr="https://techinsight.com.vn/wp-content/uploads/2017/10/h%C3%ACnh-3.png"/>
          <p:cNvPicPr/>
          <p:nvPr/>
        </p:nvPicPr>
        <p:blipFill>
          <a:blip r:embed="rId3">
            <a:extLst>
              <a:ext uri="{28A0092B-C50C-407E-A947-70E740481C1C}">
                <a14:useLocalDpi xmlns:a14="http://schemas.microsoft.com/office/drawing/2010/main" val="0"/>
              </a:ext>
            </a:extLst>
          </a:blip>
          <a:srcRect/>
          <a:stretch>
            <a:fillRect/>
          </a:stretch>
        </p:blipFill>
        <p:spPr bwMode="auto">
          <a:xfrm>
            <a:off x="2173200" y="3583940"/>
            <a:ext cx="7240963" cy="3274060"/>
          </a:xfrm>
          <a:prstGeom prst="rect">
            <a:avLst/>
          </a:prstGeom>
          <a:noFill/>
          <a:ln>
            <a:noFill/>
          </a:ln>
        </p:spPr>
      </p:pic>
    </p:spTree>
    <p:extLst>
      <p:ext uri="{BB962C8B-B14F-4D97-AF65-F5344CB8AC3E}">
        <p14:creationId xmlns:p14="http://schemas.microsoft.com/office/powerpoint/2010/main" val="4158199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805363"/>
          </a:xfrm>
        </p:spPr>
        <p:txBody>
          <a:bodyPr/>
          <a:lstStyle/>
          <a:p>
            <a:pPr algn="just"/>
            <a:r>
              <a:rPr lang="en-US" dirty="0" err="1" smtClean="0"/>
              <a:t>Bộ</a:t>
            </a:r>
            <a:r>
              <a:rPr lang="en-US" dirty="0" smtClean="0"/>
              <a:t> Encoder </a:t>
            </a:r>
            <a:r>
              <a:rPr lang="en-US" dirty="0" err="1" smtClean="0"/>
              <a:t>mã</a:t>
            </a:r>
            <a:r>
              <a:rPr lang="en-US" dirty="0" smtClean="0"/>
              <a:t> </a:t>
            </a:r>
            <a:r>
              <a:rPr lang="en-US" dirty="0" err="1" smtClean="0"/>
              <a:t>hóa</a:t>
            </a:r>
            <a:r>
              <a:rPr lang="en-US" dirty="0" smtClean="0"/>
              <a:t> </a:t>
            </a:r>
            <a:r>
              <a:rPr lang="en-US" dirty="0" err="1" smtClean="0"/>
              <a:t>văn</a:t>
            </a:r>
            <a:r>
              <a:rPr lang="en-US" dirty="0" smtClean="0"/>
              <a:t> </a:t>
            </a:r>
            <a:r>
              <a:rPr lang="en-US" dirty="0" err="1" smtClean="0"/>
              <a:t>bản</a:t>
            </a:r>
            <a:r>
              <a:rPr lang="en-US" dirty="0" smtClean="0"/>
              <a:t> sang vector </a:t>
            </a:r>
            <a:r>
              <a:rPr lang="en-US" dirty="0" err="1" smtClean="0"/>
              <a:t>có</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cố</a:t>
            </a:r>
            <a:r>
              <a:rPr lang="en-US" dirty="0" smtClean="0"/>
              <a:t> </a:t>
            </a:r>
            <a:r>
              <a:rPr lang="en-US" dirty="0" err="1" smtClean="0"/>
              <a:t>định</a:t>
            </a:r>
            <a:r>
              <a:rPr lang="en-US" dirty="0" smtClean="0"/>
              <a:t>, </a:t>
            </a:r>
            <a:r>
              <a:rPr lang="en-US" dirty="0" err="1" smtClean="0"/>
              <a:t>bộ</a:t>
            </a:r>
            <a:r>
              <a:rPr lang="en-US" dirty="0" smtClean="0"/>
              <a:t> Decoder </a:t>
            </a:r>
            <a:r>
              <a:rPr lang="en-US" dirty="0" err="1" smtClean="0"/>
              <a:t>sẽ</a:t>
            </a:r>
            <a:r>
              <a:rPr lang="en-US" dirty="0" smtClean="0"/>
              <a:t> </a:t>
            </a:r>
            <a:r>
              <a:rPr lang="en-US" dirty="0" err="1" smtClean="0"/>
              <a:t>giải</a:t>
            </a:r>
            <a:r>
              <a:rPr lang="en-US" dirty="0" smtClean="0"/>
              <a:t> </a:t>
            </a:r>
            <a:r>
              <a:rPr lang="en-US" dirty="0" err="1" smtClean="0"/>
              <a:t>mã</a:t>
            </a:r>
            <a:r>
              <a:rPr lang="en-US" dirty="0" smtClean="0"/>
              <a:t> vector sang </a:t>
            </a:r>
            <a:r>
              <a:rPr lang="en-US" dirty="0" err="1" smtClean="0"/>
              <a:t>văn</a:t>
            </a:r>
            <a:r>
              <a:rPr lang="en-US" dirty="0" smtClean="0"/>
              <a:t> </a:t>
            </a:r>
            <a:r>
              <a:rPr lang="en-US" dirty="0" err="1" smtClean="0"/>
              <a:t>bản</a:t>
            </a:r>
            <a:r>
              <a:rPr lang="en-US" dirty="0" smtClean="0"/>
              <a:t>.</a:t>
            </a:r>
          </a:p>
          <a:p>
            <a:pPr algn="just"/>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này</a:t>
            </a:r>
            <a:r>
              <a:rPr lang="en-US" dirty="0" smtClean="0"/>
              <a:t> </a:t>
            </a:r>
            <a:r>
              <a:rPr lang="en-US" dirty="0" err="1" smtClean="0"/>
              <a:t>là</a:t>
            </a:r>
            <a:r>
              <a:rPr lang="en-US" dirty="0" smtClean="0"/>
              <a:t>:</a:t>
            </a:r>
          </a:p>
          <a:p>
            <a:pPr marL="514350" indent="-514350" algn="just">
              <a:buFont typeface="+mj-lt"/>
              <a:buAutoNum type="arabicPeriod"/>
            </a:pPr>
            <a:r>
              <a:rPr lang="en-US" dirty="0" err="1" smtClean="0"/>
              <a:t>bộ</a:t>
            </a:r>
            <a:r>
              <a:rPr lang="en-US" dirty="0" smtClean="0"/>
              <a:t> decoder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thông</a:t>
            </a:r>
            <a:r>
              <a:rPr lang="en-US" dirty="0" smtClean="0"/>
              <a:t> tin </a:t>
            </a:r>
            <a:r>
              <a:rPr lang="en-US" dirty="0" err="1" smtClean="0"/>
              <a:t>mã</a:t>
            </a:r>
            <a:r>
              <a:rPr lang="en-US" dirty="0" smtClean="0"/>
              <a:t> </a:t>
            </a:r>
            <a:r>
              <a:rPr lang="en-US" dirty="0" err="1" smtClean="0"/>
              <a:t>hóa</a:t>
            </a:r>
            <a:r>
              <a:rPr lang="en-US" dirty="0" smtClean="0"/>
              <a:t> </a:t>
            </a:r>
            <a:r>
              <a:rPr lang="en-US" dirty="0" err="1" smtClean="0"/>
              <a:t>đầu</a:t>
            </a:r>
            <a:r>
              <a:rPr lang="en-US" dirty="0" smtClean="0"/>
              <a:t> </a:t>
            </a:r>
            <a:r>
              <a:rPr lang="en-US" dirty="0" err="1" smtClean="0"/>
              <a:t>vào</a:t>
            </a:r>
            <a:r>
              <a:rPr lang="en-US" dirty="0"/>
              <a:t> </a:t>
            </a:r>
            <a:r>
              <a:rPr lang="en-US" dirty="0" smtClean="0"/>
              <a:t>(</a:t>
            </a:r>
            <a:r>
              <a:rPr lang="en-US" dirty="0" err="1" smtClean="0"/>
              <a:t>dù</a:t>
            </a:r>
            <a:r>
              <a:rPr lang="en-US" dirty="0" smtClean="0"/>
              <a:t> </a:t>
            </a:r>
            <a:r>
              <a:rPr lang="en-US" dirty="0" err="1" smtClean="0"/>
              <a:t>chuỗi</a:t>
            </a:r>
            <a:r>
              <a:rPr lang="en-US" dirty="0" smtClean="0"/>
              <a:t> </a:t>
            </a:r>
            <a:r>
              <a:rPr lang="en-US" dirty="0" err="1" smtClean="0"/>
              <a:t>ngắn</a:t>
            </a:r>
            <a:r>
              <a:rPr lang="en-US" dirty="0" smtClean="0"/>
              <a:t> hay </a:t>
            </a:r>
            <a:r>
              <a:rPr lang="en-US" dirty="0" err="1" smtClean="0"/>
              <a:t>dài</a:t>
            </a:r>
            <a:r>
              <a:rPr lang="en-US" dirty="0" smtClean="0"/>
              <a:t>)</a:t>
            </a:r>
          </a:p>
          <a:p>
            <a:pPr marL="514350" indent="-514350" algn="just">
              <a:buFont typeface="+mj-lt"/>
              <a:buAutoNum type="arabicPeriod"/>
            </a:pPr>
            <a:r>
              <a:rPr lang="en-US" dirty="0" err="1" smtClean="0"/>
              <a:t>bộ</a:t>
            </a:r>
            <a:r>
              <a:rPr lang="en-US" dirty="0" smtClean="0"/>
              <a:t> encoder </a:t>
            </a:r>
            <a:r>
              <a:rPr lang="en-US" dirty="0" err="1" smtClean="0"/>
              <a:t>thì</a:t>
            </a:r>
            <a:r>
              <a:rPr lang="en-US" dirty="0" smtClean="0"/>
              <a:t> </a:t>
            </a:r>
            <a:r>
              <a:rPr lang="en-US" dirty="0" err="1" smtClean="0"/>
              <a:t>cần</a:t>
            </a:r>
            <a:r>
              <a:rPr lang="en-US" dirty="0" smtClean="0"/>
              <a:t> </a:t>
            </a:r>
            <a:r>
              <a:rPr lang="en-US" dirty="0" err="1" smtClean="0"/>
              <a:t>mã</a:t>
            </a:r>
            <a:r>
              <a:rPr lang="en-US" dirty="0" smtClean="0"/>
              <a:t> </a:t>
            </a:r>
            <a:r>
              <a:rPr lang="en-US" dirty="0" err="1" smtClean="0"/>
              <a:t>hóa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thành</a:t>
            </a:r>
            <a:r>
              <a:rPr lang="en-US" dirty="0" smtClean="0"/>
              <a:t> </a:t>
            </a:r>
            <a:r>
              <a:rPr lang="en-US" dirty="0" err="1" smtClean="0"/>
              <a:t>một</a:t>
            </a:r>
            <a:r>
              <a:rPr lang="en-US" dirty="0" smtClean="0"/>
              <a:t> vector </a:t>
            </a:r>
            <a:r>
              <a:rPr lang="en-US" dirty="0" err="1" smtClean="0"/>
              <a:t>duy</a:t>
            </a:r>
            <a:r>
              <a:rPr lang="en-US" dirty="0" smtClean="0"/>
              <a:t> </a:t>
            </a:r>
            <a:r>
              <a:rPr lang="en-US" dirty="0" err="1" smtClean="0"/>
              <a:t>nhất</a:t>
            </a:r>
            <a:r>
              <a:rPr lang="en-US" dirty="0" smtClean="0"/>
              <a:t> </a:t>
            </a:r>
            <a:r>
              <a:rPr lang="en-US" dirty="0" err="1" smtClean="0"/>
              <a:t>và</a:t>
            </a:r>
            <a:r>
              <a:rPr lang="en-US" dirty="0" smtClean="0"/>
              <a:t> </a:t>
            </a:r>
            <a:r>
              <a:rPr lang="en-US" dirty="0" err="1" smtClean="0"/>
              <a:t>có</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cố</a:t>
            </a:r>
            <a:r>
              <a:rPr lang="en-US" dirty="0" smtClean="0"/>
              <a:t> </a:t>
            </a:r>
            <a:r>
              <a:rPr lang="en-US" dirty="0" err="1" smtClean="0"/>
              <a:t>định</a:t>
            </a:r>
            <a:endParaRPr lang="en-US" dirty="0"/>
          </a:p>
        </p:txBody>
      </p:sp>
      <p:sp>
        <p:nvSpPr>
          <p:cNvPr id="4" name="Slide Number Placeholder 3"/>
          <p:cNvSpPr>
            <a:spLocks noGrp="1"/>
          </p:cNvSpPr>
          <p:nvPr>
            <p:ph type="sldNum" sz="quarter" idx="12"/>
          </p:nvPr>
        </p:nvSpPr>
        <p:spPr/>
        <p:txBody>
          <a:bodyPr/>
          <a:lstStyle/>
          <a:p>
            <a:fld id="{DB8C5D70-793E-4376-AB60-C8387A2358A8}" type="slidenum">
              <a:rPr lang="en-US" smtClean="0"/>
              <a:t>29</a:t>
            </a:fld>
            <a:endParaRPr lang="en-US"/>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Mô</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seq2seq</a:t>
            </a:r>
            <a:r>
              <a:rPr lang="en-US" dirty="0" smtClean="0">
                <a:solidFill>
                  <a:schemeClr val="bg1"/>
                </a:solidFill>
              </a:rPr>
              <a:t> (sequence to sequence)</a:t>
            </a:r>
            <a:endParaRPr lang="en-US" dirty="0">
              <a:solidFill>
                <a:schemeClr val="bg1"/>
              </a:solidFill>
            </a:endParaRPr>
          </a:p>
        </p:txBody>
      </p:sp>
    </p:spTree>
    <p:extLst>
      <p:ext uri="{BB962C8B-B14F-4D97-AF65-F5344CB8AC3E}">
        <p14:creationId xmlns:p14="http://schemas.microsoft.com/office/powerpoint/2010/main" val="175613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1"/>
            <a:ext cx="11352211" cy="1049483"/>
          </a:xfrm>
        </p:spPr>
        <p:txBody>
          <a:bodyPr>
            <a:noAutofit/>
          </a:bodyPr>
          <a:lstStyle/>
          <a:p>
            <a:pPr>
              <a:lnSpc>
                <a:spcPct val="200000"/>
              </a:lnSpc>
            </a:pPr>
            <a:r>
              <a:rPr lang="en-US" sz="4400" dirty="0" err="1" smtClean="0">
                <a:solidFill>
                  <a:schemeClr val="bg1"/>
                </a:solidFill>
              </a:rPr>
              <a:t>Giới</a:t>
            </a:r>
            <a:r>
              <a:rPr lang="en-US" sz="4400" dirty="0" smtClean="0">
                <a:solidFill>
                  <a:schemeClr val="bg1"/>
                </a:solidFill>
              </a:rPr>
              <a:t> </a:t>
            </a:r>
            <a:r>
              <a:rPr lang="en-US" sz="4400" dirty="0" err="1" smtClean="0">
                <a:solidFill>
                  <a:schemeClr val="bg1"/>
                </a:solidFill>
              </a:rPr>
              <a:t>thiệu</a:t>
            </a:r>
            <a:r>
              <a:rPr lang="en-US" sz="4400" dirty="0" smtClean="0">
                <a:solidFill>
                  <a:schemeClr val="bg1"/>
                </a:solidFill>
              </a:rPr>
              <a:t> </a:t>
            </a:r>
            <a:r>
              <a:rPr lang="en-US" sz="4400" dirty="0" err="1" smtClean="0">
                <a:solidFill>
                  <a:schemeClr val="bg1"/>
                </a:solidFill>
              </a:rPr>
              <a:t>chung</a:t>
            </a:r>
            <a:endParaRPr lang="en-US" sz="4400" dirty="0">
              <a:solidFill>
                <a:schemeClr val="bg1"/>
              </a:solidFill>
            </a:endParaRPr>
          </a:p>
        </p:txBody>
      </p:sp>
      <p:sp>
        <p:nvSpPr>
          <p:cNvPr id="4" name="Text Placeholder 3"/>
          <p:cNvSpPr>
            <a:spLocks noGrp="1"/>
          </p:cNvSpPr>
          <p:nvPr>
            <p:ph type="body" sz="half" idx="2"/>
          </p:nvPr>
        </p:nvSpPr>
        <p:spPr>
          <a:xfrm>
            <a:off x="839789" y="2057400"/>
            <a:ext cx="6399212" cy="3811588"/>
          </a:xfrm>
        </p:spPr>
        <p:txBody>
          <a:bodyPr>
            <a:normAutofit/>
          </a:bodyPr>
          <a:lstStyle/>
          <a:p>
            <a:pPr marL="342900" indent="-342900" algn="just">
              <a:buFont typeface="Arial" panose="020B0604020202020204" pitchFamily="34" charset="0"/>
              <a:buChar char="•"/>
            </a:pPr>
            <a:r>
              <a:rPr lang="en-US" sz="2800" b="1" dirty="0" smtClean="0"/>
              <a:t>AI, Machine Learning </a:t>
            </a:r>
            <a:r>
              <a:rPr lang="en-US" sz="2800" b="1" dirty="0" err="1" smtClean="0"/>
              <a:t>và</a:t>
            </a:r>
            <a:r>
              <a:rPr lang="en-US" sz="2800" b="1" dirty="0" smtClean="0"/>
              <a:t> Deep Learning</a:t>
            </a:r>
            <a:endParaRPr lang="en-US" sz="2800" b="1" dirty="0"/>
          </a:p>
          <a:p>
            <a:pPr algn="just"/>
            <a:r>
              <a:rPr lang="en-US" sz="2000" i="1" dirty="0" err="1" smtClean="0"/>
              <a:t>Trí</a:t>
            </a:r>
            <a:r>
              <a:rPr lang="en-US" sz="2000" i="1" dirty="0" smtClean="0"/>
              <a:t> </a:t>
            </a:r>
            <a:r>
              <a:rPr lang="en-US" sz="2000" i="1" dirty="0" err="1" smtClean="0"/>
              <a:t>tuệ</a:t>
            </a:r>
            <a:r>
              <a:rPr lang="en-US" sz="2000" i="1" dirty="0" smtClean="0"/>
              <a:t> </a:t>
            </a:r>
            <a:r>
              <a:rPr lang="en-US" sz="2000" i="1" dirty="0" err="1" smtClean="0"/>
              <a:t>nhân</a:t>
            </a:r>
            <a:r>
              <a:rPr lang="en-US" sz="2000" i="1" dirty="0" smtClean="0"/>
              <a:t> </a:t>
            </a:r>
            <a:r>
              <a:rPr lang="en-US" sz="2000" i="1" dirty="0" err="1" smtClean="0"/>
              <a:t>tạo</a:t>
            </a:r>
            <a:r>
              <a:rPr lang="en-US" sz="2000" i="1" dirty="0" smtClean="0"/>
              <a:t> (Artificial Intelligence) : </a:t>
            </a:r>
            <a:r>
              <a:rPr lang="en-US" sz="2000" dirty="0" err="1" smtClean="0"/>
              <a:t>trí</a:t>
            </a:r>
            <a:r>
              <a:rPr lang="en-US" sz="2000" dirty="0" smtClean="0"/>
              <a:t> </a:t>
            </a:r>
            <a:r>
              <a:rPr lang="en-US" sz="2000" dirty="0" err="1" smtClean="0"/>
              <a:t>tuệ</a:t>
            </a:r>
            <a:r>
              <a:rPr lang="en-US" sz="2000" dirty="0" smtClean="0"/>
              <a:t> </a:t>
            </a:r>
            <a:r>
              <a:rPr lang="en-US" sz="2000" dirty="0" err="1" smtClean="0"/>
              <a:t>máy</a:t>
            </a:r>
            <a:r>
              <a:rPr lang="en-US" sz="2000" dirty="0" smtClean="0"/>
              <a:t> </a:t>
            </a:r>
            <a:r>
              <a:rPr lang="en-US" sz="2000" dirty="0" err="1" smtClean="0"/>
              <a:t>móc</a:t>
            </a:r>
            <a:r>
              <a:rPr lang="en-US" sz="2000" dirty="0" smtClean="0"/>
              <a:t> </a:t>
            </a:r>
            <a:r>
              <a:rPr lang="en-US" sz="2000" dirty="0" err="1" smtClean="0"/>
              <a:t>mô</a:t>
            </a:r>
            <a:r>
              <a:rPr lang="en-US" sz="2000" dirty="0" smtClean="0"/>
              <a:t> </a:t>
            </a:r>
            <a:r>
              <a:rPr lang="en-US" sz="2000" dirty="0" err="1" smtClean="0"/>
              <a:t>phỏng</a:t>
            </a:r>
            <a:r>
              <a:rPr lang="en-US" sz="2000" dirty="0" smtClean="0"/>
              <a:t> </a:t>
            </a:r>
            <a:r>
              <a:rPr lang="en-US" sz="2000" dirty="0" err="1" smtClean="0"/>
              <a:t>từ</a:t>
            </a:r>
            <a:r>
              <a:rPr lang="en-US" sz="2000" dirty="0" smtClean="0"/>
              <a:t> con </a:t>
            </a:r>
            <a:r>
              <a:rPr lang="en-US" sz="2000" dirty="0" err="1" smtClean="0"/>
              <a:t>người</a:t>
            </a:r>
            <a:r>
              <a:rPr lang="en-US" sz="2000" dirty="0" smtClean="0"/>
              <a:t>.</a:t>
            </a:r>
          </a:p>
          <a:p>
            <a:pPr algn="just"/>
            <a:endParaRPr lang="en-US" sz="2000" i="1" dirty="0" smtClean="0"/>
          </a:p>
          <a:p>
            <a:pPr algn="just"/>
            <a:r>
              <a:rPr lang="en-US" sz="2000" i="1" dirty="0" err="1" smtClean="0"/>
              <a:t>Học</a:t>
            </a:r>
            <a:r>
              <a:rPr lang="en-US" sz="2000" i="1" dirty="0" smtClean="0"/>
              <a:t> </a:t>
            </a:r>
            <a:r>
              <a:rPr lang="en-US" sz="2000" i="1" dirty="0" err="1" smtClean="0"/>
              <a:t>máy</a:t>
            </a:r>
            <a:r>
              <a:rPr lang="en-US" sz="2000" i="1" dirty="0"/>
              <a:t> </a:t>
            </a:r>
            <a:r>
              <a:rPr lang="en-US" sz="2000" i="1" dirty="0" smtClean="0"/>
              <a:t>(Machine </a:t>
            </a:r>
            <a:r>
              <a:rPr lang="en-US" sz="2000" i="1" dirty="0" smtClean="0"/>
              <a:t>Learning) : </a:t>
            </a:r>
            <a:r>
              <a:rPr lang="en-US" sz="2000" dirty="0" smtClean="0"/>
              <a:t> </a:t>
            </a:r>
            <a:r>
              <a:rPr lang="en-US" sz="2000" dirty="0" err="1" smtClean="0"/>
              <a:t>là</a:t>
            </a:r>
            <a:r>
              <a:rPr lang="en-US" sz="2000" dirty="0" smtClean="0"/>
              <a:t> </a:t>
            </a:r>
            <a:r>
              <a:rPr lang="en-US" sz="2000" dirty="0" err="1" smtClean="0"/>
              <a:t>các</a:t>
            </a:r>
            <a:r>
              <a:rPr lang="en-US" sz="2000" dirty="0" smtClean="0"/>
              <a:t> </a:t>
            </a:r>
            <a:r>
              <a:rPr lang="en-US" sz="2000" dirty="0" err="1" smtClean="0"/>
              <a:t>thuật</a:t>
            </a:r>
            <a:r>
              <a:rPr lang="en-US" sz="2000" dirty="0" smtClean="0"/>
              <a:t> </a:t>
            </a:r>
            <a:r>
              <a:rPr lang="en-US" sz="2000" dirty="0" err="1" smtClean="0"/>
              <a:t>toán</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đào</a:t>
            </a:r>
            <a:r>
              <a:rPr lang="en-US" sz="2000" dirty="0" smtClean="0"/>
              <a:t> </a:t>
            </a:r>
            <a:r>
              <a:rPr lang="en-US" sz="2000" dirty="0" err="1" smtClean="0"/>
              <a:t>tạo</a:t>
            </a:r>
            <a:r>
              <a:rPr lang="en-US" sz="2000" dirty="0" smtClean="0"/>
              <a:t> </a:t>
            </a:r>
            <a:r>
              <a:rPr lang="en-US" sz="2000" dirty="0" err="1" smtClean="0"/>
              <a:t>cho</a:t>
            </a:r>
            <a:r>
              <a:rPr lang="en-US" sz="2000" dirty="0" smtClean="0"/>
              <a:t> AI </a:t>
            </a:r>
            <a:r>
              <a:rPr lang="en-US" sz="2000" dirty="0" err="1" smtClean="0"/>
              <a:t>trong</a:t>
            </a:r>
            <a:r>
              <a:rPr lang="en-US" sz="2000" dirty="0" smtClean="0"/>
              <a:t> </a:t>
            </a:r>
            <a:r>
              <a:rPr lang="en-US" sz="2000" dirty="0" err="1" smtClean="0"/>
              <a:t>việc</a:t>
            </a:r>
            <a:r>
              <a:rPr lang="en-US" sz="2000" dirty="0" smtClean="0"/>
              <a:t> </a:t>
            </a:r>
            <a:r>
              <a:rPr lang="en-US" sz="2000" dirty="0" err="1" smtClean="0"/>
              <a:t>nhận</a:t>
            </a:r>
            <a:r>
              <a:rPr lang="en-US" sz="2000" dirty="0" smtClean="0"/>
              <a:t> </a:t>
            </a:r>
            <a:r>
              <a:rPr lang="en-US" sz="2000" dirty="0" err="1" smtClean="0"/>
              <a:t>biết</a:t>
            </a:r>
            <a:r>
              <a:rPr lang="en-US" sz="2000" dirty="0" smtClean="0"/>
              <a:t> </a:t>
            </a:r>
            <a:r>
              <a:rPr lang="en-US" sz="2000" dirty="0" err="1" smtClean="0"/>
              <a:t>các</a:t>
            </a:r>
            <a:r>
              <a:rPr lang="en-US" sz="2000" dirty="0" smtClean="0"/>
              <a:t> </a:t>
            </a:r>
            <a:r>
              <a:rPr lang="en-US" sz="2000" dirty="0" err="1" smtClean="0"/>
              <a:t>mẫu</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và</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dự</a:t>
            </a:r>
            <a:r>
              <a:rPr lang="en-US" sz="2000" dirty="0" smtClean="0"/>
              <a:t> </a:t>
            </a:r>
            <a:r>
              <a:rPr lang="en-US" sz="2000" dirty="0" err="1" smtClean="0"/>
              <a:t>đoán</a:t>
            </a:r>
            <a:r>
              <a:rPr lang="en-US" sz="2000" dirty="0" smtClean="0"/>
              <a:t>.</a:t>
            </a:r>
          </a:p>
          <a:p>
            <a:pPr algn="just"/>
            <a:endParaRPr lang="en-US" sz="2000" i="1" dirty="0" smtClean="0"/>
          </a:p>
          <a:p>
            <a:pPr algn="just"/>
            <a:r>
              <a:rPr lang="en-US" sz="2000" i="1" dirty="0" err="1" smtClean="0"/>
              <a:t>Học</a:t>
            </a:r>
            <a:r>
              <a:rPr lang="en-US" sz="2000" i="1" dirty="0" smtClean="0"/>
              <a:t> </a:t>
            </a:r>
            <a:r>
              <a:rPr lang="en-US" sz="2000" i="1" dirty="0" err="1" smtClean="0"/>
              <a:t>sâu</a:t>
            </a:r>
            <a:r>
              <a:rPr lang="en-US" sz="2000" i="1" dirty="0" smtClean="0"/>
              <a:t> (Deep Learning) : </a:t>
            </a:r>
            <a:r>
              <a:rPr lang="en-US" sz="2000" dirty="0" err="1" smtClean="0"/>
              <a:t>là</a:t>
            </a:r>
            <a:r>
              <a:rPr lang="en-US" sz="2000" dirty="0" smtClean="0"/>
              <a:t> </a:t>
            </a:r>
            <a:r>
              <a:rPr lang="en-US" sz="2000" dirty="0" err="1" smtClean="0"/>
              <a:t>m</a:t>
            </a:r>
            <a:r>
              <a:rPr lang="en-US" sz="2000" dirty="0" err="1" smtClean="0"/>
              <a:t>ột</a:t>
            </a:r>
            <a:r>
              <a:rPr lang="en-US" sz="2000" i="1"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của</a:t>
            </a:r>
            <a:r>
              <a:rPr lang="en-US" sz="2000" dirty="0" smtClean="0"/>
              <a:t> </a:t>
            </a:r>
            <a:r>
              <a:rPr lang="en-US" sz="2000" dirty="0" err="1" smtClean="0"/>
              <a:t>học</a:t>
            </a:r>
            <a:r>
              <a:rPr lang="en-US" sz="2000" dirty="0" smtClean="0"/>
              <a:t> </a:t>
            </a:r>
            <a:r>
              <a:rPr lang="en-US" sz="2000" dirty="0" err="1" smtClean="0"/>
              <a:t>máy</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mạng</a:t>
            </a:r>
            <a:r>
              <a:rPr lang="en-US" sz="2000" dirty="0" smtClean="0"/>
              <a:t> </a:t>
            </a:r>
            <a:r>
              <a:rPr lang="en-US" sz="2000" dirty="0" err="1" smtClean="0"/>
              <a:t>thần</a:t>
            </a:r>
            <a:r>
              <a:rPr lang="en-US" sz="2000" dirty="0" smtClean="0"/>
              <a:t> </a:t>
            </a:r>
            <a:r>
              <a:rPr lang="en-US" sz="2000" dirty="0" err="1" smtClean="0"/>
              <a:t>kinh</a:t>
            </a:r>
            <a:r>
              <a:rPr lang="en-US" sz="2000" dirty="0" smtClean="0"/>
              <a:t> </a:t>
            </a:r>
            <a:r>
              <a:rPr lang="en-US" sz="2000" dirty="0" err="1" smtClean="0"/>
              <a:t>nhân</a:t>
            </a:r>
            <a:r>
              <a:rPr lang="en-US" sz="2000" dirty="0" smtClean="0"/>
              <a:t> </a:t>
            </a:r>
            <a:r>
              <a:rPr lang="en-US" sz="2000" dirty="0" err="1" smtClean="0"/>
              <a:t>tạo</a:t>
            </a:r>
            <a:r>
              <a:rPr lang="en-US" sz="2000" dirty="0" smtClean="0"/>
              <a:t>.</a:t>
            </a:r>
            <a:endParaRPr lang="en-US" sz="2000" i="1"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p:txBody>
      </p:sp>
      <p:sp>
        <p:nvSpPr>
          <p:cNvPr id="3" name="Slide Number Placeholder 2"/>
          <p:cNvSpPr>
            <a:spLocks noGrp="1"/>
          </p:cNvSpPr>
          <p:nvPr>
            <p:ph type="sldNum" sz="quarter" idx="12"/>
          </p:nvPr>
        </p:nvSpPr>
        <p:spPr/>
        <p:txBody>
          <a:bodyPr/>
          <a:lstStyle/>
          <a:p>
            <a:fld id="{DB8C5D70-793E-4376-AB60-C8387A2358A8}" type="slidenum">
              <a:rPr lang="en-US" sz="1800" smtClean="0"/>
              <a:t>3</a:t>
            </a:fld>
            <a:endParaRPr lang="en-US" sz="1800" dirty="0"/>
          </a:p>
        </p:txBody>
      </p:sp>
      <p:pic>
        <p:nvPicPr>
          <p:cNvPr id="1028" name="Picture 4" descr="https://st.quantrimang.com/photos/image/2018/08/30/phan-biet-ai-mc-d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53" y="1155700"/>
            <a:ext cx="4915947" cy="506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873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Trong</a:t>
            </a:r>
            <a:r>
              <a:rPr lang="en-US" dirty="0"/>
              <a:t> deep learning, </a:t>
            </a:r>
            <a:r>
              <a:rPr lang="en-US" dirty="0" err="1"/>
              <a:t>cơ</a:t>
            </a:r>
            <a:r>
              <a:rPr lang="en-US" dirty="0"/>
              <a:t> </a:t>
            </a:r>
            <a:r>
              <a:rPr lang="en-US" dirty="0" err="1"/>
              <a:t>chế</a:t>
            </a:r>
            <a:r>
              <a:rPr lang="en-US" dirty="0"/>
              <a:t> Attention </a:t>
            </a:r>
            <a:r>
              <a:rPr lang="en-US" dirty="0" err="1"/>
              <a:t>là</a:t>
            </a:r>
            <a:r>
              <a:rPr lang="en-US" dirty="0"/>
              <a:t> </a:t>
            </a:r>
            <a:r>
              <a:rPr lang="en-US" dirty="0" err="1"/>
              <a:t>một</a:t>
            </a:r>
            <a:r>
              <a:rPr lang="en-US" dirty="0"/>
              <a:t> ý </a:t>
            </a:r>
            <a:r>
              <a:rPr lang="en-US" dirty="0" err="1"/>
              <a:t>tưởng</a:t>
            </a:r>
            <a:r>
              <a:rPr lang="en-US" dirty="0"/>
              <a:t> </a:t>
            </a:r>
            <a:r>
              <a:rPr lang="en-US" dirty="0" err="1"/>
              <a:t>tương</a:t>
            </a:r>
            <a:r>
              <a:rPr lang="en-US" dirty="0"/>
              <a:t> </a:t>
            </a:r>
            <a:r>
              <a:rPr lang="en-US" dirty="0" err="1"/>
              <a:t>tự</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khi</a:t>
            </a:r>
            <a:r>
              <a:rPr lang="en-US" dirty="0"/>
              <a:t> ta </a:t>
            </a:r>
            <a:r>
              <a:rPr lang="en-US" dirty="0" err="1"/>
              <a:t>chỉ</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những</a:t>
            </a:r>
            <a:r>
              <a:rPr lang="en-US" dirty="0"/>
              <a:t> </a:t>
            </a:r>
            <a:r>
              <a:rPr lang="en-US" dirty="0" err="1"/>
              <a:t>phần</a:t>
            </a:r>
            <a:r>
              <a:rPr lang="en-US" dirty="0"/>
              <a:t> </a:t>
            </a:r>
            <a:r>
              <a:rPr lang="en-US" dirty="0" err="1"/>
              <a:t>nhất</a:t>
            </a:r>
            <a:r>
              <a:rPr lang="en-US" dirty="0"/>
              <a:t> </a:t>
            </a:r>
            <a:r>
              <a:rPr lang="en-US" dirty="0" err="1"/>
              <a:t>định</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như</a:t>
            </a:r>
            <a:r>
              <a:rPr lang="en-US" dirty="0"/>
              <a:t> </a:t>
            </a:r>
            <a:r>
              <a:rPr lang="en-US" dirty="0" err="1"/>
              <a:t>nhận</a:t>
            </a:r>
            <a:r>
              <a:rPr lang="en-US" dirty="0"/>
              <a:t> </a:t>
            </a:r>
            <a:r>
              <a:rPr lang="en-US" dirty="0" err="1"/>
              <a:t>diện</a:t>
            </a:r>
            <a:r>
              <a:rPr lang="en-US" dirty="0"/>
              <a:t> </a:t>
            </a:r>
            <a:r>
              <a:rPr lang="en-US" dirty="0" err="1"/>
              <a:t>giọng</a:t>
            </a:r>
            <a:r>
              <a:rPr lang="en-US" dirty="0"/>
              <a:t> </a:t>
            </a:r>
            <a:r>
              <a:rPr lang="en-US" dirty="0" err="1"/>
              <a:t>nói</a:t>
            </a:r>
            <a:r>
              <a:rPr lang="en-US" dirty="0"/>
              <a:t>, </a:t>
            </a:r>
            <a:r>
              <a:rPr lang="en-US" dirty="0" err="1"/>
              <a:t>phân</a:t>
            </a:r>
            <a:r>
              <a:rPr lang="en-US" dirty="0"/>
              <a:t> </a:t>
            </a:r>
            <a:r>
              <a:rPr lang="en-US" dirty="0" err="1"/>
              <a:t>tích</a:t>
            </a:r>
            <a:r>
              <a:rPr lang="en-US" dirty="0"/>
              <a:t> </a:t>
            </a:r>
            <a:r>
              <a:rPr lang="en-US" dirty="0" err="1"/>
              <a:t>cảm</a:t>
            </a:r>
            <a:r>
              <a:rPr lang="en-US" dirty="0"/>
              <a:t> </a:t>
            </a:r>
            <a:r>
              <a:rPr lang="en-US" dirty="0" err="1"/>
              <a:t>xúc</a:t>
            </a:r>
            <a:r>
              <a:rPr lang="en-US" dirty="0"/>
              <a:t>, </a:t>
            </a:r>
            <a:r>
              <a:rPr lang="en-US" dirty="0" err="1"/>
              <a:t>dịch</a:t>
            </a:r>
            <a:r>
              <a:rPr lang="en-US" dirty="0"/>
              <a:t> </a:t>
            </a:r>
            <a:r>
              <a:rPr lang="en-US" dirty="0" err="1"/>
              <a:t>máy</a:t>
            </a:r>
            <a:r>
              <a:rPr lang="en-US" dirty="0"/>
              <a:t>, </a:t>
            </a:r>
            <a:r>
              <a:rPr lang="en-US" dirty="0" smtClean="0"/>
              <a:t>…</a:t>
            </a:r>
          </a:p>
          <a:p>
            <a:r>
              <a:rPr lang="en-US" dirty="0" smtClean="0"/>
              <a:t>Encoder </a:t>
            </a:r>
            <a:r>
              <a:rPr lang="en-US" dirty="0" err="1" smtClean="0"/>
              <a:t>sẽ</a:t>
            </a:r>
            <a:r>
              <a:rPr lang="en-US" dirty="0" smtClean="0"/>
              <a:t> </a:t>
            </a:r>
            <a:r>
              <a:rPr lang="en-US" dirty="0" err="1" smtClean="0"/>
              <a:t>mã</a:t>
            </a:r>
            <a:r>
              <a:rPr lang="en-US" dirty="0" smtClean="0"/>
              <a:t> </a:t>
            </a:r>
            <a:r>
              <a:rPr lang="en-US" dirty="0" err="1" smtClean="0"/>
              <a:t>hóa</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dãy</a:t>
            </a:r>
            <a:r>
              <a:rPr lang="en-US" dirty="0" smtClean="0"/>
              <a:t> </a:t>
            </a:r>
            <a:r>
              <a:rPr lang="en-US" dirty="0" err="1" smtClean="0"/>
              <a:t>các</a:t>
            </a:r>
            <a:r>
              <a:rPr lang="en-US" dirty="0" smtClean="0"/>
              <a:t> vector, </a:t>
            </a:r>
            <a:r>
              <a:rPr lang="en-US" dirty="0" err="1" smtClean="0"/>
              <a:t>bộ</a:t>
            </a:r>
            <a:r>
              <a:rPr lang="en-US" dirty="0" smtClean="0"/>
              <a:t> decoder </a:t>
            </a:r>
            <a:r>
              <a:rPr lang="en-US" dirty="0" err="1" smtClean="0"/>
              <a:t>áp</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Attention </a:t>
            </a:r>
            <a:r>
              <a:rPr lang="en-US" dirty="0" err="1" smtClean="0"/>
              <a:t>để</a:t>
            </a:r>
            <a:r>
              <a:rPr lang="en-US" dirty="0" smtClean="0"/>
              <a:t> </a:t>
            </a:r>
            <a:r>
              <a:rPr lang="en-US" dirty="0" err="1" smtClean="0"/>
              <a:t>lấy</a:t>
            </a:r>
            <a:r>
              <a:rPr lang="en-US" dirty="0" smtClean="0"/>
              <a:t> </a:t>
            </a:r>
            <a:r>
              <a:rPr lang="en-US" dirty="0" err="1" smtClean="0"/>
              <a:t>tổng</a:t>
            </a:r>
            <a:r>
              <a:rPr lang="en-US" dirty="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dãy</a:t>
            </a:r>
            <a:r>
              <a:rPr lang="en-US" dirty="0" smtClean="0"/>
              <a:t> </a:t>
            </a:r>
            <a:r>
              <a:rPr lang="en-US" dirty="0" err="1" smtClean="0"/>
              <a:t>các</a:t>
            </a:r>
            <a:r>
              <a:rPr lang="en-US" dirty="0" smtClean="0"/>
              <a:t> vector </a:t>
            </a:r>
            <a:r>
              <a:rPr lang="en-US" dirty="0" err="1" smtClean="0"/>
              <a:t>trên</a:t>
            </a:r>
            <a:r>
              <a:rPr lang="en-US" dirty="0" smtClean="0"/>
              <a:t>.</a:t>
            </a:r>
            <a:r>
              <a:rPr lang="en-US" dirty="0"/>
              <a:t> </a:t>
            </a:r>
            <a:r>
              <a:rPr lang="en-US" dirty="0" err="1" smtClean="0"/>
              <a:t>Tổng</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lan</a:t>
            </a:r>
            <a:r>
              <a:rPr lang="en-US" dirty="0" smtClean="0"/>
              <a:t> </a:t>
            </a:r>
            <a:r>
              <a:rPr lang="en-US" dirty="0" err="1" smtClean="0"/>
              <a:t>truyền</a:t>
            </a:r>
            <a:r>
              <a:rPr lang="en-US" dirty="0" smtClean="0"/>
              <a:t> </a:t>
            </a:r>
            <a:r>
              <a:rPr lang="en-US" dirty="0" err="1" smtClean="0"/>
              <a:t>tiến</a:t>
            </a:r>
            <a:r>
              <a:rPr lang="en-US" dirty="0" smtClean="0"/>
              <a:t>.</a:t>
            </a:r>
          </a:p>
        </p:txBody>
      </p:sp>
      <p:sp>
        <p:nvSpPr>
          <p:cNvPr id="4" name="Slide Number Placeholder 3"/>
          <p:cNvSpPr>
            <a:spLocks noGrp="1"/>
          </p:cNvSpPr>
          <p:nvPr>
            <p:ph type="sldNum" sz="quarter" idx="12"/>
          </p:nvPr>
        </p:nvSpPr>
        <p:spPr/>
        <p:txBody>
          <a:bodyPr/>
          <a:lstStyle/>
          <a:p>
            <a:fld id="{DB8C5D70-793E-4376-AB60-C8387A2358A8}" type="slidenum">
              <a:rPr lang="en-US" smtClean="0"/>
              <a:t>30</a:t>
            </a:fld>
            <a:endParaRPr lang="en-US"/>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Cơ</a:t>
            </a:r>
            <a:r>
              <a:rPr lang="en-US" dirty="0">
                <a:solidFill>
                  <a:schemeClr val="bg1"/>
                </a:solidFill>
              </a:rPr>
              <a:t> </a:t>
            </a:r>
            <a:r>
              <a:rPr lang="en-US" dirty="0" err="1">
                <a:solidFill>
                  <a:schemeClr val="bg1"/>
                </a:solidFill>
              </a:rPr>
              <a:t>chế</a:t>
            </a:r>
            <a:r>
              <a:rPr lang="en-US" dirty="0">
                <a:solidFill>
                  <a:schemeClr val="bg1"/>
                </a:solidFill>
              </a:rPr>
              <a:t> Attention</a:t>
            </a:r>
            <a:endParaRPr lang="en-US" dirty="0">
              <a:solidFill>
                <a:schemeClr val="bg1"/>
              </a:solidFill>
            </a:endParaRPr>
          </a:p>
        </p:txBody>
      </p:sp>
    </p:spTree>
    <p:extLst>
      <p:ext uri="{BB962C8B-B14F-4D97-AF65-F5344CB8AC3E}">
        <p14:creationId xmlns:p14="http://schemas.microsoft.com/office/powerpoint/2010/main" val="3294855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5973012"/>
            <a:ext cx="10515600" cy="808875"/>
          </a:xfrm>
        </p:spPr>
        <p:txBody>
          <a:bodyPr/>
          <a:lstStyle/>
          <a:p>
            <a:r>
              <a:rPr lang="en-US" smtClean="0"/>
              <a:t>Cơ chế seq2seq phổ biến (không sử dụng attention)</a:t>
            </a:r>
            <a:endParaRPr lang="en-US"/>
          </a:p>
        </p:txBody>
      </p:sp>
      <p:sp>
        <p:nvSpPr>
          <p:cNvPr id="2" name="Slide Number Placeholder 1"/>
          <p:cNvSpPr>
            <a:spLocks noGrp="1"/>
          </p:cNvSpPr>
          <p:nvPr>
            <p:ph type="sldNum" sz="quarter" idx="12"/>
          </p:nvPr>
        </p:nvSpPr>
        <p:spPr/>
        <p:txBody>
          <a:bodyPr/>
          <a:lstStyle/>
          <a:p>
            <a:fld id="{DB8C5D70-793E-4376-AB60-C8387A2358A8}" type="slidenum">
              <a:rPr lang="en-US" smtClean="0"/>
              <a:t>31</a:t>
            </a:fld>
            <a:endParaRPr lang="en-US"/>
          </a:p>
        </p:txBody>
      </p:sp>
      <p:pic>
        <p:nvPicPr>
          <p:cNvPr id="15362" name="Picture 2" descr="attention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3899" y="419100"/>
            <a:ext cx="7683501" cy="555391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320800" y="5973012"/>
            <a:ext cx="10515600" cy="808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Gắn thêm Attention</a:t>
            </a:r>
            <a:endParaRPr lang="en-US" dirty="0"/>
          </a:p>
        </p:txBody>
      </p:sp>
      <p:pic>
        <p:nvPicPr>
          <p:cNvPr id="8" name="Picture 2" descr="attention_paper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440373"/>
            <a:ext cx="9306619" cy="483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8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15362"/>
                                        </p:tgtEl>
                                      </p:cBhvr>
                                    </p:animEffect>
                                    <p:set>
                                      <p:cBhvr>
                                        <p:cTn id="7" dur="1" fill="hold">
                                          <p:stCondLst>
                                            <p:cond delay="1999"/>
                                          </p:stCondLst>
                                        </p:cTn>
                                        <p:tgtEl>
                                          <p:spTgt spid="15362"/>
                                        </p:tgtEl>
                                        <p:attrNameLst>
                                          <p:attrName>style.visibility</p:attrName>
                                        </p:attrNameLst>
                                      </p:cBhvr>
                                      <p:to>
                                        <p:strVal val="hidden"/>
                                      </p:to>
                                    </p:set>
                                  </p:childTnLst>
                                </p:cTn>
                              </p:par>
                              <p:par>
                                <p:cTn id="8" presetID="21" presetClass="exit" presetSubtype="1" fill="hold" grpId="0" nodeType="withEffect">
                                  <p:stCondLst>
                                    <p:cond delay="0"/>
                                  </p:stCondLst>
                                  <p:childTnLst>
                                    <p:animEffect transition="out" filter="wheel(1)">
                                      <p:cBhvr>
                                        <p:cTn id="9" dur="2000"/>
                                        <p:tgtEl>
                                          <p:spTgt spid="3">
                                            <p:txEl>
                                              <p:pRg st="0" end="0"/>
                                            </p:txEl>
                                          </p:spTgt>
                                        </p:tgtEl>
                                      </p:cBhvr>
                                    </p:animEffect>
                                    <p:set>
                                      <p:cBhvr>
                                        <p:cTn id="10"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32609"/>
                <a:ext cx="10515600" cy="5044354"/>
              </a:xfrm>
            </p:spPr>
            <p:txBody>
              <a:bodyPr>
                <a:normAutofit/>
              </a:bodyPr>
              <a:lstStyle/>
              <a:p>
                <a:pPr algn="just"/>
                <a:r>
                  <a:rPr lang="en-US" dirty="0" err="1" smtClean="0"/>
                  <a:t>Một</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từ</a:t>
                </a:r>
                <a:r>
                  <a:rPr lang="en-US" dirty="0" smtClean="0"/>
                  <a:t> </a:t>
                </a:r>
                <a:r>
                  <a:rPr lang="en-US" dirty="0" err="1" smtClean="0"/>
                  <a:t>trong</a:t>
                </a:r>
                <a:r>
                  <a:rPr lang="en-US" dirty="0" smtClean="0"/>
                  <a:t> </a:t>
                </a:r>
                <a:r>
                  <a:rPr lang="en-US" dirty="0" err="1" smtClean="0"/>
                  <a:t>văn</a:t>
                </a:r>
                <a:r>
                  <a:rPr lang="en-US" dirty="0" smtClean="0"/>
                  <a:t> </a:t>
                </a:r>
                <a:r>
                  <a:rPr lang="en-US" dirty="0" err="1" smtClean="0"/>
                  <a:t>bản</a:t>
                </a:r>
                <a:r>
                  <a:rPr lang="en-US" dirty="0" smtClean="0"/>
                  <a:t> </a:t>
                </a:r>
                <a:r>
                  <a:rPr lang="en-US" dirty="0" err="1" smtClean="0"/>
                  <a:t>gốc</a:t>
                </a:r>
                <a:r>
                  <a:rPr lang="en-US" dirty="0" smtClean="0"/>
                  <a:t> </a:t>
                </a:r>
                <a:r>
                  <a:rPr lang="en-US" i="1" dirty="0" smtClean="0"/>
                  <a:t>x </a:t>
                </a:r>
                <a:r>
                  <a:rPr lang="en-US" dirty="0" err="1" smtClean="0"/>
                  <a:t>với</a:t>
                </a:r>
                <a:r>
                  <a:rPr lang="en-US" dirty="0" smtClean="0"/>
                  <a:t> </a:t>
                </a:r>
                <a:r>
                  <a:rPr lang="en-US" dirty="0" err="1" smtClean="0"/>
                  <a:t>độ</a:t>
                </a:r>
                <a:r>
                  <a:rPr lang="en-US" dirty="0" smtClean="0"/>
                  <a:t> </a:t>
                </a:r>
                <a:r>
                  <a:rPr lang="en-US" dirty="0" err="1" smtClean="0"/>
                  <a:t>dài</a:t>
                </a:r>
                <a:r>
                  <a:rPr lang="en-US" dirty="0" smtClean="0"/>
                  <a:t> </a:t>
                </a:r>
                <a:r>
                  <a:rPr lang="en-US" i="1" dirty="0" smtClean="0"/>
                  <a:t>n</a:t>
                </a:r>
                <a:r>
                  <a:rPr lang="en-US" dirty="0" smtClean="0"/>
                  <a:t>, </a:t>
                </a:r>
                <a:r>
                  <a:rPr lang="en-US" dirty="0" err="1" smtClean="0"/>
                  <a:t>và</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từ</a:t>
                </a:r>
                <a:r>
                  <a:rPr lang="en-US" dirty="0" smtClean="0"/>
                  <a:t> </a:t>
                </a:r>
                <a:r>
                  <a:rPr lang="en-US" dirty="0" err="1" smtClean="0"/>
                  <a:t>trong</a:t>
                </a:r>
                <a:r>
                  <a:rPr lang="en-US" dirty="0" smtClean="0"/>
                  <a:t> </a:t>
                </a:r>
                <a:r>
                  <a:rPr lang="en-US" dirty="0" err="1" smtClean="0"/>
                  <a:t>bản</a:t>
                </a:r>
                <a:r>
                  <a:rPr lang="en-US" dirty="0" smtClean="0"/>
                  <a:t> </a:t>
                </a:r>
                <a:r>
                  <a:rPr lang="en-US" dirty="0" err="1" smtClean="0"/>
                  <a:t>dịch</a:t>
                </a:r>
                <a:r>
                  <a:rPr lang="en-US" i="1" dirty="0" smtClean="0"/>
                  <a:t> y</a:t>
                </a:r>
                <a:r>
                  <a:rPr lang="en-US" dirty="0" smtClean="0"/>
                  <a:t> </a:t>
                </a:r>
                <a:r>
                  <a:rPr lang="en-US" dirty="0" err="1" smtClean="0"/>
                  <a:t>tương</a:t>
                </a:r>
                <a:r>
                  <a:rPr lang="en-US" dirty="0" smtClean="0"/>
                  <a:t> </a:t>
                </a:r>
                <a:r>
                  <a:rPr lang="en-US" dirty="0" err="1" smtClean="0"/>
                  <a:t>ứng</a:t>
                </a:r>
                <a:r>
                  <a:rPr lang="en-US" dirty="0" smtClean="0"/>
                  <a:t> </a:t>
                </a:r>
                <a:r>
                  <a:rPr lang="en-US" i="1" dirty="0" smtClean="0"/>
                  <a:t>x </a:t>
                </a:r>
                <a:r>
                  <a:rPr lang="en-US" dirty="0" err="1" smtClean="0"/>
                  <a:t>với</a:t>
                </a:r>
                <a:r>
                  <a:rPr lang="en-US" dirty="0" smtClean="0"/>
                  <a:t> </a:t>
                </a:r>
                <a:r>
                  <a:rPr lang="en-US" dirty="0" err="1" smtClean="0"/>
                  <a:t>độ</a:t>
                </a:r>
                <a:r>
                  <a:rPr lang="en-US" dirty="0" smtClean="0"/>
                  <a:t> </a:t>
                </a:r>
                <a:r>
                  <a:rPr lang="en-US" dirty="0" err="1" smtClean="0"/>
                  <a:t>dài</a:t>
                </a:r>
                <a:r>
                  <a:rPr lang="en-US" dirty="0" smtClean="0"/>
                  <a:t> </a:t>
                </a:r>
                <a:r>
                  <a:rPr lang="en-US" i="1" dirty="0" smtClean="0"/>
                  <a:t>m</a:t>
                </a:r>
                <a:r>
                  <a:rPr lang="en-US" dirty="0" smtClean="0"/>
                  <a:t>.</a:t>
                </a:r>
              </a:p>
              <a:p>
                <a:pPr marL="1371600" lvl="3" indent="0" algn="just">
                  <a:buNone/>
                </a:pPr>
                <a:r>
                  <a:rPr lang="en-US" sz="2000" i="1" dirty="0" smtClean="0"/>
                  <a:t> </a:t>
                </a:r>
                <a:r>
                  <a:rPr lang="en-US" sz="2400" i="1" dirty="0" smtClean="0"/>
                  <a:t>x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r>
                  <a:rPr lang="en-US" sz="2400" i="1" dirty="0"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oMath>
                </a14:m>
                <a:r>
                  <a:rPr lang="en-US" sz="2400" i="1" dirty="0" smtClean="0"/>
                  <a:t> ]</a:t>
                </a:r>
              </a:p>
              <a:p>
                <a:pPr marL="1371600" lvl="3" indent="0" algn="just">
                  <a:buNone/>
                </a:pPr>
                <a:r>
                  <a:rPr lang="en-US" sz="2400" i="1" dirty="0" smtClean="0"/>
                  <a:t> y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oMath>
                </a14:m>
                <a:r>
                  <a:rPr lang="en-US"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oMath>
                </a14:m>
                <a:r>
                  <a:rPr lang="en-US" sz="2400" i="1" dirty="0"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𝑚</m:t>
                        </m:r>
                      </m:sub>
                    </m:sSub>
                  </m:oMath>
                </a14:m>
                <a:r>
                  <a:rPr lang="en-US" sz="2400" i="1" dirty="0" smtClean="0"/>
                  <a:t> ]</a:t>
                </a:r>
              </a:p>
              <a:p>
                <a:pPr algn="just"/>
                <a:r>
                  <a:rPr lang="en-US" dirty="0" err="1" smtClean="0"/>
                  <a:t>Mỗi</a:t>
                </a:r>
                <a:r>
                  <a:rPr lang="en-US" dirty="0" smtClean="0"/>
                  <a:t> decoder output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từ</a:t>
                </a:r>
                <a:r>
                  <a:rPr lang="en-US" dirty="0" smtClean="0"/>
                  <a:t> </a:t>
                </a:r>
                <a:r>
                  <a:rPr lang="en-US" dirty="0" err="1" smtClean="0"/>
                  <a:t>trước</a:t>
                </a:r>
                <a:r>
                  <a:rPr lang="en-US" dirty="0" smtClean="0"/>
                  <a:t> </a:t>
                </a:r>
                <a:r>
                  <a:rPr lang="en-US" dirty="0" err="1" smtClean="0"/>
                  <a:t>đó</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i="1" dirty="0" smtClean="0"/>
                  <a:t> </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i="1" dirty="0" smtClean="0"/>
                  <a:t> </a:t>
                </a:r>
                <a:r>
                  <a:rPr lang="en-US" dirty="0" err="1" smtClean="0"/>
                  <a:t>và</a:t>
                </a:r>
                <a:r>
                  <a:rPr lang="en-US" dirty="0" smtClean="0"/>
                  <a:t> context vector:</a:t>
                </a:r>
              </a:p>
              <a:p>
                <a:pPr marL="914400" lvl="2" indent="0" algn="just">
                  <a:buNone/>
                </a:pPr>
                <a:r>
                  <a:rPr lang="it-IT" sz="2400" i="1" dirty="0"/>
                  <a:t> </a:t>
                </a:r>
                <a:r>
                  <a:rPr lang="it-IT" sz="2400" i="1" dirty="0" smtClean="0"/>
                  <a:t>       p</a:t>
                </a:r>
                <a:r>
                  <a:rPr lang="it-IT"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it-IT" sz="2400" dirty="0" smtClean="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oMath>
                </a14:m>
                <a:r>
                  <a:rPr lang="it-IT" sz="2400" dirty="0"/>
                  <a:t>​</a:t>
                </a:r>
                <a:r>
                  <a:rPr lang="it-IT" sz="2400" dirty="0" smtClean="0"/>
                  <a:t>, ...,</a:t>
                </a:r>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dirty="0"/>
                  <a:t>​</a:t>
                </a:r>
                <a:r>
                  <a:rPr lang="it-IT" sz="2400" dirty="0" smtClean="0"/>
                  <a:t>}, </a:t>
                </a:r>
                <a:r>
                  <a:rPr lang="it-IT" sz="2400" i="1" dirty="0" smtClean="0"/>
                  <a:t>x</a:t>
                </a:r>
                <a:r>
                  <a:rPr lang="it-IT" sz="2400" dirty="0" smtClean="0"/>
                  <a:t>) = </a:t>
                </a:r>
                <a:r>
                  <a:rPr lang="it-IT" sz="2400" i="1" dirty="0" smtClean="0"/>
                  <a:t>g </a:t>
                </a:r>
                <a:r>
                  <a:rPr lang="it-IT"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dirty="0" smtClean="0"/>
                  <a:t>,</a:t>
                </a:r>
                <a:r>
                  <a:rPr lang="it-IT"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oMath>
                </a14:m>
                <a:r>
                  <a:rPr lang="it-IT" sz="2400" dirty="0" smtClean="0"/>
                  <a:t>,</a:t>
                </a:r>
                <a:r>
                  <a:rPr lang="it-IT"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it-IT" sz="2400" dirty="0" smtClean="0"/>
                  <a:t>)</a:t>
                </a:r>
              </a:p>
              <a:p>
                <a:pPr algn="just"/>
                <a:r>
                  <a:rPr lang="it-IT" dirty="0" smtClean="0"/>
                  <a:t>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it-IT" dirty="0" smtClean="0"/>
                  <a:t> của decoder được thông qua một RNN của decoder với thông tin từ trạng thái ẩn trước đó của decoder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r>
                          <a:rPr lang="en-US" b="0" i="1" smtClean="0">
                            <a:latin typeface="Cambria Math" panose="02040503050406030204" pitchFamily="18" charset="0"/>
                          </a:rPr>
                          <m:t> −1</m:t>
                        </m:r>
                      </m:sub>
                    </m:sSub>
                  </m:oMath>
                </a14:m>
                <a:r>
                  <a:rPr lang="en-US" dirty="0" smtClean="0"/>
                  <a:t> , </a:t>
                </a:r>
                <a:r>
                  <a:rPr lang="en-US" dirty="0" err="1" smtClean="0"/>
                  <a:t>từ</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smtClean="0"/>
                  <a:t> </a:t>
                </a:r>
                <a:r>
                  <a:rPr lang="en-US" dirty="0" err="1" smtClean="0"/>
                  <a:t>và</a:t>
                </a:r>
                <a:r>
                  <a:rPr lang="en-US" dirty="0" smtClean="0"/>
                  <a:t> 1 context vector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endParaRPr lang="en-US" b="0" i="1" dirty="0" smtClean="0">
                  <a:latin typeface="Cambria Math" panose="02040503050406030204" pitchFamily="18" charset="0"/>
                </a:endParaRPr>
              </a:p>
              <a:p>
                <a:pPr marL="0" indent="0" algn="just">
                  <a:buNone/>
                </a:pPr>
                <a:r>
                  <a:rPr lang="en-US" i="1" dirty="0" smtClean="0">
                    <a:latin typeface="Calibri (Body)"/>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i="1" dirty="0" smtClean="0">
                    <a:latin typeface="Calibri (Body)"/>
                  </a:rPr>
                  <a:t>= </a:t>
                </a:r>
                <a:r>
                  <a:rPr lang="it-IT" sz="2400" i="1" dirty="0" smtClean="0"/>
                  <a:t>f </a:t>
                </a:r>
                <a:r>
                  <a:rPr lang="it-IT"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dirty="0" smtClean="0"/>
                  <a:t>,</a:t>
                </a:r>
                <a:r>
                  <a:rPr lang="it-IT"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it-IT" sz="2400" dirty="0" smtClean="0"/>
                  <a:t>)  với  i = [1, m]</a:t>
                </a:r>
              </a:p>
              <a:p>
                <a:pPr marL="0" indent="0" algn="just">
                  <a:buNone/>
                </a:pPr>
                <a:endParaRPr lang="en-US" i="1" dirty="0" smtClean="0">
                  <a:latin typeface="Calibri (Body)"/>
                </a:endParaRPr>
              </a:p>
              <a:p>
                <a:pPr algn="just"/>
                <a:endParaRPr lang="en-US" dirty="0" smtClean="0"/>
              </a:p>
              <a:p>
                <a:pPr marL="1371600" lvl="3" indent="0" algn="just">
                  <a:buNone/>
                </a:pPr>
                <a:endParaRPr lang="en-US" sz="2000" i="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32609"/>
                <a:ext cx="10515600" cy="5044354"/>
              </a:xfrm>
              <a:blipFill>
                <a:blip r:embed="rId2"/>
                <a:stretch>
                  <a:fillRect l="-1043" t="-2056"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32</a:t>
            </a:fld>
            <a:endParaRPr lang="en-US"/>
          </a:p>
        </p:txBody>
      </p:sp>
      <p:sp>
        <p:nvSpPr>
          <p:cNvPr id="4" name="Rectangle 3"/>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Cơ</a:t>
            </a:r>
            <a:r>
              <a:rPr lang="en-US" dirty="0">
                <a:solidFill>
                  <a:schemeClr val="bg1"/>
                </a:solidFill>
              </a:rPr>
              <a:t> </a:t>
            </a:r>
            <a:r>
              <a:rPr lang="en-US" dirty="0" err="1">
                <a:solidFill>
                  <a:schemeClr val="bg1"/>
                </a:solidFill>
              </a:rPr>
              <a:t>chế</a:t>
            </a:r>
            <a:r>
              <a:rPr lang="en-US" dirty="0">
                <a:solidFill>
                  <a:schemeClr val="bg1"/>
                </a:solidFill>
              </a:rPr>
              <a:t> Attention</a:t>
            </a:r>
            <a:endParaRPr lang="en-US" dirty="0">
              <a:solidFill>
                <a:schemeClr val="bg1"/>
              </a:solidFill>
            </a:endParaRPr>
          </a:p>
        </p:txBody>
      </p:sp>
    </p:spTree>
    <p:extLst>
      <p:ext uri="{BB962C8B-B14F-4D97-AF65-F5344CB8AC3E}">
        <p14:creationId xmlns:p14="http://schemas.microsoft.com/office/powerpoint/2010/main" val="12711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01436"/>
                <a:ext cx="10515600" cy="5075527"/>
              </a:xfrm>
            </p:spPr>
            <p:txBody>
              <a:bodyPr>
                <a:normAutofit/>
              </a:bodyPr>
              <a:lstStyle/>
              <a:p>
                <a:pPr algn="just"/>
                <a:r>
                  <a:rPr lang="it-IT" dirty="0" smtClean="0"/>
                  <a:t>Context vector là vector được tạo ra là tổng trọng số của các encoder output tại timestep thứ </a:t>
                </a:r>
                <a:r>
                  <a:rPr lang="it-IT" i="1" dirty="0" smtClean="0"/>
                  <a:t>j</a:t>
                </a:r>
                <a:r>
                  <a:rPr lang="it-IT" dirty="0" smtClean="0"/>
                  <a:t>, với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r>
                          <a:rPr lang="en-US" b="0" i="1" smtClean="0">
                            <a:latin typeface="Cambria Math" panose="02040503050406030204" pitchFamily="18" charset="0"/>
                          </a:rPr>
                          <m:t> </m:t>
                        </m:r>
                      </m:sub>
                    </m:sSub>
                  </m:oMath>
                </a14:m>
                <a:r>
                  <a:rPr lang="it-IT" dirty="0" smtClean="0"/>
                  <a:t>là trọng số biểu thị mức độ ‘attention’ của từng 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it-IT" dirty="0" smtClean="0"/>
                  <a:t> của encoder</a:t>
                </a:r>
              </a:p>
              <a:p>
                <a:pPr marL="0" indent="0" algn="just">
                  <a:buNone/>
                </a:pPr>
                <a:r>
                  <a:rPr lang="en-US" sz="2400" b="0" dirty="0" smtClean="0"/>
                  <a:t>		</a:t>
                </a:r>
                <a:endParaRPr lang="it-IT" sz="2400" dirty="0" smtClean="0"/>
              </a:p>
              <a:p>
                <a:pPr marL="0" indent="0" algn="just">
                  <a:buNone/>
                </a:pPr>
                <a:endParaRPr lang="it-IT"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01436"/>
                <a:ext cx="10515600" cy="5075527"/>
              </a:xfrm>
              <a:blipFill>
                <a:blip r:embed="rId2"/>
                <a:stretch>
                  <a:fillRect l="-1043" t="-2043"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33</a:t>
            </a:fld>
            <a:endParaRPr lang="en-US"/>
          </a:p>
        </p:txBody>
      </p:sp>
      <p:pic>
        <p:nvPicPr>
          <p:cNvPr id="6" name="Picture 5"/>
          <p:cNvPicPr>
            <a:picLocks noChangeAspect="1"/>
          </p:cNvPicPr>
          <p:nvPr/>
        </p:nvPicPr>
        <p:blipFill>
          <a:blip r:embed="rId3"/>
          <a:stretch>
            <a:fillRect/>
          </a:stretch>
        </p:blipFill>
        <p:spPr>
          <a:xfrm>
            <a:off x="4305660" y="2689250"/>
            <a:ext cx="3684588" cy="1842294"/>
          </a:xfrm>
          <a:prstGeom prst="rect">
            <a:avLst/>
          </a:prstGeom>
        </p:spPr>
      </p:pic>
      <p:pic>
        <p:nvPicPr>
          <p:cNvPr id="7" name="Picture 6"/>
          <p:cNvPicPr>
            <a:picLocks noChangeAspect="1"/>
          </p:cNvPicPr>
          <p:nvPr/>
        </p:nvPicPr>
        <p:blipFill>
          <a:blip r:embed="rId4"/>
          <a:stretch>
            <a:fillRect/>
          </a:stretch>
        </p:blipFill>
        <p:spPr>
          <a:xfrm>
            <a:off x="1526741" y="5007000"/>
            <a:ext cx="3719513" cy="1349350"/>
          </a:xfrm>
          <a:prstGeom prst="rect">
            <a:avLst/>
          </a:prstGeom>
        </p:spPr>
      </p:pic>
      <p:pic>
        <p:nvPicPr>
          <p:cNvPr id="8" name="Picture 7"/>
          <p:cNvPicPr>
            <a:picLocks noChangeAspect="1"/>
          </p:cNvPicPr>
          <p:nvPr/>
        </p:nvPicPr>
        <p:blipFill>
          <a:blip r:embed="rId5"/>
          <a:stretch>
            <a:fillRect/>
          </a:stretch>
        </p:blipFill>
        <p:spPr>
          <a:xfrm>
            <a:off x="6474185" y="5191150"/>
            <a:ext cx="3394869" cy="866775"/>
          </a:xfrm>
          <a:prstGeom prst="rect">
            <a:avLst/>
          </a:prstGeom>
        </p:spPr>
      </p:pic>
      <p:sp>
        <p:nvSpPr>
          <p:cNvPr id="9" name="Rectangle 8"/>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Cơ</a:t>
            </a:r>
            <a:r>
              <a:rPr lang="en-US" dirty="0">
                <a:solidFill>
                  <a:schemeClr val="bg1"/>
                </a:solidFill>
              </a:rPr>
              <a:t> </a:t>
            </a:r>
            <a:r>
              <a:rPr lang="en-US" dirty="0" err="1">
                <a:solidFill>
                  <a:schemeClr val="bg1"/>
                </a:solidFill>
              </a:rPr>
              <a:t>chế</a:t>
            </a:r>
            <a:r>
              <a:rPr lang="en-US" dirty="0">
                <a:solidFill>
                  <a:schemeClr val="bg1"/>
                </a:solidFill>
              </a:rPr>
              <a:t> Attention</a:t>
            </a:r>
            <a:endParaRPr lang="en-US" dirty="0">
              <a:solidFill>
                <a:schemeClr val="bg1"/>
              </a:solidFill>
            </a:endParaRPr>
          </a:p>
        </p:txBody>
      </p:sp>
    </p:spTree>
    <p:extLst>
      <p:ext uri="{BB962C8B-B14F-4D97-AF65-F5344CB8AC3E}">
        <p14:creationId xmlns:p14="http://schemas.microsoft.com/office/powerpoint/2010/main" val="394809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609600"/>
                <a:ext cx="10515600" cy="6070600"/>
              </a:xfrm>
            </p:spPr>
            <p:txBody>
              <a:bodyPr>
                <a:normAutofit lnSpcReduction="10000"/>
              </a:bodyPr>
              <a:lstStyle/>
              <a:p>
                <a:pPr algn="just"/>
                <a:r>
                  <a:rPr lang="en-US" dirty="0" smtClean="0"/>
                  <a:t>T </a:t>
                </a:r>
                <a:r>
                  <a:rPr lang="en-US" dirty="0" err="1" smtClean="0"/>
                  <a:t>là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timestep</a:t>
                </a:r>
                <a:r>
                  <a:rPr lang="en-US" dirty="0" smtClean="0"/>
                  <a:t> </a:t>
                </a:r>
                <a:r>
                  <a:rPr lang="en-US" dirty="0" err="1" smtClean="0"/>
                  <a:t>của</a:t>
                </a:r>
                <a:r>
                  <a:rPr lang="en-US" dirty="0" smtClean="0"/>
                  <a:t> encoder</a:t>
                </a:r>
              </a:p>
              <a:p>
                <a:pPr algn="just"/>
                <a:r>
                  <a:rPr lang="en-US" dirty="0" smtClean="0"/>
                  <a:t>Context vector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𝑖</m:t>
                        </m:r>
                      </m:sub>
                    </m:sSub>
                  </m:oMath>
                </a14:m>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sequence </a:t>
                </a:r>
                <a:r>
                  <a:rPr lang="en-US" i="1" dirty="0" smtClean="0"/>
                  <a:t>s</a:t>
                </a:r>
                <a:r>
                  <a:rPr lang="en-US" dirty="0" smtClean="0"/>
                  <a:t> </a:t>
                </a:r>
                <a:r>
                  <a:rPr lang="en-US" dirty="0" err="1" smtClean="0"/>
                  <a:t>mới</a:t>
                </a:r>
                <a:r>
                  <a:rPr lang="en-US" dirty="0" smtClean="0"/>
                  <a:t>,</a:t>
                </a:r>
                <a:r>
                  <a:rPr lang="en-US" i="1" dirty="0" smtClean="0"/>
                  <a:t> </a:t>
                </a:r>
                <a:r>
                  <a:rPr lang="en-US" dirty="0" err="1" smtClean="0"/>
                  <a:t>trong</a:t>
                </a:r>
                <a:r>
                  <a:rPr lang="en-US" dirty="0" smtClean="0"/>
                  <a:t> </a:t>
                </a:r>
                <a:r>
                  <a:rPr lang="en-US" dirty="0" err="1" smtClean="0"/>
                  <a:t>đó</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smtClean="0"/>
                  <a:t> </a:t>
                </a:r>
                <a:r>
                  <a:rPr lang="en-US" dirty="0" err="1" smtClean="0"/>
                  <a:t>phụ</a:t>
                </a:r>
                <a:r>
                  <a:rPr lang="en-US" dirty="0" smtClean="0"/>
                  <a:t> </a:t>
                </a:r>
                <a:r>
                  <a:rPr lang="en-US" dirty="0" err="1" smtClean="0"/>
                  <a:t>thuộc</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m:t>
                        </m:r>
                        <m:r>
                          <a:rPr lang="en-US" b="0" i="1" smtClean="0">
                            <a:latin typeface="Cambria Math" panose="02040503050406030204" pitchFamily="18" charset="0"/>
                          </a:rPr>
                          <m:t> −1</m:t>
                        </m:r>
                      </m:sub>
                    </m:sSub>
                  </m:oMath>
                </a14:m>
                <a:r>
                  <a:rPr lang="en-US" dirty="0" smtClean="0"/>
                  <a:t> </a:t>
                </a:r>
                <a:r>
                  <a:rPr lang="en-US" dirty="0" err="1" smtClean="0"/>
                  <a:t>và</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smtClean="0"/>
                  <a:t> ở </a:t>
                </a:r>
                <a:r>
                  <a:rPr lang="en-US" dirty="0" err="1" smtClean="0"/>
                  <a:t>điểm</a:t>
                </a:r>
                <a:r>
                  <a:rPr lang="en-US" dirty="0" smtClean="0"/>
                  <a:t> output </a:t>
                </a:r>
                <a:r>
                  <a:rPr lang="en-US" dirty="0" err="1" smtClean="0"/>
                  <a:t>thứ</a:t>
                </a:r>
                <a:r>
                  <a:rPr lang="en-US" dirty="0" smtClean="0"/>
                  <a:t> </a:t>
                </a:r>
                <a:r>
                  <a:rPr lang="en-US" i="1" dirty="0" smtClean="0"/>
                  <a:t>t – 1.</a:t>
                </a:r>
              </a:p>
              <a:p>
                <a:pPr algn="just"/>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r>
                          <a:rPr lang="en-US" i="1" smtClean="0">
                            <a:latin typeface="Cambria Math" panose="02040503050406030204" pitchFamily="18" charset="0"/>
                          </a:rPr>
                          <m:t>𝑗</m:t>
                        </m:r>
                      </m:sub>
                    </m:sSub>
                  </m:oMath>
                </a14:m>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a:t>aligment</a:t>
                </a:r>
                <a:r>
                  <a:rPr lang="en-US" b="1" dirty="0"/>
                  <a:t> </a:t>
                </a:r>
                <a:r>
                  <a:rPr lang="en-US" b="1" dirty="0" smtClean="0"/>
                  <a:t>score</a:t>
                </a:r>
                <a:r>
                  <a:rPr lang="en-US" dirty="0" smtClean="0"/>
                  <a:t>, </a:t>
                </a:r>
                <a:r>
                  <a:rPr lang="en-US" dirty="0" err="1" smtClean="0"/>
                  <a:t>khi</a:t>
                </a:r>
                <a:r>
                  <a:rPr lang="en-US" dirty="0" smtClean="0"/>
                  <a:t> </a:t>
                </a:r>
                <a:r>
                  <a:rPr lang="en-US" dirty="0" err="1" smtClean="0"/>
                  <a:t>cho</a:t>
                </a:r>
                <a:r>
                  <a:rPr lang="en-US" dirty="0" smtClean="0"/>
                  <a:t> hidden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r>
                          <a:rPr lang="en-US" i="1">
                            <a:latin typeface="Cambria Math" panose="02040503050406030204" pitchFamily="18" charset="0"/>
                          </a:rPr>
                          <m:t> −1</m:t>
                        </m:r>
                      </m:sub>
                    </m:sSub>
                  </m:oMath>
                </a14:m>
                <a:r>
                  <a:rPr lang="en-US" b="1" dirty="0" smtClean="0">
                    <a:effectLst>
                      <a:outerShdw blurRad="38100" dist="38100" dir="2700000" algn="tl">
                        <a:srgbClr val="000000">
                          <a:alpha val="43137"/>
                        </a:srgbClr>
                      </a:outerShdw>
                    </a:effectLst>
                  </a:rPr>
                  <a:t> </a:t>
                </a:r>
                <a:r>
                  <a:rPr lang="en-US" dirty="0" err="1"/>
                  <a:t>của</a:t>
                </a:r>
                <a:r>
                  <a:rPr lang="en-US" dirty="0"/>
                  <a:t> </a:t>
                </a:r>
                <a:r>
                  <a:rPr lang="en-US" dirty="0" smtClean="0"/>
                  <a:t>Decoder </a:t>
                </a:r>
                <a:r>
                  <a:rPr lang="en-US" dirty="0" err="1" smtClean="0"/>
                  <a:t>và</a:t>
                </a:r>
                <a:r>
                  <a:rPr lang="en-US" dirty="0" smtClean="0"/>
                  <a:t> hidden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smtClean="0">
                    <a:effectLst>
                      <a:outerShdw blurRad="38100" dist="38100" dir="2700000" algn="tl">
                        <a:srgbClr val="000000">
                          <a:alpha val="43137"/>
                        </a:srgbClr>
                      </a:outerShdw>
                    </a:effectLst>
                  </a:rPr>
                  <a:t> </a:t>
                </a:r>
                <a:r>
                  <a:rPr lang="en-US" dirty="0" err="1" smtClean="0"/>
                  <a:t>của</a:t>
                </a:r>
                <a:r>
                  <a:rPr lang="en-US" dirty="0" smtClean="0"/>
                  <a:t> Encoder </a:t>
                </a:r>
                <a:r>
                  <a:rPr lang="en-US" dirty="0" err="1" smtClean="0"/>
                  <a:t>vào</a:t>
                </a:r>
                <a:r>
                  <a:rPr lang="en-US" dirty="0" smtClean="0"/>
                  <a:t> </a:t>
                </a:r>
                <a:r>
                  <a:rPr lang="en-US" b="1" dirty="0" smtClean="0"/>
                  <a:t>alignment model </a:t>
                </a:r>
                <a:r>
                  <a:rPr lang="en-US" i="1" dirty="0" smtClean="0"/>
                  <a:t>a</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của</a:t>
                </a:r>
                <a:r>
                  <a:rPr lang="en-US" dirty="0" smtClean="0"/>
                  <a:t> </a:t>
                </a:r>
                <a:r>
                  <a:rPr lang="en-US" dirty="0" err="1" smtClean="0"/>
                  <a:t>từ</a:t>
                </a:r>
                <a:r>
                  <a:rPr lang="en-US" dirty="0" smtClean="0"/>
                  <a: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j (encoder) </a:t>
                </a:r>
                <a:r>
                  <a:rPr lang="en-US" dirty="0" err="1" smtClean="0"/>
                  <a:t>và</a:t>
                </a:r>
                <a:r>
                  <a:rPr lang="en-US" dirty="0" smtClean="0"/>
                  <a:t> </a:t>
                </a:r>
                <a:r>
                  <a:rPr lang="en-US" dirty="0" err="1" smtClean="0"/>
                  <a:t>từ</a:t>
                </a:r>
                <a:r>
                  <a:rPr lang="en-US" dirty="0" smtClean="0"/>
                  <a:t> output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I (decoder) </a:t>
                </a:r>
                <a:r>
                  <a:rPr lang="en-US" dirty="0" err="1" smtClean="0"/>
                  <a:t>bằng</a:t>
                </a:r>
                <a:r>
                  <a:rPr lang="en-US" dirty="0" smtClean="0"/>
                  <a:t> </a:t>
                </a:r>
                <a:r>
                  <a:rPr lang="en-US" dirty="0" err="1" smtClean="0"/>
                  <a:t>việc</a:t>
                </a:r>
                <a:r>
                  <a:rPr lang="en-US" dirty="0" smtClean="0"/>
                  <a:t> </a:t>
                </a:r>
                <a:r>
                  <a:rPr lang="en-US" dirty="0" err="1" smtClean="0"/>
                  <a:t>gán</a:t>
                </a:r>
                <a:r>
                  <a:rPr lang="en-US" dirty="0" smtClean="0"/>
                  <a:t> 1 </a:t>
                </a:r>
                <a:r>
                  <a:rPr lang="en-US" dirty="0" err="1" smtClean="0"/>
                  <a:t>trọng</a:t>
                </a:r>
                <a:r>
                  <a:rPr lang="en-US" dirty="0" smtClean="0"/>
                  <a:t> </a:t>
                </a:r>
                <a:r>
                  <a:rPr lang="en-US" dirty="0" err="1" smtClean="0"/>
                  <a:t>số</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endParaRPr lang="en-US" i="1" dirty="0" smtClean="0"/>
              </a:p>
              <a:p>
                <a:pPr algn="just"/>
                <a:r>
                  <a:rPr lang="en-US" b="1" dirty="0" err="1" smtClean="0"/>
                  <a:t>Aligment</a:t>
                </a:r>
                <a:r>
                  <a:rPr lang="en-US" b="1" dirty="0" smtClean="0"/>
                  <a:t> model</a:t>
                </a:r>
                <a:r>
                  <a:rPr lang="en-US" i="1" dirty="0" smtClean="0"/>
                  <a:t> a </a:t>
                </a:r>
                <a:r>
                  <a:rPr lang="en-US" dirty="0" err="1" smtClean="0"/>
                  <a:t>có</a:t>
                </a:r>
                <a:r>
                  <a:rPr lang="en-US" dirty="0" smtClean="0"/>
                  <a:t> </a:t>
                </a:r>
                <a:r>
                  <a:rPr lang="en-US" dirty="0" err="1" smtClean="0"/>
                  <a:t>dạng</a:t>
                </a:r>
                <a:r>
                  <a:rPr lang="en-US" dirty="0" smtClean="0"/>
                  <a:t>:</a:t>
                </a:r>
              </a:p>
              <a:p>
                <a:pPr marL="0" indent="0" algn="just">
                  <a:buNone/>
                </a:pPr>
                <a:endParaRPr lang="en-US" dirty="0"/>
              </a:p>
              <a:p>
                <a:pPr marL="0" indent="0" algn="just">
                  <a:buNone/>
                </a:pPr>
                <a:endParaRPr lang="en-US" dirty="0" smtClean="0"/>
              </a:p>
              <a:p>
                <a:pPr algn="just"/>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với</a:t>
                </a:r>
                <a:r>
                  <a:rPr lang="en-US" dirty="0" smtClean="0"/>
                  <a:t> </a:t>
                </a:r>
                <a:r>
                  <a:rPr lang="en-US" i="1" dirty="0" err="1" smtClean="0"/>
                  <a:t>softmax</a:t>
                </a:r>
                <a:r>
                  <a:rPr lang="en-US" i="1" dirty="0" smtClean="0"/>
                  <a:t> </a:t>
                </a:r>
                <a:r>
                  <a:rPr lang="en-US" dirty="0" err="1" smtClean="0"/>
                  <a:t>để</a:t>
                </a:r>
                <a:r>
                  <a:rPr lang="en-US" dirty="0" smtClean="0"/>
                  <a:t> </a:t>
                </a:r>
                <a:r>
                  <a:rPr lang="en-US" dirty="0" err="1" smtClean="0"/>
                  <a:t>tổng</a:t>
                </a:r>
                <a:r>
                  <a:rPr lang="en-US" dirty="0" smtClean="0"/>
                  <a:t> attention score </a:t>
                </a:r>
                <a:r>
                  <a:rPr lang="en-US" dirty="0" err="1" smtClean="0"/>
                  <a:t>bằng</a:t>
                </a:r>
                <a:r>
                  <a:rPr lang="en-US" dirty="0" smtClean="0"/>
                  <a:t> 1, ta </a:t>
                </a:r>
                <a:r>
                  <a:rPr lang="en-US" dirty="0" err="1" smtClean="0"/>
                  <a:t>thu</a:t>
                </a:r>
                <a:r>
                  <a:rPr lang="en-US" dirty="0" smtClean="0"/>
                  <a:t> </a:t>
                </a:r>
                <a:r>
                  <a:rPr lang="en-US" dirty="0" err="1" smtClean="0"/>
                  <a:t>được</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en-US" dirty="0" smtClean="0"/>
                  <a:t>.</a:t>
                </a:r>
              </a:p>
              <a:p>
                <a:pPr algn="just"/>
                <a:r>
                  <a:rPr lang="en-US" dirty="0" smtClean="0"/>
                  <a:t>Context vector </a:t>
                </a:r>
                <a:r>
                  <a:rPr lang="en-US" dirty="0" err="1" smtClean="0"/>
                  <a:t>được</a:t>
                </a:r>
                <a:r>
                  <a:rPr lang="en-US" dirty="0" smtClean="0"/>
                  <a:t> </a:t>
                </a:r>
                <a:r>
                  <a:rPr lang="en-US" dirty="0" err="1" smtClean="0"/>
                  <a:t>tính</a:t>
                </a:r>
                <a:r>
                  <a:rPr lang="en-US" dirty="0" smtClean="0"/>
                  <a:t> </a:t>
                </a:r>
                <a:r>
                  <a:rPr lang="en-US" dirty="0" err="1" smtClean="0"/>
                  <a:t>bằng</a:t>
                </a:r>
                <a:r>
                  <a:rPr lang="en-US" dirty="0" smtClean="0"/>
                  <a:t> </a:t>
                </a:r>
                <a:r>
                  <a:rPr lang="en-US" dirty="0" err="1" smtClean="0"/>
                  <a:t>tổng</a:t>
                </a:r>
                <a:r>
                  <a:rPr lang="en-US" dirty="0" smtClean="0"/>
                  <a:t> </a:t>
                </a:r>
                <a:r>
                  <a:rPr lang="en-US" dirty="0" err="1" smtClean="0"/>
                  <a:t>các</a:t>
                </a:r>
                <a:r>
                  <a:rPr lang="en-US" dirty="0" smtClean="0"/>
                  <a:t> </a:t>
                </a:r>
                <a:r>
                  <a:rPr lang="en-US" dirty="0" err="1" smtClean="0"/>
                  <a:t>tích</a:t>
                </a:r>
                <a:r>
                  <a:rPr lang="en-US" dirty="0" smtClean="0"/>
                  <a:t> </a:t>
                </a:r>
                <a:r>
                  <a:rPr lang="en-US" dirty="0" err="1" smtClean="0"/>
                  <a:t>của</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r>
                  <a:rPr lang="en-US" dirty="0" smtClean="0"/>
                  <a:t> </a:t>
                </a:r>
                <a:r>
                  <a:rPr lang="en-US" dirty="0" err="1" smtClean="0"/>
                  <a:t>và</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oMath>
                </a14:m>
                <a:r>
                  <a:rPr lang="en-US" dirty="0" smtClean="0"/>
                  <a:t> </a:t>
                </a:r>
                <a:r>
                  <a:rPr lang="en-US" dirty="0" err="1" smtClean="0"/>
                  <a:t>dùng</a:t>
                </a:r>
                <a:r>
                  <a:rPr lang="en-US" dirty="0" smtClean="0"/>
                  <a:t> </a:t>
                </a:r>
                <a:r>
                  <a:rPr lang="en-US" dirty="0" err="1" smtClean="0"/>
                  <a:t>làm</a:t>
                </a:r>
                <a:r>
                  <a:rPr lang="en-US" dirty="0" smtClean="0"/>
                  <a:t> input </a:t>
                </a:r>
                <a:r>
                  <a:rPr lang="en-US" dirty="0" err="1" smtClean="0"/>
                  <a:t>để</a:t>
                </a:r>
                <a:r>
                  <a:rPr lang="en-US" dirty="0" smtClean="0"/>
                  <a:t> predict </a:t>
                </a:r>
                <a:r>
                  <a:rPr lang="en-US" dirty="0" err="1" smtClean="0"/>
                  <a:t>cho</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a:t>
                </a:r>
                <a:r>
                  <a:rPr lang="en-US" dirty="0" err="1" smtClean="0"/>
                  <a:t>của</a:t>
                </a:r>
                <a:r>
                  <a:rPr lang="en-US" dirty="0" smtClean="0"/>
                  <a:t> decoder.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609600"/>
                <a:ext cx="10515600" cy="6070600"/>
              </a:xfrm>
              <a:blipFill>
                <a:blip r:embed="rId2"/>
                <a:stretch>
                  <a:fillRect l="-1043" t="-2209" r="-1159" b="-10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34</a:t>
            </a:fld>
            <a:endParaRPr lang="en-US"/>
          </a:p>
        </p:txBody>
      </p:sp>
      <p:pic>
        <p:nvPicPr>
          <p:cNvPr id="4" name="Picture 3"/>
          <p:cNvPicPr>
            <a:picLocks noChangeAspect="1"/>
          </p:cNvPicPr>
          <p:nvPr/>
        </p:nvPicPr>
        <p:blipFill>
          <a:blip r:embed="rId3"/>
          <a:stretch>
            <a:fillRect/>
          </a:stretch>
        </p:blipFill>
        <p:spPr>
          <a:xfrm>
            <a:off x="3562746" y="3835400"/>
            <a:ext cx="5066507" cy="1032664"/>
          </a:xfrm>
          <a:prstGeom prst="rect">
            <a:avLst/>
          </a:prstGeom>
        </p:spPr>
      </p:pic>
    </p:spTree>
    <p:extLst>
      <p:ext uri="{BB962C8B-B14F-4D97-AF65-F5344CB8AC3E}">
        <p14:creationId xmlns:p14="http://schemas.microsoft.com/office/powerpoint/2010/main" val="2658967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14437"/>
                <a:ext cx="10515600" cy="4962526"/>
              </a:xfrm>
            </p:spPr>
            <p:txBody>
              <a:bodyPr/>
              <a:lstStyle/>
              <a:p>
                <a:pPr marL="0" indent="0">
                  <a:buNone/>
                </a:pPr>
                <a:r>
                  <a:rPr lang="en-US" sz="2400" dirty="0" smtClean="0"/>
                  <a:t>Content-base </a:t>
                </a:r>
                <a:r>
                  <a:rPr lang="en-US" sz="2400" dirty="0" smtClean="0"/>
                  <a:t>Attention</a:t>
                </a:r>
                <a:r>
                  <a:rPr lang="en-US" sz="2400" dirty="0" smtClean="0"/>
                  <a:t>:</a:t>
                </a:r>
              </a:p>
              <a:p>
                <a:pPr marL="0" indent="0">
                  <a:buNone/>
                </a:pPr>
                <a:endParaRPr lang="en-US" sz="2400" dirty="0" smtClean="0"/>
              </a:p>
              <a:p>
                <a:pPr marL="0" indent="0">
                  <a:buNone/>
                </a:pPr>
                <a:r>
                  <a:rPr lang="en-US" sz="2400" dirty="0" smtClean="0"/>
                  <a:t>General </a:t>
                </a:r>
                <a:r>
                  <a:rPr lang="en-US" sz="2400" dirty="0" smtClean="0"/>
                  <a:t>Attention</a:t>
                </a:r>
                <a:r>
                  <a:rPr lang="en-US" sz="2400" dirty="0" smtClean="0"/>
                  <a:t>:</a:t>
                </a:r>
              </a:p>
              <a:p>
                <a:pPr marL="0" indent="0">
                  <a:buNone/>
                </a:pPr>
                <a:endParaRPr lang="en-US" sz="2400" dirty="0" smtClean="0"/>
              </a:p>
              <a:p>
                <a:pPr marL="0" indent="0">
                  <a:buNone/>
                </a:pPr>
                <a:r>
                  <a:rPr lang="en-US" sz="2400" dirty="0" smtClean="0"/>
                  <a:t>Dot </a:t>
                </a:r>
                <a:r>
                  <a:rPr lang="en-US" sz="2400" dirty="0" smtClean="0"/>
                  <a:t>Product: </a:t>
                </a:r>
                <a:endParaRPr lang="en-US" sz="2400" dirty="0" smtClean="0"/>
              </a:p>
              <a:p>
                <a:pPr marL="0" indent="0">
                  <a:buNone/>
                </a:pPr>
                <a:endParaRPr lang="en-US" sz="2400" dirty="0" smtClean="0"/>
              </a:p>
              <a:p>
                <a:pPr marL="0" indent="0">
                  <a:buNone/>
                </a:pPr>
                <a:r>
                  <a:rPr lang="en-US" sz="2400" dirty="0" smtClean="0"/>
                  <a:t>Additive </a:t>
                </a:r>
                <a:r>
                  <a:rPr lang="en-US" sz="2400" dirty="0" smtClean="0"/>
                  <a:t>Attention</a:t>
                </a:r>
                <a:r>
                  <a:rPr lang="en-US" sz="2400" dirty="0" smtClean="0"/>
                  <a:t>:</a:t>
                </a:r>
              </a:p>
              <a:p>
                <a:pPr marL="0" indent="0">
                  <a:buNone/>
                </a:pPr>
                <a:endParaRPr lang="en-US" sz="2400" dirty="0"/>
              </a:p>
              <a:p>
                <a:pPr>
                  <a:buFont typeface="Wingdings" panose="05000000000000000000" pitchFamily="2" charset="2"/>
                  <a:buChar char="v"/>
                </a:pPr>
                <a:r>
                  <a:rPr lang="en-US" sz="2400" dirty="0" smtClean="0"/>
                  <a:t>Tóm</a:t>
                </a:r>
                <a:r>
                  <a:rPr lang="en-US" sz="2400" dirty="0" smtClean="0"/>
                  <a:t> </a:t>
                </a:r>
                <a:r>
                  <a:rPr lang="en-US" sz="2400" dirty="0" err="1" smtClean="0"/>
                  <a:t>lại</a:t>
                </a:r>
                <a:r>
                  <a:rPr lang="en-US" sz="2400" dirty="0" smtClean="0"/>
                  <a:t>, </a:t>
                </a:r>
                <a:r>
                  <a:rPr lang="en-US" sz="2400" dirty="0" err="1" smtClean="0"/>
                  <a:t>cơ</a:t>
                </a:r>
                <a:r>
                  <a:rPr lang="en-US" sz="2400" dirty="0" smtClean="0"/>
                  <a:t> </a:t>
                </a:r>
                <a:r>
                  <a:rPr lang="en-US" sz="2400" dirty="0" err="1" smtClean="0"/>
                  <a:t>chế</a:t>
                </a:r>
                <a:r>
                  <a:rPr lang="en-US" sz="2400" dirty="0" smtClean="0"/>
                  <a:t> Attention </a:t>
                </a:r>
                <a:r>
                  <a:rPr lang="en-US" sz="2400" dirty="0" err="1" smtClean="0"/>
                  <a:t>giúp</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tập</a:t>
                </a:r>
                <a:r>
                  <a:rPr lang="en-US" sz="2400" dirty="0" smtClean="0"/>
                  <a:t> </a:t>
                </a:r>
                <a:r>
                  <a:rPr lang="en-US" sz="2400" dirty="0" err="1" smtClean="0"/>
                  <a:t>trung</a:t>
                </a:r>
                <a:r>
                  <a:rPr lang="en-US" sz="2400" dirty="0" smtClean="0"/>
                  <a:t> </a:t>
                </a:r>
                <a:r>
                  <a:rPr lang="en-US" sz="2400" dirty="0" err="1" smtClean="0"/>
                  <a:t>vào</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quan</a:t>
                </a:r>
                <a:r>
                  <a:rPr lang="en-US" sz="2400" dirty="0" smtClean="0"/>
                  <a:t> </a:t>
                </a:r>
                <a:r>
                  <a:rPr lang="en-US" sz="2400" dirty="0" err="1" smtClean="0"/>
                  <a:t>trọng</a:t>
                </a:r>
                <a:r>
                  <a:rPr lang="en-US" sz="2400" dirty="0" smtClean="0"/>
                  <a:t>, </a:t>
                </a:r>
                <a:r>
                  <a:rPr lang="en-US" sz="2400" dirty="0" err="1" smtClean="0"/>
                  <a:t>bằng</a:t>
                </a:r>
                <a:r>
                  <a:rPr lang="en-US" sz="2400" dirty="0" smtClean="0"/>
                  <a:t> </a:t>
                </a:r>
                <a:r>
                  <a:rPr lang="en-US" sz="2400" dirty="0" err="1" smtClean="0"/>
                  <a:t>việc</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một</a:t>
                </a:r>
                <a:r>
                  <a:rPr lang="en-US" sz="2400" dirty="0" smtClean="0"/>
                  <a:t> </a:t>
                </a:r>
                <a:r>
                  <a:rPr lang="en-US" sz="2400" dirty="0" err="1" smtClean="0"/>
                  <a:t>aligment</a:t>
                </a:r>
                <a:r>
                  <a:rPr lang="en-US" sz="2400" dirty="0" smtClean="0"/>
                  <a:t> model </a:t>
                </a:r>
                <a:r>
                  <a:rPr lang="en-US" sz="2400" i="1" dirty="0" smtClean="0"/>
                  <a:t>a</a:t>
                </a:r>
                <a:r>
                  <a:rPr lang="en-US" sz="2400" dirty="0" smtClean="0"/>
                  <a:t> </a:t>
                </a:r>
                <a:r>
                  <a:rPr lang="en-US" sz="2400" dirty="0" err="1" smtClean="0"/>
                  <a:t>giúp</a:t>
                </a:r>
                <a:r>
                  <a:rPr lang="en-US" sz="2400" dirty="0" smtClean="0"/>
                  <a:t> </a:t>
                </a:r>
                <a:r>
                  <a:rPr lang="en-US" sz="2400" dirty="0" err="1" smtClean="0"/>
                  <a:t>tính</a:t>
                </a:r>
                <a:r>
                  <a:rPr lang="en-US" sz="2400" dirty="0" smtClean="0"/>
                  <a:t> </a:t>
                </a:r>
                <a:r>
                  <a:rPr lang="en-US" sz="2400" dirty="0" err="1" smtClean="0"/>
                  <a:t>các</a:t>
                </a:r>
                <a:r>
                  <a:rPr lang="en-US" sz="2400" dirty="0" smtClean="0"/>
                  <a:t> </a:t>
                </a:r>
                <a:r>
                  <a:rPr lang="en-US" sz="2400" dirty="0" err="1" smtClean="0"/>
                  <a:t>aligment</a:t>
                </a:r>
                <a:r>
                  <a:rPr lang="en-US" sz="2400" dirty="0" smtClean="0"/>
                  <a:t> score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oMath>
                </a14:m>
                <a:r>
                  <a:rPr lang="en-US" sz="2400" dirty="0" smtClean="0"/>
                  <a:t> </a:t>
                </a:r>
                <a:r>
                  <a:rPr lang="en-US" sz="2400" dirty="0" err="1" smtClean="0"/>
                  <a:t>để</a:t>
                </a:r>
                <a:r>
                  <a:rPr lang="en-US" sz="2400" dirty="0" smtClean="0"/>
                  <a:t> </a:t>
                </a:r>
                <a:r>
                  <a:rPr lang="en-US" sz="2400" dirty="0" err="1" smtClean="0"/>
                  <a:t>tái</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trọng</a:t>
                </a:r>
                <a:r>
                  <a:rPr lang="en-US" sz="2400" dirty="0" smtClean="0"/>
                  <a:t> </a:t>
                </a:r>
                <a:r>
                  <a:rPr lang="en-US" sz="2400" dirty="0" err="1" smtClean="0"/>
                  <a:t>số</a:t>
                </a:r>
                <a:r>
                  <a:rPr lang="en-US" sz="2400" dirty="0" smtClean="0"/>
                  <a:t> “reweight” </a:t>
                </a:r>
                <a:r>
                  <a:rPr lang="en-US" sz="2400" dirty="0" err="1" smtClean="0"/>
                  <a:t>các</a:t>
                </a:r>
                <a:r>
                  <a:rPr lang="en-US" sz="2400" dirty="0" smtClean="0"/>
                  <a:t> hidden state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h</m:t>
                        </m:r>
                      </m:e>
                      <m:sub>
                        <m:r>
                          <a:rPr lang="en-US" sz="2400" i="1">
                            <a:latin typeface="Cambria Math" panose="02040503050406030204" pitchFamily="18" charset="0"/>
                          </a:rPr>
                          <m:t>𝑗</m:t>
                        </m:r>
                      </m:sub>
                    </m:sSub>
                  </m:oMath>
                </a14:m>
                <a:r>
                  <a:rPr lang="en-US" sz="2400" dirty="0" smtClean="0"/>
                  <a:t> </a:t>
                </a:r>
                <a:r>
                  <a:rPr lang="en-US" sz="2400" dirty="0" err="1" smtClean="0"/>
                  <a:t>của</a:t>
                </a:r>
                <a:r>
                  <a:rPr lang="en-US" sz="2400" dirty="0" smtClean="0"/>
                  <a:t> encoder.</a:t>
                </a:r>
                <a:endParaRPr lang="en-US" sz="24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214437"/>
                <a:ext cx="10515600" cy="4962526"/>
              </a:xfrm>
              <a:blipFill>
                <a:blip r:embed="rId2"/>
                <a:stretch>
                  <a:fillRect l="-928" t="-172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35</a:t>
            </a:fld>
            <a:endParaRPr lang="en-US"/>
          </a:p>
        </p:txBody>
      </p:sp>
      <p:pic>
        <p:nvPicPr>
          <p:cNvPr id="4" name="Picture 3"/>
          <p:cNvPicPr>
            <a:picLocks noChangeAspect="1"/>
          </p:cNvPicPr>
          <p:nvPr/>
        </p:nvPicPr>
        <p:blipFill>
          <a:blip r:embed="rId3"/>
          <a:stretch>
            <a:fillRect/>
          </a:stretch>
        </p:blipFill>
        <p:spPr>
          <a:xfrm>
            <a:off x="4224855" y="958325"/>
            <a:ext cx="4473834" cy="906463"/>
          </a:xfrm>
          <a:prstGeom prst="rect">
            <a:avLst/>
          </a:prstGeom>
        </p:spPr>
      </p:pic>
      <p:pic>
        <p:nvPicPr>
          <p:cNvPr id="5" name="Picture 4"/>
          <p:cNvPicPr>
            <a:picLocks noChangeAspect="1"/>
          </p:cNvPicPr>
          <p:nvPr/>
        </p:nvPicPr>
        <p:blipFill>
          <a:blip r:embed="rId4"/>
          <a:stretch>
            <a:fillRect/>
          </a:stretch>
        </p:blipFill>
        <p:spPr>
          <a:xfrm>
            <a:off x="4224855" y="1771158"/>
            <a:ext cx="3704166" cy="1066800"/>
          </a:xfrm>
          <a:prstGeom prst="rect">
            <a:avLst/>
          </a:prstGeom>
        </p:spPr>
      </p:pic>
      <p:pic>
        <p:nvPicPr>
          <p:cNvPr id="6" name="Picture 5"/>
          <p:cNvPicPr>
            <a:picLocks noChangeAspect="1"/>
          </p:cNvPicPr>
          <p:nvPr/>
        </p:nvPicPr>
        <p:blipFill>
          <a:blip r:embed="rId5"/>
          <a:stretch>
            <a:fillRect/>
          </a:stretch>
        </p:blipFill>
        <p:spPr>
          <a:xfrm>
            <a:off x="4079382" y="2677621"/>
            <a:ext cx="3405971" cy="1039876"/>
          </a:xfrm>
          <a:prstGeom prst="rect">
            <a:avLst/>
          </a:prstGeom>
        </p:spPr>
      </p:pic>
      <p:pic>
        <p:nvPicPr>
          <p:cNvPr id="7" name="Picture 6"/>
          <p:cNvPicPr>
            <a:picLocks noChangeAspect="1"/>
          </p:cNvPicPr>
          <p:nvPr/>
        </p:nvPicPr>
        <p:blipFill>
          <a:blip r:embed="rId6"/>
          <a:stretch>
            <a:fillRect/>
          </a:stretch>
        </p:blipFill>
        <p:spPr>
          <a:xfrm>
            <a:off x="4432673" y="3685045"/>
            <a:ext cx="5066507" cy="1032664"/>
          </a:xfrm>
          <a:prstGeom prst="rect">
            <a:avLst/>
          </a:prstGeom>
        </p:spPr>
      </p:pic>
      <p:sp>
        <p:nvSpPr>
          <p:cNvPr id="10" name="Rectangle 9"/>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tính</a:t>
            </a:r>
            <a:r>
              <a:rPr lang="en-US" dirty="0">
                <a:solidFill>
                  <a:schemeClr val="bg1"/>
                </a:solidFill>
              </a:rPr>
              <a:t> </a:t>
            </a:r>
            <a:r>
              <a:rPr lang="en-US" dirty="0" err="1">
                <a:solidFill>
                  <a:schemeClr val="bg1"/>
                </a:solidFill>
              </a:rPr>
              <a:t>aligment</a:t>
            </a:r>
            <a:r>
              <a:rPr lang="en-US" dirty="0">
                <a:solidFill>
                  <a:schemeClr val="bg1"/>
                </a:solidFill>
              </a:rPr>
              <a:t> score</a:t>
            </a:r>
            <a:endParaRPr lang="en-US" dirty="0">
              <a:solidFill>
                <a:schemeClr val="bg1"/>
              </a:solidFill>
            </a:endParaRPr>
          </a:p>
        </p:txBody>
      </p:sp>
    </p:spTree>
    <p:extLst>
      <p:ext uri="{BB962C8B-B14F-4D97-AF65-F5344CB8AC3E}">
        <p14:creationId xmlns:p14="http://schemas.microsoft.com/office/powerpoint/2010/main" val="21969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Thực nghiệm:</a:t>
            </a:r>
            <a:endParaRPr lang="en-US" sz="4200"/>
          </a:p>
        </p:txBody>
      </p:sp>
      <p:sp>
        <p:nvSpPr>
          <p:cNvPr id="3" name="Content Placeholder 2"/>
          <p:cNvSpPr>
            <a:spLocks noGrp="1"/>
          </p:cNvSpPr>
          <p:nvPr>
            <p:ph idx="1"/>
          </p:nvPr>
        </p:nvSpPr>
        <p:spPr/>
        <p:txBody>
          <a:bodyPr/>
          <a:lstStyle/>
          <a:p>
            <a:r>
              <a:rPr lang="en-US" smtClean="0"/>
              <a:t>Các model tham gia thực nghiệm: CNN, LSTM, BiLSTM, CNN-LSTM, Attention</a:t>
            </a:r>
          </a:p>
          <a:p>
            <a:r>
              <a:rPr lang="en-US" smtClean="0"/>
              <a:t>Datasets: Books, DVD, Electronic, Kitchen</a:t>
            </a:r>
          </a:p>
          <a:p>
            <a:endParaRPr lang="en-US" smtClean="0"/>
          </a:p>
        </p:txBody>
      </p:sp>
      <p:sp>
        <p:nvSpPr>
          <p:cNvPr id="4" name="Slide Number Placeholder 3"/>
          <p:cNvSpPr>
            <a:spLocks noGrp="1"/>
          </p:cNvSpPr>
          <p:nvPr>
            <p:ph type="sldNum" sz="quarter" idx="12"/>
          </p:nvPr>
        </p:nvSpPr>
        <p:spPr/>
        <p:txBody>
          <a:bodyPr/>
          <a:lstStyle/>
          <a:p>
            <a:fld id="{DB8C5D70-793E-4376-AB60-C8387A2358A8}" type="slidenum">
              <a:rPr lang="en-US" smtClean="0"/>
              <a:t>36</a:t>
            </a:fld>
            <a:endParaRPr lang="en-US"/>
          </a:p>
        </p:txBody>
      </p:sp>
    </p:spTree>
    <p:extLst>
      <p:ext uri="{BB962C8B-B14F-4D97-AF65-F5344CB8AC3E}">
        <p14:creationId xmlns:p14="http://schemas.microsoft.com/office/powerpoint/2010/main" val="3745000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và đánh giá</a:t>
            </a:r>
            <a:endParaRPr lang="en-US"/>
          </a:p>
        </p:txBody>
      </p:sp>
      <p:pic>
        <p:nvPicPr>
          <p:cNvPr id="4" name="Content Placeholder 3"/>
          <p:cNvPicPr>
            <a:picLocks noGrp="1" noChangeAspect="1"/>
          </p:cNvPicPr>
          <p:nvPr>
            <p:ph idx="1"/>
          </p:nvPr>
        </p:nvPicPr>
        <p:blipFill>
          <a:blip r:embed="rId2"/>
          <a:stretch>
            <a:fillRect/>
          </a:stretch>
        </p:blipFill>
        <p:spPr>
          <a:xfrm>
            <a:off x="565171" y="1470449"/>
            <a:ext cx="4762098" cy="1473167"/>
          </a:xfrm>
          <a:prstGeom prst="rect">
            <a:avLst/>
          </a:prstGeom>
        </p:spPr>
      </p:pic>
      <p:sp>
        <p:nvSpPr>
          <p:cNvPr id="8" name="Slide Number Placeholder 7"/>
          <p:cNvSpPr>
            <a:spLocks noGrp="1"/>
          </p:cNvSpPr>
          <p:nvPr>
            <p:ph type="sldNum" sz="quarter" idx="12"/>
          </p:nvPr>
        </p:nvSpPr>
        <p:spPr/>
        <p:txBody>
          <a:bodyPr/>
          <a:lstStyle/>
          <a:p>
            <a:fld id="{DB8C5D70-793E-4376-AB60-C8387A2358A8}" type="slidenum">
              <a:rPr lang="en-US" smtClean="0"/>
              <a:t>37</a:t>
            </a:fld>
            <a:endParaRPr lang="en-US"/>
          </a:p>
        </p:txBody>
      </p:sp>
      <p:pic>
        <p:nvPicPr>
          <p:cNvPr id="5" name="Picture 4"/>
          <p:cNvPicPr>
            <a:picLocks noChangeAspect="1"/>
          </p:cNvPicPr>
          <p:nvPr/>
        </p:nvPicPr>
        <p:blipFill>
          <a:blip r:embed="rId3"/>
          <a:stretch>
            <a:fillRect/>
          </a:stretch>
        </p:blipFill>
        <p:spPr>
          <a:xfrm>
            <a:off x="6387802" y="1470448"/>
            <a:ext cx="4965998" cy="1473167"/>
          </a:xfrm>
          <a:prstGeom prst="rect">
            <a:avLst/>
          </a:prstGeom>
        </p:spPr>
      </p:pic>
      <p:pic>
        <p:nvPicPr>
          <p:cNvPr id="6" name="Picture 5"/>
          <p:cNvPicPr>
            <a:picLocks noChangeAspect="1"/>
          </p:cNvPicPr>
          <p:nvPr/>
        </p:nvPicPr>
        <p:blipFill>
          <a:blip r:embed="rId4"/>
          <a:stretch>
            <a:fillRect/>
          </a:stretch>
        </p:blipFill>
        <p:spPr>
          <a:xfrm>
            <a:off x="565171" y="3657403"/>
            <a:ext cx="4745484" cy="1403112"/>
          </a:xfrm>
          <a:prstGeom prst="rect">
            <a:avLst/>
          </a:prstGeom>
        </p:spPr>
      </p:pic>
      <p:pic>
        <p:nvPicPr>
          <p:cNvPr id="7" name="Picture 6"/>
          <p:cNvPicPr>
            <a:picLocks noChangeAspect="1"/>
          </p:cNvPicPr>
          <p:nvPr/>
        </p:nvPicPr>
        <p:blipFill>
          <a:blip r:embed="rId5"/>
          <a:stretch>
            <a:fillRect/>
          </a:stretch>
        </p:blipFill>
        <p:spPr>
          <a:xfrm>
            <a:off x="6387802" y="3657403"/>
            <a:ext cx="4707214" cy="1403112"/>
          </a:xfrm>
          <a:prstGeom prst="rect">
            <a:avLst/>
          </a:prstGeom>
        </p:spPr>
      </p:pic>
    </p:spTree>
    <p:extLst>
      <p:ext uri="{BB962C8B-B14F-4D97-AF65-F5344CB8AC3E}">
        <p14:creationId xmlns:p14="http://schemas.microsoft.com/office/powerpoint/2010/main" val="3975365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78221" y="1825625"/>
            <a:ext cx="7235558" cy="4351338"/>
          </a:xfrm>
          <a:prstGeom prst="rect">
            <a:avLst/>
          </a:prstGeom>
        </p:spPr>
      </p:pic>
      <p:sp>
        <p:nvSpPr>
          <p:cNvPr id="5" name="Slide Number Placeholder 4"/>
          <p:cNvSpPr>
            <a:spLocks noGrp="1"/>
          </p:cNvSpPr>
          <p:nvPr>
            <p:ph type="sldNum" sz="quarter" idx="12"/>
          </p:nvPr>
        </p:nvSpPr>
        <p:spPr/>
        <p:txBody>
          <a:bodyPr/>
          <a:lstStyle/>
          <a:p>
            <a:fld id="{DB8C5D70-793E-4376-AB60-C8387A2358A8}" type="slidenum">
              <a:rPr lang="en-US" smtClean="0"/>
              <a:t>38</a:t>
            </a:fld>
            <a:endParaRPr lang="en-US"/>
          </a:p>
        </p:txBody>
      </p:sp>
    </p:spTree>
    <p:extLst>
      <p:ext uri="{BB962C8B-B14F-4D97-AF65-F5344CB8AC3E}">
        <p14:creationId xmlns:p14="http://schemas.microsoft.com/office/powerpoint/2010/main" val="2851408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854325"/>
            <a:ext cx="10515600" cy="1325563"/>
          </a:xfrm>
        </p:spPr>
        <p:txBody>
          <a:bodyPr/>
          <a:lstStyle/>
          <a:p>
            <a:pPr algn="ctr"/>
            <a:r>
              <a:rPr lang="en-US" b="1" smtClean="0"/>
              <a:t>Thanks for listening !</a:t>
            </a:r>
            <a:endParaRPr lang="en-US" b="1"/>
          </a:p>
        </p:txBody>
      </p:sp>
      <p:sp>
        <p:nvSpPr>
          <p:cNvPr id="3" name="Slide Number Placeholder 2"/>
          <p:cNvSpPr>
            <a:spLocks noGrp="1"/>
          </p:cNvSpPr>
          <p:nvPr>
            <p:ph type="sldNum" sz="quarter" idx="12"/>
          </p:nvPr>
        </p:nvSpPr>
        <p:spPr/>
        <p:txBody>
          <a:bodyPr/>
          <a:lstStyle/>
          <a:p>
            <a:fld id="{DB8C5D70-793E-4376-AB60-C8387A2358A8}" type="slidenum">
              <a:rPr lang="en-US" smtClean="0"/>
              <a:t>39</a:t>
            </a:fld>
            <a:endParaRPr lang="en-US"/>
          </a:p>
        </p:txBody>
      </p:sp>
    </p:spTree>
    <p:extLst>
      <p:ext uri="{BB962C8B-B14F-4D97-AF65-F5344CB8AC3E}">
        <p14:creationId xmlns:p14="http://schemas.microsoft.com/office/powerpoint/2010/main" val="303395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8200" y="0"/>
            <a:ext cx="9677400" cy="1049483"/>
          </a:xfrm>
        </p:spPr>
        <p:txBody>
          <a:bodyPr>
            <a:normAutofit/>
          </a:bodyPr>
          <a:lstStyle/>
          <a:p>
            <a:r>
              <a:rPr lang="en-US" dirty="0" err="1" smtClean="0">
                <a:solidFill>
                  <a:schemeClr val="bg1"/>
                </a:solidFill>
              </a:rPr>
              <a:t>Bài</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tích</a:t>
            </a:r>
            <a:r>
              <a:rPr lang="en-US" dirty="0" smtClean="0">
                <a:solidFill>
                  <a:schemeClr val="bg1"/>
                </a:solidFill>
              </a:rPr>
              <a:t> </a:t>
            </a:r>
            <a:r>
              <a:rPr lang="en-US" dirty="0" err="1" smtClean="0">
                <a:solidFill>
                  <a:schemeClr val="bg1"/>
                </a:solidFill>
              </a:rPr>
              <a:t>cảm</a:t>
            </a:r>
            <a:r>
              <a:rPr lang="en-US" dirty="0" smtClean="0">
                <a:solidFill>
                  <a:schemeClr val="bg1"/>
                </a:solidFill>
              </a:rPr>
              <a:t> </a:t>
            </a:r>
            <a:r>
              <a:rPr lang="en-US" dirty="0" err="1" smtClean="0">
                <a:solidFill>
                  <a:schemeClr val="bg1"/>
                </a:solidFill>
              </a:rPr>
              <a:t>xúc</a:t>
            </a:r>
            <a:endParaRPr lang="en-US" dirty="0">
              <a:solidFill>
                <a:schemeClr val="bg1"/>
              </a:solidFill>
            </a:endParaRPr>
          </a:p>
        </p:txBody>
      </p:sp>
      <p:sp>
        <p:nvSpPr>
          <p:cNvPr id="6" name="Content Placeholder 5"/>
          <p:cNvSpPr>
            <a:spLocks noGrp="1"/>
          </p:cNvSpPr>
          <p:nvPr>
            <p:ph idx="1"/>
          </p:nvPr>
        </p:nvSpPr>
        <p:spPr>
          <a:xfrm>
            <a:off x="838200" y="1361209"/>
            <a:ext cx="10515600" cy="4815754"/>
          </a:xfrm>
        </p:spPr>
        <p:txBody>
          <a:bodyPr/>
          <a:lstStyle/>
          <a:p>
            <a:r>
              <a:rPr lang="en-US" dirty="0" err="1" smtClean="0"/>
              <a:t>Phân</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r>
              <a:rPr lang="en-US" dirty="0" smtClean="0"/>
              <a:t> (sentiment analysis) hay </a:t>
            </a:r>
            <a:r>
              <a:rPr lang="en-US" dirty="0" err="1" smtClean="0"/>
              <a:t>còn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khai</a:t>
            </a:r>
            <a:r>
              <a:rPr lang="en-US" dirty="0" smtClean="0"/>
              <a:t> </a:t>
            </a:r>
            <a:r>
              <a:rPr lang="en-US" dirty="0" err="1" smtClean="0"/>
              <a:t>thác</a:t>
            </a:r>
            <a:r>
              <a:rPr lang="en-US" dirty="0" smtClean="0"/>
              <a:t> ý </a:t>
            </a:r>
            <a:r>
              <a:rPr lang="en-US" dirty="0" err="1" smtClean="0"/>
              <a:t>kiến</a:t>
            </a:r>
            <a:r>
              <a:rPr lang="en-US" dirty="0" smtClean="0"/>
              <a: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trong</a:t>
            </a:r>
            <a:r>
              <a:rPr lang="en-US" dirty="0" smtClean="0"/>
              <a:t> </a:t>
            </a:r>
            <a:r>
              <a:rPr lang="en-US" dirty="0" err="1" smtClean="0"/>
              <a:t>phân</a:t>
            </a:r>
            <a:r>
              <a:rPr lang="en-US" dirty="0"/>
              <a:t> </a:t>
            </a:r>
            <a:r>
              <a:rPr lang="en-US" dirty="0" err="1" smtClean="0"/>
              <a:t>loại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trên</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định</a:t>
            </a:r>
            <a:r>
              <a:rPr lang="en-US" dirty="0"/>
              <a:t> </a:t>
            </a:r>
            <a:r>
              <a:rPr lang="en-US" dirty="0" smtClean="0"/>
              <a:t>ý </a:t>
            </a:r>
            <a:r>
              <a:rPr lang="en-US" dirty="0" err="1" smtClean="0"/>
              <a:t>kiến</a:t>
            </a:r>
            <a:r>
              <a:rPr lang="en-US" dirty="0" smtClean="0"/>
              <a:t> </a:t>
            </a:r>
            <a:r>
              <a:rPr lang="en-US" dirty="0" err="1" smtClean="0"/>
              <a:t>người</a:t>
            </a:r>
            <a:r>
              <a:rPr lang="en-US" dirty="0" smtClean="0"/>
              <a:t> dung.</a:t>
            </a:r>
          </a:p>
          <a:p>
            <a:endParaRPr lang="en-US" dirty="0" smtClean="0"/>
          </a:p>
          <a:p>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r>
              <a:rPr lang="en-US" dirty="0" smtClean="0"/>
              <a:t> </a:t>
            </a:r>
            <a:r>
              <a:rPr lang="en-US" dirty="0" err="1" smtClean="0"/>
              <a:t>được</a:t>
            </a:r>
            <a:r>
              <a:rPr lang="en-US" dirty="0" smtClean="0"/>
              <a:t> chia </a:t>
            </a:r>
            <a:r>
              <a:rPr lang="en-US" dirty="0" err="1" smtClean="0"/>
              <a:t>thành</a:t>
            </a:r>
            <a:r>
              <a:rPr lang="en-US" dirty="0" smtClean="0"/>
              <a:t> </a:t>
            </a:r>
            <a:r>
              <a:rPr lang="en-US" dirty="0" err="1" smtClean="0"/>
              <a:t>nhiều</a:t>
            </a:r>
            <a:r>
              <a:rPr lang="en-US" dirty="0" smtClean="0"/>
              <a:t> </a:t>
            </a:r>
            <a:r>
              <a:rPr lang="en-US" dirty="0" err="1" smtClean="0"/>
              <a:t>loại</a:t>
            </a:r>
            <a:r>
              <a:rPr lang="en-US" dirty="0" smtClean="0"/>
              <a:t>:</a:t>
            </a:r>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về</a:t>
            </a:r>
            <a:r>
              <a:rPr lang="en-US" sz="2400" dirty="0" smtClean="0"/>
              <a:t> </a:t>
            </a:r>
            <a:r>
              <a:rPr lang="en-US" sz="2400" dirty="0" err="1" smtClean="0"/>
              <a:t>tính</a:t>
            </a:r>
            <a:r>
              <a:rPr lang="en-US" sz="2400" dirty="0" smtClean="0"/>
              <a:t> </a:t>
            </a:r>
            <a:r>
              <a:rPr lang="en-US" sz="2400" dirty="0" err="1" smtClean="0"/>
              <a:t>phân</a:t>
            </a:r>
            <a:r>
              <a:rPr lang="en-US" sz="2400" dirty="0" smtClean="0"/>
              <a:t> </a:t>
            </a:r>
            <a:r>
              <a:rPr lang="en-US" sz="2400" dirty="0" err="1" smtClean="0"/>
              <a:t>cực</a:t>
            </a:r>
            <a:endParaRPr lang="en-US" sz="2400" dirty="0" smtClean="0"/>
          </a:p>
          <a:p>
            <a:pPr marL="514350" indent="-514350">
              <a:buFont typeface="+mj-lt"/>
              <a:buAutoNum type="arabicPeriod"/>
            </a:pPr>
            <a:r>
              <a:rPr lang="en-US" sz="2400" dirty="0" err="1" smtClean="0"/>
              <a:t>Khám</a:t>
            </a:r>
            <a:r>
              <a:rPr lang="en-US" sz="2400" dirty="0" smtClean="0"/>
              <a:t> </a:t>
            </a:r>
            <a:r>
              <a:rPr lang="en-US" sz="2400" dirty="0" err="1" smtClean="0"/>
              <a:t>phá</a:t>
            </a:r>
            <a:r>
              <a:rPr lang="en-US" sz="2400" dirty="0" smtClean="0"/>
              <a:t> </a:t>
            </a:r>
            <a:r>
              <a:rPr lang="en-US" sz="2400" dirty="0" err="1" smtClean="0"/>
              <a:t>cảm</a:t>
            </a:r>
            <a:r>
              <a:rPr lang="en-US" sz="2400" dirty="0" smtClean="0"/>
              <a:t> </a:t>
            </a:r>
            <a:r>
              <a:rPr lang="en-US" sz="2400" dirty="0" err="1" smtClean="0"/>
              <a:t>xúc</a:t>
            </a:r>
            <a:endParaRPr lang="en-US" sz="2400" dirty="0" smtClean="0"/>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cảm</a:t>
            </a:r>
            <a:r>
              <a:rPr lang="en-US" sz="2400" dirty="0" smtClean="0"/>
              <a:t> </a:t>
            </a:r>
            <a:r>
              <a:rPr lang="en-US" sz="2400" dirty="0" err="1" smtClean="0"/>
              <a:t>xúc</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khía</a:t>
            </a:r>
            <a:r>
              <a:rPr lang="en-US" sz="2400" dirty="0" smtClean="0"/>
              <a:t> </a:t>
            </a:r>
            <a:r>
              <a:rPr lang="en-US" sz="2400" dirty="0" err="1" smtClean="0"/>
              <a:t>cạnh</a:t>
            </a:r>
            <a:r>
              <a:rPr lang="en-US" sz="2400" dirty="0" smtClean="0"/>
              <a:t> </a:t>
            </a:r>
            <a:r>
              <a:rPr lang="en-US" sz="2400" dirty="0" err="1" smtClean="0"/>
              <a:t>khác</a:t>
            </a:r>
            <a:endParaRPr lang="en-US" sz="2400" dirty="0" smtClean="0"/>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về</a:t>
            </a:r>
            <a:r>
              <a:rPr lang="en-US" sz="2400" dirty="0" smtClean="0"/>
              <a:t> ý </a:t>
            </a:r>
            <a:r>
              <a:rPr lang="en-US" sz="2400" dirty="0" err="1" smtClean="0"/>
              <a:t>định</a:t>
            </a:r>
            <a:endParaRPr lang="en-US" sz="2400" dirty="0" smtClean="0"/>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cảm</a:t>
            </a:r>
            <a:r>
              <a:rPr lang="en-US" sz="2400" dirty="0" smtClean="0"/>
              <a:t> </a:t>
            </a:r>
            <a:r>
              <a:rPr lang="en-US" sz="2400" dirty="0" err="1" smtClean="0"/>
              <a:t>xúc</a:t>
            </a:r>
            <a:r>
              <a:rPr lang="en-US" sz="2400" dirty="0" smtClean="0"/>
              <a:t> </a:t>
            </a:r>
            <a:r>
              <a:rPr lang="en-US" sz="2400" dirty="0" err="1" smtClean="0"/>
              <a:t>đa</a:t>
            </a:r>
            <a:r>
              <a:rPr lang="en-US" sz="2400" dirty="0" smtClean="0"/>
              <a:t> </a:t>
            </a:r>
            <a:r>
              <a:rPr lang="en-US" sz="2400" dirty="0" err="1" smtClean="0"/>
              <a:t>ngôn</a:t>
            </a:r>
            <a:r>
              <a:rPr lang="en-US" sz="2400" dirty="0" smtClean="0"/>
              <a:t> </a:t>
            </a:r>
            <a:r>
              <a:rPr lang="en-US" sz="2400" dirty="0" err="1" smtClean="0"/>
              <a:t>ngữ</a:t>
            </a:r>
            <a:endParaRPr lang="en-US" sz="2400"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4</a:t>
            </a:fld>
            <a:endParaRPr lang="en-US" sz="1800" dirty="0"/>
          </a:p>
        </p:txBody>
      </p:sp>
    </p:spTree>
    <p:extLst>
      <p:ext uri="{BB962C8B-B14F-4D97-AF65-F5344CB8AC3E}">
        <p14:creationId xmlns:p14="http://schemas.microsoft.com/office/powerpoint/2010/main" val="2719368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8200" y="0"/>
            <a:ext cx="9677400" cy="1049483"/>
          </a:xfrm>
        </p:spPr>
        <p:txBody>
          <a:bodyPr>
            <a:normAutofit/>
          </a:bodyPr>
          <a:lstStyle/>
          <a:p>
            <a:r>
              <a:rPr lang="en-US" dirty="0" err="1" smtClean="0">
                <a:solidFill>
                  <a:schemeClr val="bg1"/>
                </a:solidFill>
              </a:rPr>
              <a:t>Bài</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tích</a:t>
            </a:r>
            <a:r>
              <a:rPr lang="en-US" dirty="0" smtClean="0">
                <a:solidFill>
                  <a:schemeClr val="bg1"/>
                </a:solidFill>
              </a:rPr>
              <a:t> </a:t>
            </a:r>
            <a:r>
              <a:rPr lang="en-US" dirty="0" err="1" smtClean="0">
                <a:solidFill>
                  <a:schemeClr val="bg1"/>
                </a:solidFill>
              </a:rPr>
              <a:t>cảm</a:t>
            </a:r>
            <a:r>
              <a:rPr lang="en-US" dirty="0" smtClean="0">
                <a:solidFill>
                  <a:schemeClr val="bg1"/>
                </a:solidFill>
              </a:rPr>
              <a:t> </a:t>
            </a:r>
            <a:r>
              <a:rPr lang="en-US" dirty="0" err="1" smtClean="0">
                <a:solidFill>
                  <a:schemeClr val="bg1"/>
                </a:solidFill>
              </a:rPr>
              <a:t>xúc</a:t>
            </a:r>
            <a:endParaRPr lang="en-US" dirty="0">
              <a:solidFill>
                <a:schemeClr val="bg1"/>
              </a:solidFill>
            </a:endParaRPr>
          </a:p>
        </p:txBody>
      </p:sp>
      <p:sp>
        <p:nvSpPr>
          <p:cNvPr id="6" name="Content Placeholder 5"/>
          <p:cNvSpPr>
            <a:spLocks noGrp="1"/>
          </p:cNvSpPr>
          <p:nvPr>
            <p:ph idx="1"/>
          </p:nvPr>
        </p:nvSpPr>
        <p:spPr>
          <a:xfrm>
            <a:off x="838200" y="1361209"/>
            <a:ext cx="10515600" cy="4815754"/>
          </a:xfrm>
        </p:spPr>
        <p:txBody>
          <a:bodyPr/>
          <a:lstStyle/>
          <a:p>
            <a:r>
              <a:rPr lang="en-US" dirty="0" err="1" smtClean="0"/>
              <a:t>Những</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r>
              <a:rPr lang="en-US" dirty="0" smtClean="0"/>
              <a:t>:</a:t>
            </a:r>
          </a:p>
          <a:p>
            <a:pPr marL="457200" indent="-457200">
              <a:buFont typeface="+mj-lt"/>
              <a:buAutoNum type="arabicPeriod"/>
            </a:pPr>
            <a:r>
              <a:rPr lang="en-US" sz="2400" dirty="0" err="1" smtClean="0"/>
              <a:t>Tính</a:t>
            </a:r>
            <a:r>
              <a:rPr lang="en-US" sz="2400" dirty="0" smtClean="0"/>
              <a:t> </a:t>
            </a:r>
            <a:r>
              <a:rPr lang="en-US" sz="2400" dirty="0" err="1" smtClean="0"/>
              <a:t>chủ</a:t>
            </a:r>
            <a:r>
              <a:rPr lang="en-US" sz="2400" dirty="0" smtClean="0"/>
              <a:t> </a:t>
            </a:r>
            <a:r>
              <a:rPr lang="en-US" sz="2400" dirty="0" err="1" smtClean="0"/>
              <a:t>quan</a:t>
            </a:r>
            <a:r>
              <a:rPr lang="en-US" sz="2400" dirty="0" smtClean="0"/>
              <a:t> </a:t>
            </a:r>
            <a:r>
              <a:rPr lang="en-US" sz="2400" dirty="0" err="1" smtClean="0"/>
              <a:t>và</a:t>
            </a:r>
            <a:r>
              <a:rPr lang="en-US" sz="2400" dirty="0" smtClean="0"/>
              <a:t> </a:t>
            </a:r>
            <a:r>
              <a:rPr lang="en-US" sz="2400" dirty="0" err="1" smtClean="0"/>
              <a:t>giọng</a:t>
            </a:r>
            <a:r>
              <a:rPr lang="en-US" sz="2400" dirty="0" smtClean="0"/>
              <a:t> </a:t>
            </a:r>
            <a:r>
              <a:rPr lang="en-US" sz="2400" dirty="0" err="1" smtClean="0"/>
              <a:t>điệu</a:t>
            </a:r>
            <a:r>
              <a:rPr lang="en-US" sz="2400" dirty="0" smtClean="0"/>
              <a:t> (subjectivity and tone)</a:t>
            </a:r>
          </a:p>
          <a:p>
            <a:pPr marL="457200" indent="-457200">
              <a:buFont typeface="+mj-lt"/>
              <a:buAutoNum type="arabicPeriod"/>
            </a:pPr>
            <a:r>
              <a:rPr lang="en-US" sz="2400" dirty="0" err="1" smtClean="0"/>
              <a:t>Bối</a:t>
            </a:r>
            <a:r>
              <a:rPr lang="en-US" sz="2400" dirty="0" smtClean="0"/>
              <a:t> </a:t>
            </a:r>
            <a:r>
              <a:rPr lang="en-US" sz="2400" dirty="0" err="1" smtClean="0"/>
              <a:t>cảnh</a:t>
            </a:r>
            <a:r>
              <a:rPr lang="en-US" sz="2400" dirty="0" smtClean="0"/>
              <a:t> </a:t>
            </a:r>
            <a:r>
              <a:rPr lang="en-US" sz="2400" dirty="0" err="1" smtClean="0"/>
              <a:t>và</a:t>
            </a:r>
            <a:r>
              <a:rPr lang="en-US" sz="2400" dirty="0" smtClean="0"/>
              <a:t> </a:t>
            </a:r>
            <a:r>
              <a:rPr lang="en-US" sz="2400" dirty="0" err="1" smtClean="0"/>
              <a:t>tính</a:t>
            </a:r>
            <a:r>
              <a:rPr lang="en-US" sz="2400" dirty="0" smtClean="0"/>
              <a:t> </a:t>
            </a:r>
            <a:r>
              <a:rPr lang="en-US" sz="2400" dirty="0" err="1" smtClean="0"/>
              <a:t>phân</a:t>
            </a:r>
            <a:r>
              <a:rPr lang="en-US" sz="2400" dirty="0" smtClean="0"/>
              <a:t> </a:t>
            </a:r>
            <a:r>
              <a:rPr lang="en-US" sz="2400" dirty="0" err="1" smtClean="0"/>
              <a:t>cực</a:t>
            </a:r>
            <a:r>
              <a:rPr lang="en-US" sz="2400" dirty="0" smtClean="0"/>
              <a:t> (context and polarity)</a:t>
            </a:r>
            <a:endParaRPr lang="en-US" sz="2400" dirty="0"/>
          </a:p>
          <a:p>
            <a:pPr marL="457200" indent="-457200">
              <a:buFont typeface="+mj-lt"/>
              <a:buAutoNum type="arabicPeriod"/>
            </a:pPr>
            <a:r>
              <a:rPr lang="en-US" sz="2400" dirty="0" err="1" smtClean="0"/>
              <a:t>Tính</a:t>
            </a:r>
            <a:r>
              <a:rPr lang="en-US" sz="2400" dirty="0" smtClean="0"/>
              <a:t> </a:t>
            </a:r>
            <a:r>
              <a:rPr lang="en-US" sz="2400" dirty="0" err="1" smtClean="0"/>
              <a:t>mỉa</a:t>
            </a:r>
            <a:r>
              <a:rPr lang="en-US" sz="2400" dirty="0" smtClean="0"/>
              <a:t> </a:t>
            </a:r>
            <a:r>
              <a:rPr lang="en-US" sz="2400" dirty="0" err="1" smtClean="0"/>
              <a:t>mai</a:t>
            </a:r>
            <a:r>
              <a:rPr lang="en-US" sz="2400" dirty="0" smtClean="0"/>
              <a:t> </a:t>
            </a:r>
            <a:r>
              <a:rPr lang="en-US" sz="2400" dirty="0" err="1" smtClean="0"/>
              <a:t>và</a:t>
            </a:r>
            <a:r>
              <a:rPr lang="en-US" sz="2400" dirty="0" smtClean="0"/>
              <a:t> </a:t>
            </a:r>
            <a:r>
              <a:rPr lang="en-US" sz="2400" dirty="0" err="1" smtClean="0"/>
              <a:t>châm</a:t>
            </a:r>
            <a:r>
              <a:rPr lang="en-US" sz="2400" dirty="0" smtClean="0"/>
              <a:t> </a:t>
            </a:r>
            <a:r>
              <a:rPr lang="en-US" sz="2400" dirty="0" err="1" smtClean="0"/>
              <a:t>biếm</a:t>
            </a:r>
            <a:r>
              <a:rPr lang="en-US" sz="2400" dirty="0" smtClean="0"/>
              <a:t> (irony and sarcasm)</a:t>
            </a:r>
          </a:p>
          <a:p>
            <a:pPr marL="457200" indent="-457200">
              <a:buFont typeface="+mj-lt"/>
              <a:buAutoNum type="arabicPeriod"/>
            </a:pPr>
            <a:r>
              <a:rPr lang="en-US" sz="2400" dirty="0" smtClean="0"/>
              <a:t>So </a:t>
            </a:r>
            <a:r>
              <a:rPr lang="en-US" sz="2400" dirty="0" err="1" smtClean="0"/>
              <a:t>sánh</a:t>
            </a:r>
            <a:r>
              <a:rPr lang="en-US" sz="2400" dirty="0" smtClean="0"/>
              <a:t> (</a:t>
            </a:r>
            <a:r>
              <a:rPr lang="en-US" sz="2400" dirty="0" err="1" smtClean="0"/>
              <a:t>comparations</a:t>
            </a:r>
            <a:r>
              <a:rPr lang="en-US" sz="2400" dirty="0" smtClean="0"/>
              <a:t>)</a:t>
            </a:r>
          </a:p>
          <a:p>
            <a:pPr marL="457200" indent="-457200">
              <a:buFont typeface="+mj-lt"/>
              <a:buAutoNum type="arabicPeriod"/>
            </a:pPr>
            <a:r>
              <a:rPr lang="en-US" sz="2400" dirty="0" err="1" smtClean="0"/>
              <a:t>Biểu</a:t>
            </a:r>
            <a:r>
              <a:rPr lang="en-US" sz="2400" dirty="0" smtClean="0"/>
              <a:t> </a:t>
            </a:r>
            <a:r>
              <a:rPr lang="en-US" sz="2400" dirty="0" err="1" smtClean="0"/>
              <a:t>tượng</a:t>
            </a:r>
            <a:r>
              <a:rPr lang="en-US" sz="2400" dirty="0" smtClean="0"/>
              <a:t> </a:t>
            </a:r>
            <a:r>
              <a:rPr lang="en-US" sz="2400" dirty="0" err="1" smtClean="0"/>
              <a:t>cảm</a:t>
            </a:r>
            <a:r>
              <a:rPr lang="en-US" sz="2400" dirty="0" smtClean="0"/>
              <a:t> </a:t>
            </a:r>
            <a:r>
              <a:rPr lang="en-US" sz="2400" dirty="0" err="1" smtClean="0"/>
              <a:t>xúc</a:t>
            </a:r>
            <a:r>
              <a:rPr lang="en-US" sz="2400" dirty="0" smtClean="0"/>
              <a:t> (</a:t>
            </a:r>
            <a:r>
              <a:rPr lang="en-US" sz="2400" dirty="0" err="1" smtClean="0"/>
              <a:t>emojis</a:t>
            </a:r>
            <a:r>
              <a:rPr lang="en-US" sz="2400" dirty="0" smtClean="0"/>
              <a:t>)</a:t>
            </a:r>
          </a:p>
          <a:p>
            <a:r>
              <a:rPr lang="en-US" dirty="0" err="1" smtClean="0"/>
              <a:t>Hướng</a:t>
            </a:r>
            <a:r>
              <a:rPr lang="en-US" dirty="0" smtClean="0"/>
              <a:t> </a:t>
            </a:r>
            <a:r>
              <a:rPr lang="en-US" dirty="0" err="1" smtClean="0"/>
              <a:t>tiếp</a:t>
            </a:r>
            <a:r>
              <a:rPr lang="en-US" dirty="0" smtClean="0"/>
              <a:t> </a:t>
            </a:r>
            <a:r>
              <a:rPr lang="en-US" dirty="0" err="1" smtClean="0"/>
              <a:t>cận</a:t>
            </a:r>
            <a:r>
              <a:rPr lang="en-US" dirty="0" smtClean="0"/>
              <a:t>:</a:t>
            </a:r>
          </a:p>
          <a:p>
            <a:pPr marL="514350" indent="-514350">
              <a:buFont typeface="+mj-lt"/>
              <a:buAutoNum type="arabicPeriod"/>
            </a:pPr>
            <a:r>
              <a:rPr lang="en-US" sz="2400" dirty="0" smtClean="0"/>
              <a:t>Theo </a:t>
            </a:r>
            <a:r>
              <a:rPr lang="en-US" sz="2400" dirty="0" err="1" smtClean="0"/>
              <a:t>ngữ</a:t>
            </a:r>
            <a:r>
              <a:rPr lang="en-US" sz="2400" dirty="0" smtClean="0"/>
              <a:t> </a:t>
            </a:r>
            <a:r>
              <a:rPr lang="en-US" sz="2400" dirty="0" err="1" smtClean="0"/>
              <a:t>nghĩa</a:t>
            </a:r>
            <a:endParaRPr lang="en-US" sz="2400" dirty="0" smtClean="0"/>
          </a:p>
          <a:p>
            <a:pPr marL="514350" indent="-514350">
              <a:buFont typeface="+mj-lt"/>
              <a:buAutoNum type="arabicPeriod"/>
            </a:pPr>
            <a:r>
              <a:rPr lang="en-US" sz="2400" dirty="0" smtClean="0"/>
              <a:t>Theo </a:t>
            </a:r>
            <a:r>
              <a:rPr lang="en-US" sz="2400" dirty="0" err="1" smtClean="0"/>
              <a:t>phương</a:t>
            </a:r>
            <a:r>
              <a:rPr lang="en-US" sz="2400" dirty="0" smtClean="0"/>
              <a:t> </a:t>
            </a:r>
            <a:r>
              <a:rPr lang="en-US" sz="2400" dirty="0" err="1" smtClean="0"/>
              <a:t>pháp</a:t>
            </a:r>
            <a:r>
              <a:rPr lang="en-US" sz="2400" dirty="0" smtClean="0"/>
              <a:t> </a:t>
            </a:r>
            <a:r>
              <a:rPr lang="en-US" sz="2400" dirty="0" err="1" smtClean="0"/>
              <a:t>học</a:t>
            </a:r>
            <a:r>
              <a:rPr lang="en-US" sz="2400" dirty="0" smtClean="0"/>
              <a:t> </a:t>
            </a:r>
            <a:r>
              <a:rPr lang="en-US" sz="2400" dirty="0" err="1" smtClean="0"/>
              <a:t>máy</a:t>
            </a:r>
            <a:r>
              <a:rPr lang="en-US" sz="2400" dirty="0" smtClean="0"/>
              <a:t> </a:t>
            </a:r>
            <a:r>
              <a:rPr lang="en-US" sz="2400" dirty="0" err="1" smtClean="0"/>
              <a:t>truyền</a:t>
            </a:r>
            <a:r>
              <a:rPr lang="en-US" sz="2400" dirty="0" smtClean="0"/>
              <a:t> </a:t>
            </a:r>
            <a:r>
              <a:rPr lang="en-US" sz="2400" dirty="0" err="1" smtClean="0"/>
              <a:t>thống</a:t>
            </a:r>
            <a:endParaRPr lang="en-US" sz="2400" dirty="0" smtClean="0"/>
          </a:p>
          <a:p>
            <a:pPr marL="514350" indent="-514350">
              <a:buFont typeface="+mj-lt"/>
              <a:buAutoNum type="arabicPeriod"/>
            </a:pPr>
            <a:r>
              <a:rPr lang="en-US" sz="2400" dirty="0" smtClean="0"/>
              <a:t>Theo </a:t>
            </a:r>
            <a:r>
              <a:rPr lang="en-US" sz="2400" dirty="0" err="1" smtClean="0"/>
              <a:t>phương</a:t>
            </a:r>
            <a:r>
              <a:rPr lang="en-US" sz="2400" dirty="0" smtClean="0"/>
              <a:t> </a:t>
            </a:r>
            <a:r>
              <a:rPr lang="en-US" sz="2400" dirty="0" err="1" smtClean="0"/>
              <a:t>pháp</a:t>
            </a:r>
            <a:r>
              <a:rPr lang="en-US" sz="2400" dirty="0" smtClean="0"/>
              <a:t> </a:t>
            </a:r>
            <a:r>
              <a:rPr lang="en-US" sz="2400" dirty="0" err="1" smtClean="0"/>
              <a:t>học</a:t>
            </a:r>
            <a:r>
              <a:rPr lang="en-US" sz="2400" dirty="0" smtClean="0"/>
              <a:t> </a:t>
            </a:r>
            <a:r>
              <a:rPr lang="en-US" sz="2400" dirty="0" err="1" smtClean="0"/>
              <a:t>sâu</a:t>
            </a:r>
            <a:r>
              <a:rPr lang="en-US" sz="2400" dirty="0" smtClean="0"/>
              <a:t> </a:t>
            </a:r>
            <a:r>
              <a:rPr lang="en-US" sz="2400" dirty="0" err="1" smtClean="0"/>
              <a:t>cùng</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mạng</a:t>
            </a:r>
            <a:r>
              <a:rPr lang="en-US" sz="2400" dirty="0" smtClean="0"/>
              <a:t> neural</a:t>
            </a:r>
          </a:p>
        </p:txBody>
      </p:sp>
      <p:sp>
        <p:nvSpPr>
          <p:cNvPr id="2" name="Slide Number Placeholder 1"/>
          <p:cNvSpPr>
            <a:spLocks noGrp="1"/>
          </p:cNvSpPr>
          <p:nvPr>
            <p:ph type="sldNum" sz="quarter" idx="12"/>
          </p:nvPr>
        </p:nvSpPr>
        <p:spPr/>
        <p:txBody>
          <a:bodyPr/>
          <a:lstStyle/>
          <a:p>
            <a:fld id="{DB8C5D70-793E-4376-AB60-C8387A2358A8}" type="slidenum">
              <a:rPr lang="en-US" sz="1800" smtClean="0"/>
              <a:t>5</a:t>
            </a:fld>
            <a:endParaRPr lang="en-US" sz="1800" dirty="0"/>
          </a:p>
        </p:txBody>
      </p:sp>
    </p:spTree>
    <p:extLst>
      <p:ext uri="{BB962C8B-B14F-4D97-AF65-F5344CB8AC3E}">
        <p14:creationId xmlns:p14="http://schemas.microsoft.com/office/powerpoint/2010/main" val="2843170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1353800" cy="1049483"/>
          </a:xfrm>
        </p:spPr>
        <p:txBody>
          <a:bodyPr>
            <a:normAutofit/>
          </a:body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sz="2600" smtClean="0"/>
              <a:t>- Là mô hình lập trình dựa trên mạng neural thần kinh.</a:t>
            </a:r>
          </a:p>
          <a:p>
            <a:pPr marL="0" indent="0" algn="just">
              <a:buNone/>
            </a:pPr>
            <a:r>
              <a:rPr lang="en-US" sz="2600" smtClean="0"/>
              <a:t>- Kết cấu của một mạng neural là các neural đơn lẻ được gọi là các </a:t>
            </a:r>
            <a:r>
              <a:rPr lang="en-US" sz="2600" i="1" smtClean="0"/>
              <a:t>perceptron.</a:t>
            </a:r>
          </a:p>
          <a:p>
            <a:pPr algn="just">
              <a:buFontTx/>
              <a:buChar char="-"/>
            </a:pPr>
            <a:r>
              <a:rPr lang="en-US" sz="2600" smtClean="0"/>
              <a:t>Một </a:t>
            </a:r>
            <a:r>
              <a:rPr lang="en-US" sz="2600" i="1" smtClean="0"/>
              <a:t>perceptron </a:t>
            </a:r>
            <a:r>
              <a:rPr lang="en-US" sz="2600" smtClean="0"/>
              <a:t>nhận vào một hoặc nhiều đầu vào và trả ra một kết quả duy nhất.</a:t>
            </a:r>
          </a:p>
          <a:p>
            <a:pPr algn="just">
              <a:buFontTx/>
              <a:buChar char="-"/>
            </a:pPr>
            <a:endParaRPr lang="en-US" i="1"/>
          </a:p>
        </p:txBody>
      </p:sp>
      <p:sp>
        <p:nvSpPr>
          <p:cNvPr id="4" name="Slide Number Placeholder 3"/>
          <p:cNvSpPr>
            <a:spLocks noGrp="1"/>
          </p:cNvSpPr>
          <p:nvPr>
            <p:ph type="sldNum" sz="quarter" idx="12"/>
          </p:nvPr>
        </p:nvSpPr>
        <p:spPr/>
        <p:txBody>
          <a:bodyPr/>
          <a:lstStyle/>
          <a:p>
            <a:fld id="{DB8C5D70-793E-4376-AB60-C8387A2358A8}" type="slidenum">
              <a:rPr lang="en-US" sz="1800" smtClean="0"/>
              <a:t>6</a:t>
            </a:fld>
            <a:endParaRPr lang="en-US" sz="1800" dirty="0"/>
          </a:p>
        </p:txBody>
      </p:sp>
      <p:pic>
        <p:nvPicPr>
          <p:cNvPr id="2050" name="Picture 2" descr="https://cdn-images-1.medium.com/max/800/1*8HBlbOFzAEPari9_M6jF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363" y="4178798"/>
            <a:ext cx="5006974" cy="2355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rcept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4" y="4557712"/>
            <a:ext cx="4010159" cy="197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circle(in)">
                                      <p:cBhvr>
                                        <p:cTn id="7" dur="20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5167312"/>
              </a:xfrm>
            </p:spPr>
            <p:txBody>
              <a:bodyPr>
                <a:normAutofit/>
              </a:bodyPr>
              <a:lstStyle/>
              <a:p>
                <a:pPr marL="0" indent="0">
                  <a:buNone/>
                </a:pPr>
                <a:r>
                  <a:rPr lang="en-US" sz="2400" dirty="0" smtClean="0"/>
                  <a:t>	         	   0  if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𝑡h𝑟𝑒𝑠h𝑜𝑙𝑑</m:t>
                    </m:r>
                  </m:oMath>
                </a14:m>
                <a:endParaRPr lang="en-US" sz="2400" dirty="0"/>
              </a:p>
              <a:p>
                <a:pPr marL="0" indent="0">
                  <a:buNone/>
                </a:pPr>
                <a:r>
                  <a:rPr lang="en-US" sz="2400" dirty="0" smtClean="0"/>
                  <a:t>Output  =</a:t>
                </a:r>
              </a:p>
              <a:p>
                <a:pPr marL="0" indent="0">
                  <a:buNone/>
                </a:pPr>
                <a:r>
                  <a:rPr lang="en-US" sz="2400" dirty="0" smtClean="0"/>
                  <a:t>		   1  if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&gt;</m:t>
                    </m:r>
                    <m:r>
                      <a:rPr lang="en-US" sz="2400" b="0" i="1" smtClean="0">
                        <a:latin typeface="Cambria Math" panose="02040503050406030204" pitchFamily="18" charset="0"/>
                        <a:ea typeface="Cambria Math" panose="02040503050406030204" pitchFamily="18" charset="0"/>
                      </a:rPr>
                      <m:t>𝑡h𝑟𝑒𝑠h𝑜𝑙𝑑</m:t>
                    </m:r>
                  </m:oMath>
                </a14:m>
                <a:endParaRPr lang="en-US" sz="2400" dirty="0" smtClean="0"/>
              </a:p>
              <a:p>
                <a:pPr marL="0" indent="0">
                  <a:buNone/>
                </a:pPr>
                <a:endParaRPr lang="en-US" sz="2400" dirty="0" smtClean="0"/>
              </a:p>
              <a:p>
                <a:pPr marL="0" indent="0">
                  <a:buNone/>
                </a:pPr>
                <a:r>
                  <a:rPr lang="en-US" sz="2400" dirty="0" smtClean="0"/>
                  <a:t>- </a:t>
                </a:r>
                <a:r>
                  <a:rPr lang="en-US" sz="2400" dirty="0" err="1" smtClean="0"/>
                  <a:t>Giả</a:t>
                </a:r>
                <a:r>
                  <a:rPr lang="en-US" sz="2400" dirty="0" smtClean="0"/>
                  <a:t> </a:t>
                </a:r>
                <a:r>
                  <a:rPr lang="en-US" sz="2400" dirty="0" err="1" smtClean="0"/>
                  <a:t>sử</a:t>
                </a:r>
                <a:r>
                  <a:rPr lang="en-US" sz="2400" dirty="0" smtClean="0"/>
                  <a:t> </a:t>
                </a:r>
                <a:r>
                  <a:rPr lang="en-US" sz="2400" i="1" dirty="0" smtClean="0"/>
                  <a:t>x</a:t>
                </a:r>
                <a:r>
                  <a:rPr lang="en-US" sz="2400" dirty="0" smtClean="0"/>
                  <a:t> </a:t>
                </a:r>
                <a:r>
                  <a:rPr lang="en-US" sz="2400" dirty="0" err="1" smtClean="0"/>
                  <a:t>là</a:t>
                </a:r>
                <a:r>
                  <a:rPr lang="en-US" sz="2400" dirty="0" smtClean="0"/>
                  <a:t> </a:t>
                </a:r>
                <a:r>
                  <a:rPr lang="en-US" sz="2400" dirty="0" err="1" smtClean="0"/>
                  <a:t>đầu</a:t>
                </a:r>
                <a:r>
                  <a:rPr lang="en-US" sz="2400" dirty="0" smtClean="0"/>
                  <a:t> </a:t>
                </a:r>
                <a:r>
                  <a:rPr lang="en-US" sz="2400" dirty="0" err="1" smtClean="0"/>
                  <a:t>vào</a:t>
                </a:r>
                <a:r>
                  <a:rPr lang="en-US" sz="2400" dirty="0" smtClean="0"/>
                  <a:t>, </a:t>
                </a:r>
                <a:r>
                  <a:rPr lang="en-US" sz="2400" i="1" dirty="0" smtClean="0"/>
                  <a:t>w</a:t>
                </a:r>
                <a:r>
                  <a:rPr lang="en-US" sz="2400" dirty="0" smtClean="0"/>
                  <a:t> </a:t>
                </a:r>
                <a:r>
                  <a:rPr lang="en-US" sz="2400" dirty="0" err="1" smtClean="0"/>
                  <a:t>là</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trọng</a:t>
                </a:r>
                <a:r>
                  <a:rPr lang="en-US" sz="2400" dirty="0" smtClean="0"/>
                  <a:t> </a:t>
                </a:r>
                <a:r>
                  <a:rPr lang="en-US" sz="2400" dirty="0" err="1" smtClean="0"/>
                  <a:t>lượng</a:t>
                </a:r>
                <a:r>
                  <a:rPr lang="en-US" sz="2400" dirty="0" smtClean="0"/>
                  <a:t>, </a:t>
                </a:r>
                <a:r>
                  <a:rPr lang="en-US" sz="2400" i="1" dirty="0" smtClean="0"/>
                  <a:t>threshold </a:t>
                </a:r>
                <a:r>
                  <a:rPr lang="en-US" sz="2400" dirty="0" err="1" smtClean="0"/>
                  <a:t>là</a:t>
                </a:r>
                <a:r>
                  <a:rPr lang="en-US" sz="2400" dirty="0" smtClean="0"/>
                  <a:t> </a:t>
                </a:r>
                <a:r>
                  <a:rPr lang="en-US" sz="2400" dirty="0" err="1" smtClean="0"/>
                  <a:t>các</a:t>
                </a:r>
                <a:r>
                  <a:rPr lang="en-US" sz="2400" dirty="0" smtClean="0"/>
                  <a:t> </a:t>
                </a:r>
                <a:r>
                  <a:rPr lang="en-US" sz="2400" dirty="0" err="1" smtClean="0"/>
                  <a:t>ngưỡng</a:t>
                </a:r>
                <a:r>
                  <a:rPr lang="en-US" sz="2400" dirty="0" smtClean="0"/>
                  <a:t>.</a:t>
                </a:r>
                <a:endParaRPr lang="en-US" sz="2400" dirty="0" smtClean="0"/>
              </a:p>
              <a:p>
                <a:pPr>
                  <a:buFontTx/>
                  <a:buChar char="-"/>
                </a:pPr>
                <a:r>
                  <a:rPr lang="en-US" sz="2400" dirty="0" smtClean="0"/>
                  <a:t>Ta </a:t>
                </a:r>
                <a:r>
                  <a:rPr lang="en-US" sz="2400" dirty="0" err="1" smtClean="0"/>
                  <a:t>sử</a:t>
                </a:r>
                <a:r>
                  <a:rPr lang="en-US" sz="2400" dirty="0" smtClean="0"/>
                  <a:t> </a:t>
                </a:r>
                <a:r>
                  <a:rPr lang="en-US" sz="2400" dirty="0" err="1" smtClean="0"/>
                  <a:t>dụng</a:t>
                </a:r>
                <a:r>
                  <a:rPr lang="en-US" sz="2400" dirty="0" smtClean="0"/>
                  <a:t> </a:t>
                </a:r>
                <a:r>
                  <a:rPr lang="en-US" sz="2400" dirty="0" err="1" smtClean="0"/>
                  <a:t>một</a:t>
                </a:r>
                <a:r>
                  <a:rPr lang="en-US" sz="2400" dirty="0" smtClean="0"/>
                  <a:t> </a:t>
                </a:r>
                <a:r>
                  <a:rPr lang="en-US" sz="2400" dirty="0" err="1" smtClean="0"/>
                  <a:t>hàm</a:t>
                </a:r>
                <a:r>
                  <a:rPr lang="en-US" sz="2400" dirty="0" smtClean="0"/>
                  <a:t> </a:t>
                </a:r>
                <a:r>
                  <a:rPr lang="en-US" sz="2400" dirty="0" err="1" smtClean="0"/>
                  <a:t>toán</a:t>
                </a:r>
                <a:r>
                  <a:rPr lang="en-US" sz="2400" dirty="0" smtClean="0"/>
                  <a:t> </a:t>
                </a:r>
                <a:r>
                  <a:rPr lang="en-US" sz="2400" dirty="0" err="1" smtClean="0"/>
                  <a:t>học</a:t>
                </a:r>
                <a:r>
                  <a:rPr lang="en-US" sz="2400" dirty="0" smtClean="0"/>
                  <a:t> </a:t>
                </a:r>
                <a:r>
                  <a:rPr lang="en-US" sz="2400" i="1" dirty="0" smtClean="0"/>
                  <a:t>Sigmoid</a:t>
                </a:r>
                <a:r>
                  <a:rPr lang="en-US" sz="2400" dirty="0"/>
                  <a:t> </a:t>
                </a:r>
                <a:r>
                  <a:rPr lang="en-US" sz="2400" dirty="0" err="1" smtClean="0"/>
                  <a:t>với</a:t>
                </a:r>
                <a:r>
                  <a:rPr lang="en-US" sz="2400" dirty="0" smtClean="0"/>
                  <a:t> </a:t>
                </a:r>
                <a:r>
                  <a:rPr lang="en-US" sz="2400" dirty="0" err="1" smtClean="0"/>
                  <a:t>công</a:t>
                </a:r>
                <a:r>
                  <a:rPr lang="en-US" sz="2400" dirty="0" smtClean="0"/>
                  <a:t> </a:t>
                </a:r>
                <a:r>
                  <a:rPr lang="en-US" sz="2400" dirty="0" err="1" smtClean="0"/>
                  <a:t>thức</a:t>
                </a:r>
                <a:r>
                  <a:rPr lang="en-US" sz="2400" dirty="0" smtClean="0"/>
                  <a:t>:</a:t>
                </a:r>
              </a:p>
              <a:p>
                <a:pPr>
                  <a:buFontTx/>
                  <a:buChar char="-"/>
                </a:pPr>
                <a:endParaRPr lang="en-US" sz="2400" dirty="0"/>
              </a:p>
              <a:p>
                <a:pPr marL="0" indent="0">
                  <a:buNone/>
                </a:pPr>
                <a:r>
                  <a:rPr lang="en-US" sz="2400" i="1" dirty="0"/>
                  <a:t>	</a:t>
                </a:r>
                <a:r>
                  <a:rPr lang="en-US" sz="2400" i="1" dirty="0" smtClean="0"/>
                  <a:t>	f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oMath>
                </a14:m>
                <a:r>
                  <a:rPr lang="en-US" sz="2400" i="1" dirty="0" smtClean="0"/>
                  <a:t>    </a:t>
                </a:r>
                <a:r>
                  <a:rPr lang="en-US" sz="2400" dirty="0" smtClean="0"/>
                  <a:t>( </a:t>
                </a:r>
                <a:r>
                  <a:rPr lang="en-US" sz="2400" dirty="0" err="1" smtClean="0"/>
                  <a:t>với</a:t>
                </a:r>
                <a:r>
                  <a:rPr lang="en-US" sz="2400" dirty="0" smtClean="0"/>
                  <a:t> </a:t>
                </a:r>
                <a:r>
                  <a:rPr lang="en-US" sz="2400" i="1" dirty="0" smtClean="0"/>
                  <a:t>z</a:t>
                </a:r>
                <a:r>
                  <a:rPr lang="en-US" sz="2400" dirty="0" smtClean="0"/>
                  <a:t> </a:t>
                </a:r>
                <a:r>
                  <a:rPr lang="en-US" sz="2400" dirty="0" err="1" smtClean="0"/>
                  <a:t>là</a:t>
                </a:r>
                <a:r>
                  <a:rPr lang="en-US" sz="2400" dirty="0" smtClean="0"/>
                  <a:t>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oMath>
                </a14:m>
                <a:r>
                  <a:rPr lang="en-US" sz="2400" dirty="0" smtClean="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928" t="-1238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B8C5D70-793E-4376-AB60-C8387A2358A8}" type="slidenum">
              <a:rPr lang="en-US" sz="1800" smtClean="0"/>
              <a:t>7</a:t>
            </a:fld>
            <a:endParaRPr lang="en-US" sz="1800" dirty="0"/>
          </a:p>
        </p:txBody>
      </p:sp>
      <p:sp>
        <p:nvSpPr>
          <p:cNvPr id="4" name="Left Brace 3"/>
          <p:cNvSpPr/>
          <p:nvPr/>
        </p:nvSpPr>
        <p:spPr>
          <a:xfrm>
            <a:off x="2373087" y="1569697"/>
            <a:ext cx="457200" cy="164941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a:p>
        </p:txBody>
      </p:sp>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Tree>
    <p:extLst>
      <p:ext uri="{BB962C8B-B14F-4D97-AF65-F5344CB8AC3E}">
        <p14:creationId xmlns:p14="http://schemas.microsoft.com/office/powerpoint/2010/main" val="2716930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06681"/>
                <a:ext cx="10515600" cy="5155375"/>
              </a:xfrm>
            </p:spPr>
            <p:txBody>
              <a:bodyPr>
                <a:normAutofit/>
              </a:bodyPr>
              <a:lstStyle/>
              <a:p>
                <a:pPr algn="just">
                  <a:buFontTx/>
                  <a:buChar char="-"/>
                </a:pPr>
                <a:r>
                  <a:rPr lang="en-US" sz="2400" dirty="0" err="1" smtClean="0"/>
                  <a:t>Ngoài</a:t>
                </a:r>
                <a:r>
                  <a:rPr lang="en-US" sz="2400" dirty="0" smtClean="0"/>
                  <a:t> </a:t>
                </a:r>
                <a:r>
                  <a:rPr lang="en-US" sz="2400" dirty="0" err="1" smtClean="0"/>
                  <a:t>hàm</a:t>
                </a:r>
                <a:r>
                  <a:rPr lang="en-US" sz="2400" dirty="0" smtClean="0"/>
                  <a:t> </a:t>
                </a:r>
                <a:r>
                  <a:rPr lang="en-US" sz="2400" i="1" dirty="0" smtClean="0"/>
                  <a:t>Sigmoid, </a:t>
                </a:r>
                <a:r>
                  <a:rPr lang="en-US" sz="2400" dirty="0" smtClean="0"/>
                  <a:t>ta </a:t>
                </a:r>
                <a:r>
                  <a:rPr lang="en-US" sz="2400" dirty="0" err="1" smtClean="0"/>
                  <a:t>còn</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hàm</a:t>
                </a:r>
                <a:r>
                  <a:rPr lang="en-US" sz="2400" dirty="0" smtClean="0"/>
                  <a:t> </a:t>
                </a:r>
                <a:r>
                  <a:rPr lang="en-US" sz="2400" dirty="0" err="1" smtClean="0"/>
                  <a:t>khác</a:t>
                </a:r>
                <a:r>
                  <a:rPr lang="en-US" sz="2400" dirty="0" smtClean="0"/>
                  <a:t> </a:t>
                </a:r>
                <a:r>
                  <a:rPr lang="en-US" sz="2400" dirty="0" err="1" smtClean="0"/>
                  <a:t>như</a:t>
                </a:r>
                <a:r>
                  <a:rPr lang="en-US" sz="2400" dirty="0" smtClean="0"/>
                  <a:t> </a:t>
                </a:r>
                <a:r>
                  <a:rPr lang="en-US" sz="2400" i="1" dirty="0" err="1" smtClean="0"/>
                  <a:t>tanh</a:t>
                </a:r>
                <a:r>
                  <a:rPr lang="en-US" sz="2400" i="1" dirty="0" smtClean="0"/>
                  <a:t>, </a:t>
                </a:r>
                <a:r>
                  <a:rPr lang="en-US" sz="2400" i="1" dirty="0" err="1" smtClean="0"/>
                  <a:t>ReLu</a:t>
                </a:r>
                <a:r>
                  <a:rPr lang="en-US" sz="2400" dirty="0" smtClean="0"/>
                  <a:t>.</a:t>
                </a:r>
              </a:p>
              <a:p>
                <a:pPr algn="just">
                  <a:buFontTx/>
                  <a:buChar char="-"/>
                </a:pPr>
                <a:r>
                  <a:rPr lang="en-US" sz="2400" dirty="0" err="1" smtClean="0"/>
                  <a:t>Hàm</a:t>
                </a:r>
                <a:r>
                  <a:rPr lang="en-US" sz="2400" dirty="0" smtClean="0"/>
                  <a:t> perceptron </a:t>
                </a:r>
                <a:r>
                  <a:rPr lang="en-US" sz="2400" dirty="0" err="1" smtClean="0"/>
                  <a:t>được</a:t>
                </a:r>
                <a:r>
                  <a:rPr lang="en-US" sz="2400" dirty="0" smtClean="0"/>
                  <a:t> </a:t>
                </a:r>
                <a:r>
                  <a:rPr lang="en-US" sz="2400" dirty="0" err="1" smtClean="0"/>
                  <a:t>biểu</a:t>
                </a:r>
                <a:r>
                  <a:rPr lang="en-US" sz="2400" dirty="0" smtClean="0"/>
                  <a:t> </a:t>
                </a:r>
                <a:r>
                  <a:rPr lang="en-US" sz="2400" dirty="0" err="1" smtClean="0"/>
                  <a:t>diễn</a:t>
                </a:r>
                <a:r>
                  <a:rPr lang="en-US" sz="2400" dirty="0" smtClean="0"/>
                  <a:t> qua </a:t>
                </a:r>
                <a:r>
                  <a:rPr lang="en-US" sz="2400" dirty="0" err="1" smtClean="0"/>
                  <a:t>một</a:t>
                </a:r>
                <a:r>
                  <a:rPr lang="en-US" sz="2400" dirty="0" smtClean="0"/>
                  <a:t> </a:t>
                </a:r>
                <a:r>
                  <a:rPr lang="en-US" sz="2400" dirty="0" err="1" smtClean="0"/>
                  <a:t>hàm</a:t>
                </a:r>
                <a:r>
                  <a:rPr lang="en-US" sz="2400" dirty="0" smtClean="0"/>
                  <a:t> </a:t>
                </a:r>
                <a:r>
                  <a:rPr lang="en-US" sz="2400" dirty="0" err="1" smtClean="0"/>
                  <a:t>kích</a:t>
                </a:r>
                <a:r>
                  <a:rPr lang="en-US" sz="2400" dirty="0" smtClean="0"/>
                  <a:t> </a:t>
                </a:r>
                <a:r>
                  <a:rPr lang="en-US" sz="2400" dirty="0" err="1" smtClean="0"/>
                  <a:t>hoạt</a:t>
                </a:r>
                <a:r>
                  <a:rPr lang="en-US" sz="2400" dirty="0" smtClean="0"/>
                  <a:t> (</a:t>
                </a:r>
                <a:r>
                  <a:rPr lang="en-US" sz="2400" i="1" dirty="0" smtClean="0"/>
                  <a:t>activation function</a:t>
                </a:r>
                <a:r>
                  <a:rPr lang="en-US" sz="2400" dirty="0" smtClean="0"/>
                  <a:t>):</a:t>
                </a:r>
                <a:r>
                  <a:rPr lang="en-US" sz="2000" dirty="0"/>
                  <a:t>	</a:t>
                </a:r>
                <a:endParaRPr lang="en-US" sz="2000" dirty="0" smtClean="0"/>
              </a:p>
              <a:p>
                <a:pPr marL="0" indent="0" algn="just">
                  <a:buNone/>
                </a:pPr>
                <a:r>
                  <a:rPr lang="en-US" sz="2000" dirty="0"/>
                  <a:t>	</a:t>
                </a:r>
                <a:r>
                  <a:rPr lang="en-US" sz="2000" dirty="0" smtClean="0"/>
                  <a:t>	</a:t>
                </a:r>
                <a:r>
                  <a:rPr lang="en-US" sz="2000" i="1" dirty="0" smtClean="0"/>
                  <a:t>o = f ( </a:t>
                </a:r>
                <a:r>
                  <a:rPr lang="en-US" sz="2000" i="1" dirty="0" smtClean="0">
                    <a:latin typeface=".VnGothic" panose="020B7200000000000000" pitchFamily="34" charset="0"/>
                  </a:rPr>
                  <a:t>z </a:t>
                </a:r>
                <a:r>
                  <a:rPr lang="en-US" sz="2000" i="1" dirty="0" smtClean="0"/>
                  <a:t>) = f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𝑇</m:t>
                        </m:r>
                      </m:sup>
                    </m:sSup>
                  </m:oMath>
                </a14:m>
                <a:r>
                  <a:rPr lang="en-US" sz="2000" i="1" dirty="0" smtClean="0"/>
                  <a:t>x </a:t>
                </a:r>
                <a:r>
                  <a:rPr lang="en-US" sz="2000" i="1" dirty="0" smtClean="0"/>
                  <a:t>)</a:t>
                </a:r>
              </a:p>
              <a:p>
                <a:pPr marL="0" indent="0" algn="just">
                  <a:buNone/>
                </a:pPr>
                <a:r>
                  <a:rPr lang="en-US" sz="2400" dirty="0" smtClean="0"/>
                  <a:t>- </a:t>
                </a:r>
                <a:r>
                  <a:rPr lang="en-US" sz="2400" dirty="0" err="1" smtClean="0"/>
                  <a:t>Hàm</a:t>
                </a:r>
                <a:r>
                  <a:rPr lang="en-US" sz="2400" dirty="0" smtClean="0"/>
                  <a:t> </a:t>
                </a:r>
                <a:r>
                  <a:rPr lang="en-US" sz="2400" dirty="0" err="1" smtClean="0"/>
                  <a:t>kích</a:t>
                </a:r>
                <a:r>
                  <a:rPr lang="en-US" sz="2400" dirty="0" smtClean="0"/>
                  <a:t> </a:t>
                </a:r>
                <a:r>
                  <a:rPr lang="en-US" sz="2400" dirty="0" err="1" smtClean="0"/>
                  <a:t>hoạt</a:t>
                </a:r>
                <a:r>
                  <a:rPr lang="en-US" sz="2400" dirty="0" smtClean="0"/>
                  <a:t> </a:t>
                </a:r>
                <a:r>
                  <a:rPr lang="en-US" sz="2400" dirty="0" err="1" smtClean="0"/>
                  <a:t>phải</a:t>
                </a:r>
                <a:r>
                  <a:rPr lang="en-US" sz="2400" dirty="0" smtClean="0"/>
                  <a:t> </a:t>
                </a:r>
                <a:r>
                  <a:rPr lang="en-US" sz="2400" dirty="0" err="1" smtClean="0"/>
                  <a:t>là</a:t>
                </a:r>
                <a:r>
                  <a:rPr lang="en-US" sz="2400" dirty="0" smtClean="0"/>
                  <a:t> </a:t>
                </a:r>
                <a:r>
                  <a:rPr lang="en-US" sz="2400" b="1" dirty="0" err="1" smtClean="0"/>
                  <a:t>hàm</a:t>
                </a:r>
                <a:r>
                  <a:rPr lang="en-US" sz="2400" b="1" dirty="0" smtClean="0"/>
                  <a:t> phi </a:t>
                </a:r>
                <a:r>
                  <a:rPr lang="en-US" sz="2400" b="1" dirty="0" err="1" smtClean="0"/>
                  <a:t>tuyến</a:t>
                </a:r>
                <a:r>
                  <a:rPr lang="en-US" sz="2400" b="1" dirty="0" smtClean="0"/>
                  <a:t> </a:t>
                </a:r>
                <a:r>
                  <a:rPr lang="en-US" sz="2400" b="1" dirty="0" err="1" smtClean="0"/>
                  <a:t>tính</a:t>
                </a:r>
                <a:r>
                  <a:rPr lang="en-US" sz="2400" dirty="0" smtClean="0"/>
                  <a:t>, </a:t>
                </a:r>
                <a:r>
                  <a:rPr lang="en-US" sz="2400" dirty="0" err="1" smtClean="0"/>
                  <a:t>vì</a:t>
                </a:r>
                <a:r>
                  <a:rPr lang="en-US" sz="2400" dirty="0" smtClean="0"/>
                  <a:t> </a:t>
                </a:r>
                <a:r>
                  <a:rPr lang="en-US" sz="2400" dirty="0" err="1" smtClean="0"/>
                  <a:t>nếu</a:t>
                </a:r>
                <a:r>
                  <a:rPr lang="en-US" sz="2400" dirty="0" smtClean="0"/>
                  <a:t> </a:t>
                </a:r>
                <a:r>
                  <a:rPr lang="en-US" sz="2400" dirty="0" err="1" smtClean="0"/>
                  <a:t>là</a:t>
                </a:r>
                <a:r>
                  <a:rPr lang="en-US" sz="2400" dirty="0" smtClean="0"/>
                  <a:t> </a:t>
                </a:r>
                <a:r>
                  <a:rPr lang="en-US" sz="2400" dirty="0" err="1" smtClean="0"/>
                  <a:t>tuyến</a:t>
                </a:r>
                <a:r>
                  <a:rPr lang="en-US" sz="2400" dirty="0" smtClean="0"/>
                  <a:t> </a:t>
                </a:r>
                <a:r>
                  <a:rPr lang="en-US" sz="2400" dirty="0" err="1" smtClean="0"/>
                  <a:t>tính</a:t>
                </a:r>
                <a:r>
                  <a:rPr lang="en-US" sz="2400" dirty="0" smtClean="0"/>
                  <a:t> </a:t>
                </a:r>
                <a:r>
                  <a:rPr lang="en-US" sz="2400" dirty="0" err="1" smtClean="0"/>
                  <a:t>thì</a:t>
                </a:r>
                <a:r>
                  <a:rPr lang="en-US" sz="2400" dirty="0" smtClean="0"/>
                  <a:t> </a:t>
                </a:r>
                <a:r>
                  <a:rPr lang="en-US" sz="2400" dirty="0" err="1" smtClean="0"/>
                  <a:t>khi</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phép</a:t>
                </a:r>
                <a:r>
                  <a:rPr lang="en-US" sz="2400" dirty="0" smtClean="0"/>
                  <a:t> </a:t>
                </a:r>
                <a:r>
                  <a:rPr lang="en-US" sz="2400" dirty="0" err="1" smtClean="0"/>
                  <a:t>toán</a:t>
                </a:r>
                <a:r>
                  <a:rPr lang="en-US" sz="2400" dirty="0" smtClean="0"/>
                  <a:t> </a:t>
                </a:r>
                <a:r>
                  <a:rPr lang="en-US" sz="2400" dirty="0" err="1" smtClean="0"/>
                  <a:t>tuyến</a:t>
                </a:r>
                <a:r>
                  <a:rPr lang="en-US" sz="2400" dirty="0" smtClean="0"/>
                  <a:t> </a:t>
                </a:r>
                <a:r>
                  <a:rPr lang="en-US" sz="2400" dirty="0" err="1" smtClean="0"/>
                  <a:t>tính</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m:rPr>
                            <m:sty m:val="p"/>
                          </m:rPr>
                          <a:rPr lang="en-US" sz="2400" b="0" i="0" smtClean="0">
                            <a:latin typeface="Cambria Math" panose="02040503050406030204" pitchFamily="18" charset="0"/>
                          </a:rPr>
                          <m:t>w</m:t>
                        </m:r>
                      </m:e>
                      <m:sup>
                        <m:r>
                          <m:rPr>
                            <m:sty m:val="p"/>
                          </m:rPr>
                          <a:rPr lang="en-US" sz="2400" b="0" i="0" smtClean="0">
                            <a:latin typeface="Cambria Math" panose="02040503050406030204" pitchFamily="18" charset="0"/>
                          </a:rPr>
                          <m:t>T</m:t>
                        </m:r>
                      </m:sup>
                    </m:sSup>
                  </m:oMath>
                </a14:m>
                <a:r>
                  <a:rPr lang="en-US" sz="2400" dirty="0" smtClean="0"/>
                  <a:t>x </a:t>
                </a:r>
                <a:r>
                  <a:rPr lang="en-US" sz="2400" dirty="0" err="1" smtClean="0"/>
                  <a:t>thì</a:t>
                </a:r>
                <a:r>
                  <a:rPr lang="en-US" sz="2400" dirty="0" smtClean="0"/>
                  <a:t> </a:t>
                </a:r>
                <a:r>
                  <a:rPr lang="en-US" sz="2400" dirty="0" err="1" smtClean="0"/>
                  <a:t>đầu</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thao</a:t>
                </a:r>
                <a:r>
                  <a:rPr lang="en-US" sz="2400" dirty="0" smtClean="0"/>
                  <a:t> </a:t>
                </a:r>
                <a:r>
                  <a:rPr lang="en-US" sz="2400" dirty="0" err="1" smtClean="0"/>
                  <a:t>tác</a:t>
                </a:r>
                <a:r>
                  <a:rPr lang="en-US" sz="2400" dirty="0" smtClean="0"/>
                  <a:t> </a:t>
                </a:r>
                <a:r>
                  <a:rPr lang="en-US" sz="2400" dirty="0" err="1" smtClean="0"/>
                  <a:t>tuyến</a:t>
                </a:r>
                <a:r>
                  <a:rPr lang="en-US" sz="2400" dirty="0" smtClean="0"/>
                  <a:t> </a:t>
                </a:r>
                <a:r>
                  <a:rPr lang="en-US" sz="2400" dirty="0" err="1" smtClean="0"/>
                  <a:t>tính</a:t>
                </a:r>
                <a:r>
                  <a:rPr lang="en-US" sz="2400" dirty="0" smtClean="0"/>
                  <a:t>, </a:t>
                </a:r>
                <a:r>
                  <a:rPr lang="en-US" sz="2400" dirty="0" err="1" smtClean="0"/>
                  <a:t>điều</a:t>
                </a:r>
                <a:r>
                  <a:rPr lang="en-US" sz="2400" dirty="0" smtClean="0"/>
                  <a:t> </a:t>
                </a:r>
                <a:r>
                  <a:rPr lang="en-US" sz="2400" dirty="0" err="1" smtClean="0"/>
                  <a:t>này</a:t>
                </a:r>
                <a:r>
                  <a:rPr lang="en-US" sz="2400" dirty="0" smtClean="0"/>
                  <a:t> </a:t>
                </a:r>
                <a:r>
                  <a:rPr lang="en-US" sz="2400" dirty="0" err="1" smtClean="0"/>
                  <a:t>trở</a:t>
                </a:r>
                <a:r>
                  <a:rPr lang="en-US" sz="2400" dirty="0" smtClean="0"/>
                  <a:t> </a:t>
                </a:r>
                <a:r>
                  <a:rPr lang="en-US" sz="2400" dirty="0" err="1" smtClean="0"/>
                  <a:t>nên</a:t>
                </a:r>
                <a:r>
                  <a:rPr lang="en-US" sz="2400" dirty="0" smtClean="0"/>
                  <a:t> </a:t>
                </a:r>
                <a:r>
                  <a:rPr lang="en-US" sz="2400" dirty="0" err="1" smtClean="0"/>
                  <a:t>vô</a:t>
                </a:r>
                <a:r>
                  <a:rPr lang="en-US" sz="2400" dirty="0" smtClean="0"/>
                  <a:t> </a:t>
                </a:r>
                <a:r>
                  <a:rPr lang="en-US" sz="2400" dirty="0" err="1" smtClean="0"/>
                  <a:t>nghĩa</a:t>
                </a:r>
                <a:r>
                  <a:rPr lang="en-US" sz="2400" dirty="0" smtClean="0"/>
                  <a:t>.</a:t>
                </a:r>
              </a:p>
              <a:p>
                <a:pPr marL="0" indent="0" algn="just">
                  <a:buNone/>
                </a:pPr>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06681"/>
                <a:ext cx="10515600" cy="5155375"/>
              </a:xfrm>
              <a:blipFill>
                <a:blip r:embed="rId2"/>
                <a:stretch>
                  <a:fillRect l="-928" t="-1773" r="-87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8</a:t>
            </a:fld>
            <a:endParaRPr lang="en-US" sz="1800" dirty="0"/>
          </a:p>
        </p:txBody>
      </p:sp>
      <p:pic>
        <p:nvPicPr>
          <p:cNvPr id="4098" name="Picture 2" descr="MÃ´ hÃ¬nh NÆ¡-ron. . Source: https://cs231n.githu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1008"/>
            <a:ext cx="10515600" cy="52365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images-1.medium.com/max/800/1*B7wOwFUyyvXr6LTILQ9c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74" y="1166477"/>
            <a:ext cx="10434226" cy="52108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Tree>
    <p:extLst>
      <p:ext uri="{BB962C8B-B14F-4D97-AF65-F5344CB8AC3E}">
        <p14:creationId xmlns:p14="http://schemas.microsoft.com/office/powerpoint/2010/main" val="133702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additive="base">
                                        <p:cTn id="12" dur="500" fill="hold"/>
                                        <p:tgtEl>
                                          <p:spTgt spid="4100"/>
                                        </p:tgtEl>
                                        <p:attrNameLst>
                                          <p:attrName>ppt_x</p:attrName>
                                        </p:attrNameLst>
                                      </p:cBhvr>
                                      <p:tavLst>
                                        <p:tav tm="0">
                                          <p:val>
                                            <p:strVal val="#ppt_x"/>
                                          </p:val>
                                        </p:tav>
                                        <p:tav tm="100000">
                                          <p:val>
                                            <p:strVal val="#ppt_x"/>
                                          </p:val>
                                        </p:tav>
                                      </p:tavLst>
                                    </p:anim>
                                    <p:anim calcmode="lin" valueType="num">
                                      <p:cBhvr additive="base">
                                        <p:cTn id="13"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6365875" cy="4351338"/>
          </a:xfrm>
        </p:spPr>
        <p:txBody>
          <a:bodyPr>
            <a:normAutofit/>
          </a:bodyPr>
          <a:lstStyle/>
          <a:p>
            <a:pPr algn="just"/>
            <a:r>
              <a:rPr lang="en-US" smtClean="0"/>
              <a:t>Kiến trúc mạng NN</a:t>
            </a:r>
          </a:p>
          <a:p>
            <a:pPr marL="0" indent="0" algn="just">
              <a:buNone/>
            </a:pPr>
            <a:r>
              <a:rPr lang="en-US" sz="2600" smtClean="0"/>
              <a:t>- Mạng neural còn được gọi là perceptron đa tầng.</a:t>
            </a:r>
          </a:p>
          <a:p>
            <a:pPr algn="just">
              <a:buFontTx/>
              <a:buChar char="-"/>
            </a:pPr>
            <a:r>
              <a:rPr lang="en-US" sz="2600" smtClean="0"/>
              <a:t>Một mạng neural gồm có 3 kiểu tầng:</a:t>
            </a:r>
          </a:p>
          <a:p>
            <a:pPr marL="514350" indent="-514350" algn="just">
              <a:buFont typeface="+mj-lt"/>
              <a:buAutoNum type="arabicPeriod"/>
            </a:pPr>
            <a:r>
              <a:rPr lang="en-US" sz="2400" smtClean="0"/>
              <a:t>Input layer (dữ liệu đầu vào)</a:t>
            </a:r>
          </a:p>
          <a:p>
            <a:pPr marL="514350" indent="-514350" algn="just">
              <a:buFont typeface="+mj-lt"/>
              <a:buAutoNum type="arabicPeriod"/>
            </a:pPr>
            <a:r>
              <a:rPr lang="en-US" sz="2400" smtClean="0"/>
              <a:t>Output layer (dữ liệu đầu ra)</a:t>
            </a:r>
          </a:p>
          <a:p>
            <a:pPr marL="514350" indent="-514350" algn="just">
              <a:buFont typeface="+mj-lt"/>
              <a:buAutoNum type="arabicPeriod"/>
            </a:pPr>
            <a:r>
              <a:rPr lang="en-US" sz="2400" smtClean="0"/>
              <a:t>Hidden layer (thể hiện tính logic của mạng)</a:t>
            </a:r>
          </a:p>
          <a:p>
            <a:pPr marL="0" indent="0" algn="just">
              <a:buNone/>
            </a:pPr>
            <a:r>
              <a:rPr lang="en-US" sz="2400" smtClean="0"/>
              <a:t>- </a:t>
            </a:r>
            <a:r>
              <a:rPr lang="en-US" sz="2600" smtClean="0"/>
              <a:t>Một mạng </a:t>
            </a:r>
            <a:r>
              <a:rPr lang="en-US" sz="2400" smtClean="0"/>
              <a:t>neural chỉ có 1 input layer và 1 output layer, nhưng lại có nhiều hidden layers</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9</a:t>
            </a:fld>
            <a:endParaRPr lang="en-US" sz="1800" dirty="0"/>
          </a:p>
        </p:txBody>
      </p:sp>
      <p:pic>
        <p:nvPicPr>
          <p:cNvPr id="3074" name="Picture 2" descr="Neural Network. . Source: https://cs231n.githu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075" y="2334419"/>
            <a:ext cx="4867275"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Tree>
    <p:extLst>
      <p:ext uri="{BB962C8B-B14F-4D97-AF65-F5344CB8AC3E}">
        <p14:creationId xmlns:p14="http://schemas.microsoft.com/office/powerpoint/2010/main" val="1979651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3154</TotalTime>
  <Words>2561</Words>
  <Application>Microsoft Office PowerPoint</Application>
  <PresentationFormat>Widescreen</PresentationFormat>
  <Paragraphs>258</Paragraphs>
  <Slides>39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.VnGothic</vt:lpstr>
      <vt:lpstr>Arial</vt:lpstr>
      <vt:lpstr>Calibri</vt:lpstr>
      <vt:lpstr>Calibri (Body)</vt:lpstr>
      <vt:lpstr>Calibri Light</vt:lpstr>
      <vt:lpstr>Cambria Math</vt:lpstr>
      <vt:lpstr>Wingdings</vt:lpstr>
      <vt:lpstr>Office Theme</vt:lpstr>
      <vt:lpstr>Tìm hiểu và áp dụng Seq2Seq cùng cơ chế Attention cho bài toán phân tích cảm xúc</vt:lpstr>
      <vt:lpstr>Nội dung</vt:lpstr>
      <vt:lpstr>Giới thiệu chung</vt:lpstr>
      <vt:lpstr>Bài toán phân tích cảm xúc</vt:lpstr>
      <vt:lpstr>Bài toán phân tích cảm xúc</vt:lpstr>
      <vt:lpstr>Mạng neural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Mạng CNN -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Thực nghiệm:</vt:lpstr>
      <vt:lpstr>Kết quả và đánh giá</vt:lpstr>
      <vt:lpstr>PowerPoint Presentation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Attention trong bài toán phân tích cảm xúc</dc:title>
  <dc:creator>kim thành</dc:creator>
  <cp:lastModifiedBy>silver</cp:lastModifiedBy>
  <cp:revision>112</cp:revision>
  <dcterms:created xsi:type="dcterms:W3CDTF">2019-05-24T08:42:26Z</dcterms:created>
  <dcterms:modified xsi:type="dcterms:W3CDTF">2019-07-03T18:08:04Z</dcterms:modified>
</cp:coreProperties>
</file>