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91" r:id="rId2"/>
    <p:sldId id="282" r:id="rId3"/>
    <p:sldId id="288" r:id="rId4"/>
    <p:sldId id="283" r:id="rId5"/>
    <p:sldId id="281" r:id="rId6"/>
    <p:sldId id="286" r:id="rId7"/>
    <p:sldId id="289" r:id="rId8"/>
    <p:sldId id="273" r:id="rId9"/>
    <p:sldId id="285" r:id="rId10"/>
    <p:sldId id="290" r:id="rId1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BA72"/>
    <a:srgbClr val="7BC242"/>
    <a:srgbClr val="0BA752"/>
    <a:srgbClr val="0A8CBB"/>
    <a:srgbClr val="04215C"/>
    <a:srgbClr val="609454"/>
    <a:srgbClr val="F8D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65775"/>
  </p:normalViewPr>
  <p:slideViewPr>
    <p:cSldViewPr snapToGrid="0" snapToObjects="1" showGuides="1">
      <p:cViewPr varScale="1">
        <p:scale>
          <a:sx n="92" d="100"/>
          <a:sy n="92" d="100"/>
        </p:scale>
        <p:origin x="2304" y="16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57BB-45EB-A846-ACE3-3643D934640F}" type="datetimeFigureOut">
              <a:rPr lang="en-RU" smtClean="0"/>
              <a:t>13.12.2021</a:t>
            </a:fld>
            <a:endParaRPr lang="en-RU"/>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F898B-47C6-1C4D-B0AC-4C05D79260F5}" type="slidenum">
              <a:rPr lang="en-RU" smtClean="0"/>
              <a:t>‹#›</a:t>
            </a:fld>
            <a:endParaRPr lang="en-RU"/>
          </a:p>
        </p:txBody>
      </p:sp>
    </p:spTree>
    <p:extLst>
      <p:ext uri="{BB962C8B-B14F-4D97-AF65-F5344CB8AC3E}">
        <p14:creationId xmlns:p14="http://schemas.microsoft.com/office/powerpoint/2010/main" val="282786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1</a:t>
            </a:fld>
            <a:endParaRPr lang="en-RU"/>
          </a:p>
        </p:txBody>
      </p:sp>
    </p:spTree>
    <p:extLst>
      <p:ext uri="{BB962C8B-B14F-4D97-AF65-F5344CB8AC3E}">
        <p14:creationId xmlns:p14="http://schemas.microsoft.com/office/powerpoint/2010/main" val="21987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Data in RAM</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performance of a Machine Learning model depends on data. In general, more data is a good thing. If an algorithm is able to train on a larger set of data, then its ability to generalize to new data will inevitably improve. However, there are some practical constraints. If the data can fit entirely into RAM then the algorithm can operate efficiently. What happens when those data no longer fit into memory?</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Data exceeds RAM</a:t>
            </a:r>
          </a:p>
          <a:p>
            <a:r>
              <a:rPr lang="en-GB" sz="1200" b="0" i="0" kern="1200" dirty="0">
                <a:solidFill>
                  <a:schemeClr val="tx1"/>
                </a:solidFill>
                <a:effectLst/>
                <a:latin typeface="+mn-lt"/>
                <a:ea typeface="+mn-ea"/>
                <a:cs typeface="+mn-cs"/>
              </a:rPr>
              <a:t>The computer will start to use *virtual memory* and data will be *paged* back and forth between RAM and disk. Relative to RAM access, retrieving data from disk is slow. As the size of the data grows, paging becomes more intense and the computer begins to spend more and more time waiting for data. Performance plummets.</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Data distributed across a cluster</a:t>
            </a:r>
          </a:p>
          <a:p>
            <a:r>
              <a:rPr lang="en-GB" sz="1200" b="0" i="0" kern="1200" dirty="0">
                <a:solidFill>
                  <a:schemeClr val="tx1"/>
                </a:solidFill>
                <a:effectLst/>
                <a:latin typeface="+mn-lt"/>
                <a:ea typeface="+mn-ea"/>
                <a:cs typeface="+mn-cs"/>
              </a:rPr>
              <a:t>How then do we deal with truly large datasets? One option is to distribute the problem across multiple computers in a cluster. Rather than trying to handle a large dataset on a single machine, it's divided up into partitions which are processed separately. Ideally each data partition can fit into RAM on a single computer in the cluster. This is the approach used by Spark.</a:t>
            </a:r>
          </a:p>
        </p:txBody>
      </p:sp>
      <p:sp>
        <p:nvSpPr>
          <p:cNvPr id="4" name="Slide Number Placeholder 3"/>
          <p:cNvSpPr>
            <a:spLocks noGrp="1"/>
          </p:cNvSpPr>
          <p:nvPr>
            <p:ph type="sldNum" sz="quarter" idx="5"/>
          </p:nvPr>
        </p:nvSpPr>
        <p:spPr/>
        <p:txBody>
          <a:bodyPr/>
          <a:lstStyle/>
          <a:p>
            <a:fld id="{855F898B-47C6-1C4D-B0AC-4C05D79260F5}" type="slidenum">
              <a:rPr lang="en-RU" smtClean="0"/>
              <a:t>2</a:t>
            </a:fld>
            <a:endParaRPr lang="en-RU"/>
          </a:p>
        </p:txBody>
      </p:sp>
    </p:spTree>
    <p:extLst>
      <p:ext uri="{BB962C8B-B14F-4D97-AF65-F5344CB8AC3E}">
        <p14:creationId xmlns:p14="http://schemas.microsoft.com/office/powerpoint/2010/main" val="377783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3</a:t>
            </a:fld>
            <a:endParaRPr lang="en-RU"/>
          </a:p>
        </p:txBody>
      </p:sp>
    </p:spTree>
    <p:extLst>
      <p:ext uri="{BB962C8B-B14F-4D97-AF65-F5344CB8AC3E}">
        <p14:creationId xmlns:p14="http://schemas.microsoft.com/office/powerpoint/2010/main" val="359529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What is Spark?</a:t>
            </a:r>
          </a:p>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4</a:t>
            </a:fld>
            <a:endParaRPr lang="en-RU"/>
          </a:p>
        </p:txBody>
      </p:sp>
    </p:spTree>
    <p:extLst>
      <p:ext uri="{BB962C8B-B14F-4D97-AF65-F5344CB8AC3E}">
        <p14:creationId xmlns:p14="http://schemas.microsoft.com/office/powerpoint/2010/main" val="311358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5</a:t>
            </a:fld>
            <a:endParaRPr lang="en-RU"/>
          </a:p>
        </p:txBody>
      </p:sp>
    </p:spTree>
    <p:extLst>
      <p:ext uri="{BB962C8B-B14F-4D97-AF65-F5344CB8AC3E}">
        <p14:creationId xmlns:p14="http://schemas.microsoft.com/office/powerpoint/2010/main" val="227653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6</a:t>
            </a:fld>
            <a:endParaRPr lang="en-RU"/>
          </a:p>
        </p:txBody>
      </p:sp>
    </p:spTree>
    <p:extLst>
      <p:ext uri="{BB962C8B-B14F-4D97-AF65-F5344CB8AC3E}">
        <p14:creationId xmlns:p14="http://schemas.microsoft.com/office/powerpoint/2010/main" val="399458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7</a:t>
            </a:fld>
            <a:endParaRPr lang="en-RU"/>
          </a:p>
        </p:txBody>
      </p:sp>
    </p:spTree>
    <p:extLst>
      <p:ext uri="{BB962C8B-B14F-4D97-AF65-F5344CB8AC3E}">
        <p14:creationId xmlns:p14="http://schemas.microsoft.com/office/powerpoint/2010/main" val="351103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8</a:t>
            </a:fld>
            <a:endParaRPr lang="en-RU"/>
          </a:p>
        </p:txBody>
      </p:sp>
    </p:spTree>
    <p:extLst>
      <p:ext uri="{BB962C8B-B14F-4D97-AF65-F5344CB8AC3E}">
        <p14:creationId xmlns:p14="http://schemas.microsoft.com/office/powerpoint/2010/main" val="314568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855F898B-47C6-1C4D-B0AC-4C05D79260F5}" type="slidenum">
              <a:rPr lang="en-RU" smtClean="0"/>
              <a:t>9</a:t>
            </a:fld>
            <a:endParaRPr lang="en-RU"/>
          </a:p>
        </p:txBody>
      </p:sp>
    </p:spTree>
    <p:extLst>
      <p:ext uri="{BB962C8B-B14F-4D97-AF65-F5344CB8AC3E}">
        <p14:creationId xmlns:p14="http://schemas.microsoft.com/office/powerpoint/2010/main" val="297599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19B5B74-5041-3341-91F5-D66E9FEC25F9}" type="datetimeFigureOut">
              <a:rPr lang="en-RU" smtClean="0"/>
              <a:t>13.12.2021</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81083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9B5B74-5041-3341-91F5-D66E9FEC25F9}" type="datetimeFigureOut">
              <a:rPr lang="en-RU" smtClean="0"/>
              <a:t>13.12.2021</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129576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9B5B74-5041-3341-91F5-D66E9FEC25F9}" type="datetimeFigureOut">
              <a:rPr lang="en-RU" smtClean="0"/>
              <a:t>13.12.2021</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402346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9B5B74-5041-3341-91F5-D66E9FEC25F9}" type="datetimeFigureOut">
              <a:rPr lang="en-RU" smtClean="0"/>
              <a:t>13.12.2021</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211813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19B5B74-5041-3341-91F5-D66E9FEC25F9}" type="datetimeFigureOut">
              <a:rPr lang="en-RU" smtClean="0"/>
              <a:t>13.12.2021</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232725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9B5B74-5041-3341-91F5-D66E9FEC25F9}" type="datetimeFigureOut">
              <a:rPr lang="en-RU" smtClean="0"/>
              <a:t>13.12.2021</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416457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19B5B74-5041-3341-91F5-D66E9FEC25F9}" type="datetimeFigureOut">
              <a:rPr lang="en-RU" smtClean="0"/>
              <a:t>13.12.2021</a:t>
            </a:fld>
            <a:endParaRPr lang="en-RU"/>
          </a:p>
        </p:txBody>
      </p:sp>
      <p:sp>
        <p:nvSpPr>
          <p:cNvPr id="8" name="Footer Placeholder 7"/>
          <p:cNvSpPr>
            <a:spLocks noGrp="1"/>
          </p:cNvSpPr>
          <p:nvPr>
            <p:ph type="ftr" sz="quarter" idx="11"/>
          </p:nvPr>
        </p:nvSpPr>
        <p:spPr/>
        <p:txBody>
          <a:bodyPr/>
          <a:lstStyle/>
          <a:p>
            <a:endParaRPr lang="en-RU"/>
          </a:p>
        </p:txBody>
      </p:sp>
      <p:sp>
        <p:nvSpPr>
          <p:cNvPr id="9" name="Slide Number Placeholder 8"/>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242037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19B5B74-5041-3341-91F5-D66E9FEC25F9}" type="datetimeFigureOut">
              <a:rPr lang="en-RU" smtClean="0"/>
              <a:t>13.12.2021</a:t>
            </a:fld>
            <a:endParaRPr lang="en-RU"/>
          </a:p>
        </p:txBody>
      </p:sp>
      <p:sp>
        <p:nvSpPr>
          <p:cNvPr id="4" name="Footer Placeholder 3"/>
          <p:cNvSpPr>
            <a:spLocks noGrp="1"/>
          </p:cNvSpPr>
          <p:nvPr>
            <p:ph type="ftr" sz="quarter" idx="11"/>
          </p:nvPr>
        </p:nvSpPr>
        <p:spPr/>
        <p:txBody>
          <a:bodyPr/>
          <a:lstStyle/>
          <a:p>
            <a:endParaRPr lang="en-RU"/>
          </a:p>
        </p:txBody>
      </p:sp>
      <p:sp>
        <p:nvSpPr>
          <p:cNvPr id="5" name="Slide Number Placeholder 4"/>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360205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B5B74-5041-3341-91F5-D66E9FEC25F9}" type="datetimeFigureOut">
              <a:rPr lang="en-RU" smtClean="0"/>
              <a:t>13.12.2021</a:t>
            </a:fld>
            <a:endParaRPr lang="en-RU"/>
          </a:p>
        </p:txBody>
      </p:sp>
      <p:sp>
        <p:nvSpPr>
          <p:cNvPr id="3" name="Footer Placeholder 2"/>
          <p:cNvSpPr>
            <a:spLocks noGrp="1"/>
          </p:cNvSpPr>
          <p:nvPr>
            <p:ph type="ftr" sz="quarter" idx="11"/>
          </p:nvPr>
        </p:nvSpPr>
        <p:spPr/>
        <p:txBody>
          <a:bodyPr/>
          <a:lstStyle/>
          <a:p>
            <a:endParaRPr lang="en-RU"/>
          </a:p>
        </p:txBody>
      </p:sp>
      <p:sp>
        <p:nvSpPr>
          <p:cNvPr id="4" name="Slide Number Placeholder 3"/>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369887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19B5B74-5041-3341-91F5-D66E9FEC25F9}" type="datetimeFigureOut">
              <a:rPr lang="en-RU" smtClean="0"/>
              <a:t>13.12.2021</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40693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19B5B74-5041-3341-91F5-D66E9FEC25F9}" type="datetimeFigureOut">
              <a:rPr lang="en-RU" smtClean="0"/>
              <a:t>13.12.2021</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E5293ED0-916F-4E41-950B-0188F1E31A63}" type="slidenum">
              <a:rPr lang="en-RU" smtClean="0"/>
              <a:t>‹#›</a:t>
            </a:fld>
            <a:endParaRPr lang="en-RU"/>
          </a:p>
        </p:txBody>
      </p:sp>
    </p:spTree>
    <p:extLst>
      <p:ext uri="{BB962C8B-B14F-4D97-AF65-F5344CB8AC3E}">
        <p14:creationId xmlns:p14="http://schemas.microsoft.com/office/powerpoint/2010/main" val="333344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19B5B74-5041-3341-91F5-D66E9FEC25F9}" type="datetimeFigureOut">
              <a:rPr lang="en-RU" smtClean="0"/>
              <a:t>13.12.2021</a:t>
            </a:fld>
            <a:endParaRPr lang="en-RU"/>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RU"/>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E5293ED0-916F-4E41-950B-0188F1E31A63}" type="slidenum">
              <a:rPr lang="en-RU" smtClean="0"/>
              <a:t>‹#›</a:t>
            </a:fld>
            <a:endParaRPr lang="en-RU"/>
          </a:p>
        </p:txBody>
      </p:sp>
    </p:spTree>
    <p:extLst>
      <p:ext uri="{BB962C8B-B14F-4D97-AF65-F5344CB8AC3E}">
        <p14:creationId xmlns:p14="http://schemas.microsoft.com/office/powerpoint/2010/main" val="2164227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45/1327452.1327492"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apache/spark"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s://hh.ru/search/vacancy?clusters=true&amp;ored_clusters=true&amp;enable_snippets=true&amp;salary=&amp;text=num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t Testing with PySpark. By David Illes, Vice President at FS… | by  Cambridge Spark | Cambridge Spark">
            <a:extLst>
              <a:ext uri="{FF2B5EF4-FFF2-40B4-BE49-F238E27FC236}">
                <a16:creationId xmlns:a16="http://schemas.microsoft.com/office/drawing/2014/main" id="{C5DB9106-EB1F-424B-9DEC-84D5C6E30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205" y="992070"/>
            <a:ext cx="5067504" cy="2856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DFB348-9642-B44C-8E1A-87C927F3FA9A}"/>
              </a:ext>
            </a:extLst>
          </p:cNvPr>
          <p:cNvSpPr txBox="1"/>
          <p:nvPr/>
        </p:nvSpPr>
        <p:spPr>
          <a:xfrm>
            <a:off x="6054436" y="4076599"/>
            <a:ext cx="2424546" cy="646331"/>
          </a:xfrm>
          <a:prstGeom prst="rect">
            <a:avLst/>
          </a:prstGeom>
          <a:noFill/>
        </p:spPr>
        <p:txBody>
          <a:bodyPr wrap="square" rtlCol="0">
            <a:spAutoFit/>
          </a:bodyPr>
          <a:lstStyle/>
          <a:p>
            <a:r>
              <a:rPr lang="en-RU" dirty="0">
                <a:latin typeface="Avenir Next" panose="020B0503020202020204" pitchFamily="34" charset="0"/>
              </a:rPr>
              <a:t>Presenter:</a:t>
            </a:r>
          </a:p>
          <a:p>
            <a:r>
              <a:rPr lang="en-RU" dirty="0">
                <a:latin typeface="Avenir Next" panose="020B0503020202020204" pitchFamily="34" charset="0"/>
              </a:rPr>
              <a:t>Volkov Dmitry</a:t>
            </a:r>
          </a:p>
        </p:txBody>
      </p:sp>
      <p:sp>
        <p:nvSpPr>
          <p:cNvPr id="5" name="TextBox 4">
            <a:extLst>
              <a:ext uri="{FF2B5EF4-FFF2-40B4-BE49-F238E27FC236}">
                <a16:creationId xmlns:a16="http://schemas.microsoft.com/office/drawing/2014/main" id="{9D5C910C-C95F-554D-A34E-057CAE35C5C3}"/>
              </a:ext>
            </a:extLst>
          </p:cNvPr>
          <p:cNvSpPr txBox="1"/>
          <p:nvPr/>
        </p:nvSpPr>
        <p:spPr>
          <a:xfrm>
            <a:off x="986932" y="3938099"/>
            <a:ext cx="2424546" cy="923330"/>
          </a:xfrm>
          <a:prstGeom prst="rect">
            <a:avLst/>
          </a:prstGeom>
          <a:noFill/>
        </p:spPr>
        <p:txBody>
          <a:bodyPr wrap="square" rtlCol="0">
            <a:spAutoFit/>
          </a:bodyPr>
          <a:lstStyle/>
          <a:p>
            <a:r>
              <a:rPr lang="en-RU" dirty="0">
                <a:latin typeface="Avenir Next" panose="020B0503020202020204" pitchFamily="34" charset="0"/>
              </a:rPr>
              <a:t>Agenda:</a:t>
            </a:r>
          </a:p>
          <a:p>
            <a:pPr lvl="1"/>
            <a:r>
              <a:rPr lang="en-RU" dirty="0">
                <a:latin typeface="Avenir Next" panose="020B0503020202020204" pitchFamily="34" charset="0"/>
              </a:rPr>
              <a:t>10 slides</a:t>
            </a:r>
          </a:p>
          <a:p>
            <a:pPr lvl="1"/>
            <a:r>
              <a:rPr lang="en-RU" dirty="0">
                <a:latin typeface="Avenir Next" panose="020B0503020202020204" pitchFamily="34" charset="0"/>
              </a:rPr>
              <a:t>2 notebooks</a:t>
            </a:r>
          </a:p>
        </p:txBody>
      </p:sp>
    </p:spTree>
    <p:extLst>
      <p:ext uri="{BB962C8B-B14F-4D97-AF65-F5344CB8AC3E}">
        <p14:creationId xmlns:p14="http://schemas.microsoft.com/office/powerpoint/2010/main" val="39534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F6FF-2DB7-8B42-B8D9-9A8E9AD0E11A}"/>
              </a:ext>
            </a:extLst>
          </p:cNvPr>
          <p:cNvSpPr>
            <a:spLocks noGrp="1"/>
          </p:cNvSpPr>
          <p:nvPr>
            <p:ph type="title"/>
          </p:nvPr>
        </p:nvSpPr>
        <p:spPr>
          <a:xfrm>
            <a:off x="628650" y="2305182"/>
            <a:ext cx="7886700" cy="1104636"/>
          </a:xfrm>
        </p:spPr>
        <p:txBody>
          <a:bodyPr>
            <a:normAutofit/>
          </a:bodyPr>
          <a:lstStyle/>
          <a:p>
            <a:pPr algn="ctr"/>
            <a:r>
              <a:rPr lang="en-RU" sz="6000" dirty="0">
                <a:latin typeface="Impact" panose="020B0806030902050204" pitchFamily="34" charset="0"/>
              </a:rPr>
              <a:t>Practice Time!</a:t>
            </a:r>
          </a:p>
        </p:txBody>
      </p:sp>
    </p:spTree>
    <p:extLst>
      <p:ext uri="{BB962C8B-B14F-4D97-AF65-F5344CB8AC3E}">
        <p14:creationId xmlns:p14="http://schemas.microsoft.com/office/powerpoint/2010/main" val="82021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ADDDCC-5E04-AD41-96DC-1BB9907FBCB3}"/>
              </a:ext>
            </a:extLst>
          </p:cNvPr>
          <p:cNvPicPr>
            <a:picLocks noChangeAspect="1"/>
          </p:cNvPicPr>
          <p:nvPr/>
        </p:nvPicPr>
        <p:blipFill>
          <a:blip r:embed="rId3"/>
          <a:stretch>
            <a:fillRect/>
          </a:stretch>
        </p:blipFill>
        <p:spPr>
          <a:xfrm>
            <a:off x="355195" y="940675"/>
            <a:ext cx="6299200" cy="3403600"/>
          </a:xfrm>
          <a:prstGeom prst="rect">
            <a:avLst/>
          </a:prstGeom>
        </p:spPr>
      </p:pic>
      <p:sp>
        <p:nvSpPr>
          <p:cNvPr id="7" name="Title 1">
            <a:extLst>
              <a:ext uri="{FF2B5EF4-FFF2-40B4-BE49-F238E27FC236}">
                <a16:creationId xmlns:a16="http://schemas.microsoft.com/office/drawing/2014/main" id="{C68BA6A3-239E-8B4D-8789-46D08B1C3DD1}"/>
              </a:ext>
            </a:extLst>
          </p:cNvPr>
          <p:cNvSpPr>
            <a:spLocks noGrp="1"/>
          </p:cNvSpPr>
          <p:nvPr>
            <p:ph type="title"/>
          </p:nvPr>
        </p:nvSpPr>
        <p:spPr>
          <a:xfrm>
            <a:off x="579753" y="301182"/>
            <a:ext cx="7886700" cy="712805"/>
          </a:xfrm>
        </p:spPr>
        <p:txBody>
          <a:bodyPr/>
          <a:lstStyle/>
          <a:p>
            <a:r>
              <a:rPr lang="en-GB" dirty="0">
                <a:latin typeface="Impact" panose="020B0806030902050204" pitchFamily="34" charset="0"/>
              </a:rPr>
              <a:t>Data exceeds RAM</a:t>
            </a:r>
            <a:endParaRPr lang="en-RU" dirty="0">
              <a:latin typeface="Impact" panose="020B0806030902050204" pitchFamily="34" charset="0"/>
            </a:endParaRPr>
          </a:p>
        </p:txBody>
      </p:sp>
      <p:sp>
        <p:nvSpPr>
          <p:cNvPr id="8" name="TextBox 7">
            <a:extLst>
              <a:ext uri="{FF2B5EF4-FFF2-40B4-BE49-F238E27FC236}">
                <a16:creationId xmlns:a16="http://schemas.microsoft.com/office/drawing/2014/main" id="{E2195A5A-5DEE-F24E-AE11-4FFCBC0BB65C}"/>
              </a:ext>
            </a:extLst>
          </p:cNvPr>
          <p:cNvSpPr txBox="1"/>
          <p:nvPr/>
        </p:nvSpPr>
        <p:spPr>
          <a:xfrm>
            <a:off x="579753" y="4333511"/>
            <a:ext cx="5239657" cy="1077218"/>
          </a:xfrm>
          <a:prstGeom prst="rect">
            <a:avLst/>
          </a:prstGeom>
          <a:noFill/>
        </p:spPr>
        <p:txBody>
          <a:bodyPr wrap="square" rtlCol="0">
            <a:spAutoFit/>
          </a:bodyPr>
          <a:lstStyle/>
          <a:p>
            <a:r>
              <a:rPr lang="en-RU" sz="1600" dirty="0">
                <a:latin typeface="Avenir Next" panose="020B0503020202020204" pitchFamily="34" charset="0"/>
              </a:rPr>
              <a:t>1 GB – pandas</a:t>
            </a:r>
          </a:p>
          <a:p>
            <a:r>
              <a:rPr lang="en-RU" sz="1600" dirty="0">
                <a:latin typeface="Avenir Next" panose="020B0503020202020204" pitchFamily="34" charset="0"/>
              </a:rPr>
              <a:t>10 GB – pandas + better computer</a:t>
            </a:r>
          </a:p>
          <a:p>
            <a:r>
              <a:rPr lang="en-RU" sz="1600" dirty="0">
                <a:latin typeface="Avenir Next" panose="020B0503020202020204" pitchFamily="34" charset="0"/>
              </a:rPr>
              <a:t>100 GB - ???</a:t>
            </a:r>
          </a:p>
          <a:p>
            <a:r>
              <a:rPr lang="en-RU" sz="1600" dirty="0">
                <a:latin typeface="Avenir Next" panose="020B0503020202020204" pitchFamily="34" charset="0"/>
              </a:rPr>
              <a:t>1000 GB - ???</a:t>
            </a:r>
          </a:p>
        </p:txBody>
      </p:sp>
      <p:cxnSp>
        <p:nvCxnSpPr>
          <p:cNvPr id="9" name="Straight Connector 8">
            <a:extLst>
              <a:ext uri="{FF2B5EF4-FFF2-40B4-BE49-F238E27FC236}">
                <a16:creationId xmlns:a16="http://schemas.microsoft.com/office/drawing/2014/main" id="{C7578625-10B0-EA43-A74B-AD521504EE87}"/>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10" name="Rounded Rectangle 9">
            <a:extLst>
              <a:ext uri="{FF2B5EF4-FFF2-40B4-BE49-F238E27FC236}">
                <a16:creationId xmlns:a16="http://schemas.microsoft.com/office/drawing/2014/main" id="{1775BB9A-669E-A64F-8FF4-9CDF10BF6149}"/>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1</a:t>
            </a:r>
            <a:endParaRPr lang="en-RU" b="1" dirty="0">
              <a:latin typeface="Impact" panose="020B0806030902050204" pitchFamily="34" charset="0"/>
            </a:endParaRPr>
          </a:p>
        </p:txBody>
      </p:sp>
      <p:sp>
        <p:nvSpPr>
          <p:cNvPr id="2" name="Rectangle 1">
            <a:extLst>
              <a:ext uri="{FF2B5EF4-FFF2-40B4-BE49-F238E27FC236}">
                <a16:creationId xmlns:a16="http://schemas.microsoft.com/office/drawing/2014/main" id="{D8B62647-8251-5741-A4AC-2D95E66D4EEE}"/>
              </a:ext>
            </a:extLst>
          </p:cNvPr>
          <p:cNvSpPr/>
          <p:nvPr/>
        </p:nvSpPr>
        <p:spPr>
          <a:xfrm>
            <a:off x="6467200" y="1639625"/>
            <a:ext cx="2317998" cy="2893100"/>
          </a:xfrm>
          <a:prstGeom prst="rect">
            <a:avLst/>
          </a:prstGeom>
        </p:spPr>
        <p:txBody>
          <a:bodyPr wrap="square">
            <a:spAutoFit/>
          </a:bodyPr>
          <a:lstStyle/>
          <a:p>
            <a:r>
              <a:rPr lang="en-GB" sz="1400" b="1" dirty="0"/>
              <a:t>Data exceeds RAM</a:t>
            </a:r>
          </a:p>
          <a:p>
            <a:r>
              <a:rPr lang="en-GB" sz="1400" dirty="0"/>
              <a:t>The computer will start to use *virtual memory* and data will be *paged* back and forth between RAM and disk. Relative to RAM access, retrieving data from disk is slow. As the size of the data grows, paging becomes more intense and the computer begins to spend more and more time waiting for data. Performance plummets.</a:t>
            </a:r>
          </a:p>
        </p:txBody>
      </p:sp>
    </p:spTree>
    <p:extLst>
      <p:ext uri="{BB962C8B-B14F-4D97-AF65-F5344CB8AC3E}">
        <p14:creationId xmlns:p14="http://schemas.microsoft.com/office/powerpoint/2010/main" val="286766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D212-1B78-3E45-B4EE-98B4B80208E7}"/>
              </a:ext>
            </a:extLst>
          </p:cNvPr>
          <p:cNvSpPr>
            <a:spLocks noGrp="1"/>
          </p:cNvSpPr>
          <p:nvPr>
            <p:ph type="title"/>
          </p:nvPr>
        </p:nvSpPr>
        <p:spPr>
          <a:xfrm>
            <a:off x="584033" y="358550"/>
            <a:ext cx="7886700" cy="655242"/>
          </a:xfrm>
          <a:noFill/>
        </p:spPr>
        <p:txBody>
          <a:bodyPr/>
          <a:lstStyle/>
          <a:p>
            <a:r>
              <a:rPr lang="en-RU" dirty="0">
                <a:latin typeface="Impact" panose="020B0806030902050204" pitchFamily="34" charset="0"/>
              </a:rPr>
              <a:t>History of Apache Spark</a:t>
            </a:r>
          </a:p>
        </p:txBody>
      </p:sp>
      <p:sp>
        <p:nvSpPr>
          <p:cNvPr id="3" name="TextBox 2">
            <a:extLst>
              <a:ext uri="{FF2B5EF4-FFF2-40B4-BE49-F238E27FC236}">
                <a16:creationId xmlns:a16="http://schemas.microsoft.com/office/drawing/2014/main" id="{AE8276DA-53C7-1344-89E0-F836D1049E10}"/>
              </a:ext>
            </a:extLst>
          </p:cNvPr>
          <p:cNvSpPr txBox="1"/>
          <p:nvPr/>
        </p:nvSpPr>
        <p:spPr>
          <a:xfrm>
            <a:off x="1177163" y="1275703"/>
            <a:ext cx="4713943" cy="3323987"/>
          </a:xfrm>
          <a:prstGeom prst="rect">
            <a:avLst/>
          </a:prstGeom>
          <a:noFill/>
        </p:spPr>
        <p:txBody>
          <a:bodyPr wrap="square" rtlCol="0">
            <a:spAutoFit/>
          </a:bodyPr>
          <a:lstStyle/>
          <a:p>
            <a:r>
              <a:rPr lang="en-GB" sz="1400" b="1" dirty="0">
                <a:latin typeface="Avenir Next" panose="020B0503020202020204" pitchFamily="34" charset="0"/>
              </a:rPr>
              <a:t>2004</a:t>
            </a:r>
            <a:r>
              <a:rPr lang="en-GB" sz="1400" dirty="0">
                <a:latin typeface="Avenir Next" panose="020B0503020202020204" pitchFamily="34" charset="0"/>
              </a:rPr>
              <a:t> MapReduce publication from Google [1]</a:t>
            </a:r>
          </a:p>
          <a:p>
            <a:endParaRPr lang="en-GB" sz="1400" dirty="0">
              <a:latin typeface="Avenir Next" panose="020B0503020202020204" pitchFamily="34" charset="0"/>
            </a:endParaRPr>
          </a:p>
          <a:p>
            <a:r>
              <a:rPr lang="en-GB" sz="1400" b="1" dirty="0">
                <a:latin typeface="Avenir Next" panose="020B0503020202020204" pitchFamily="34" charset="0"/>
              </a:rPr>
              <a:t>2006</a:t>
            </a:r>
            <a:r>
              <a:rPr lang="en-GB" sz="1400" dirty="0">
                <a:latin typeface="Avenir Next" panose="020B0503020202020204" pitchFamily="34" charset="0"/>
              </a:rPr>
              <a:t> Doug Cutting developed Hadoop with Yahoo!</a:t>
            </a:r>
          </a:p>
          <a:p>
            <a:endParaRPr lang="en-GB" sz="1400" dirty="0">
              <a:latin typeface="Avenir Next" panose="020B0503020202020204" pitchFamily="34" charset="0"/>
            </a:endParaRPr>
          </a:p>
          <a:p>
            <a:r>
              <a:rPr lang="en-GB" sz="1400" b="1" dirty="0">
                <a:latin typeface="Avenir Next" panose="020B0503020202020204" pitchFamily="34" charset="0"/>
              </a:rPr>
              <a:t>2008</a:t>
            </a:r>
            <a:r>
              <a:rPr lang="en-GB" sz="1400" dirty="0">
                <a:latin typeface="Avenir Next" panose="020B0503020202020204" pitchFamily="34" charset="0"/>
              </a:rPr>
              <a:t> Hadoop became a top-level Apache project. MapReduce paradigm integrated into Hadoop.</a:t>
            </a:r>
          </a:p>
          <a:p>
            <a:endParaRPr lang="en-GB" sz="1400" dirty="0">
              <a:latin typeface="Avenir Next" panose="020B0503020202020204" pitchFamily="34" charset="0"/>
            </a:endParaRPr>
          </a:p>
          <a:p>
            <a:r>
              <a:rPr lang="en-GB" sz="1400" dirty="0">
                <a:latin typeface="Avenir Next" panose="020B0503020202020204" pitchFamily="34" charset="0"/>
              </a:rPr>
              <a:t>Hadoop had some problems:</a:t>
            </a:r>
          </a:p>
          <a:p>
            <a:pPr marL="342900" indent="-342900">
              <a:buFont typeface="+mj-lt"/>
              <a:buAutoNum type="arabicPeriod"/>
            </a:pPr>
            <a:r>
              <a:rPr lang="en-GB" sz="1400" dirty="0">
                <a:latin typeface="Avenir Next" panose="020B0503020202020204" pitchFamily="34" charset="0"/>
              </a:rPr>
              <a:t>Not the fastest solution</a:t>
            </a:r>
          </a:p>
          <a:p>
            <a:pPr marL="342900" indent="-342900">
              <a:buFont typeface="+mj-lt"/>
              <a:buAutoNum type="arabicPeriod"/>
            </a:pPr>
            <a:r>
              <a:rPr lang="en-GB" sz="1400" dirty="0">
                <a:latin typeface="Avenir Next" panose="020B0503020202020204" pitchFamily="34" charset="0"/>
              </a:rPr>
              <a:t>Low-level API</a:t>
            </a:r>
          </a:p>
          <a:p>
            <a:endParaRPr lang="en-GB" sz="1400" dirty="0">
              <a:latin typeface="Avenir Next" panose="020B0503020202020204" pitchFamily="34" charset="0"/>
            </a:endParaRPr>
          </a:p>
          <a:p>
            <a:r>
              <a:rPr lang="en-GB" sz="1400" b="1" dirty="0">
                <a:latin typeface="Avenir Next" panose="020B0503020202020204" pitchFamily="34" charset="0"/>
              </a:rPr>
              <a:t>2009</a:t>
            </a:r>
            <a:r>
              <a:rPr lang="en-GB" sz="1400" dirty="0">
                <a:latin typeface="Avenir Next" panose="020B0503020202020204" pitchFamily="34" charset="0"/>
              </a:rPr>
              <a:t> First implementation of Spark by Berkeley PhD </a:t>
            </a:r>
            <a:r>
              <a:rPr lang="en-GB" sz="1400" dirty="0" err="1">
                <a:latin typeface="Avenir Next" panose="020B0503020202020204" pitchFamily="34" charset="0"/>
              </a:rPr>
              <a:t>Matei</a:t>
            </a:r>
            <a:r>
              <a:rPr lang="en-GB" sz="1400" dirty="0">
                <a:latin typeface="Avenir Next" panose="020B0503020202020204" pitchFamily="34" charset="0"/>
              </a:rPr>
              <a:t> </a:t>
            </a:r>
            <a:r>
              <a:rPr lang="en-GB" sz="1400" dirty="0" err="1">
                <a:latin typeface="Avenir Next" panose="020B0503020202020204" pitchFamily="34" charset="0"/>
              </a:rPr>
              <a:t>Zaharia</a:t>
            </a:r>
            <a:endParaRPr lang="en-GB" sz="1400" dirty="0">
              <a:latin typeface="Avenir Next" panose="020B0503020202020204" pitchFamily="34" charset="0"/>
            </a:endParaRPr>
          </a:p>
          <a:p>
            <a:endParaRPr lang="en-GB" sz="1400" dirty="0">
              <a:latin typeface="Avenir Next" panose="020B0503020202020204" pitchFamily="34" charset="0"/>
            </a:endParaRPr>
          </a:p>
          <a:p>
            <a:r>
              <a:rPr lang="en-GB" sz="1400" b="1" dirty="0">
                <a:latin typeface="Avenir Next" panose="020B0503020202020204" pitchFamily="34" charset="0"/>
              </a:rPr>
              <a:t>2013</a:t>
            </a:r>
            <a:r>
              <a:rPr lang="en-GB" sz="1400" dirty="0">
                <a:latin typeface="Avenir Next" panose="020B0503020202020204" pitchFamily="34" charset="0"/>
              </a:rPr>
              <a:t> Spark become an open-source project [2]</a:t>
            </a:r>
            <a:endParaRPr lang="en-RU" sz="1400" dirty="0">
              <a:latin typeface="Avenir Next" panose="020B0503020202020204" pitchFamily="34" charset="0"/>
            </a:endParaRPr>
          </a:p>
        </p:txBody>
      </p:sp>
      <p:cxnSp>
        <p:nvCxnSpPr>
          <p:cNvPr id="8" name="Straight Connector 7">
            <a:extLst>
              <a:ext uri="{FF2B5EF4-FFF2-40B4-BE49-F238E27FC236}">
                <a16:creationId xmlns:a16="http://schemas.microsoft.com/office/drawing/2014/main" id="{61872D44-7B8E-2341-B0DF-FC37827F8DD6}"/>
              </a:ext>
            </a:extLst>
          </p:cNvPr>
          <p:cNvCxnSpPr>
            <a:cxnSpLocks/>
          </p:cNvCxnSpPr>
          <p:nvPr/>
        </p:nvCxnSpPr>
        <p:spPr>
          <a:xfrm>
            <a:off x="986226" y="1263085"/>
            <a:ext cx="0" cy="333660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754D827-44ED-AF42-AC64-ACDC806295BA}"/>
              </a:ext>
            </a:extLst>
          </p:cNvPr>
          <p:cNvSpPr/>
          <p:nvPr/>
        </p:nvSpPr>
        <p:spPr>
          <a:xfrm>
            <a:off x="886689" y="4878447"/>
            <a:ext cx="3830453" cy="461665"/>
          </a:xfrm>
          <a:prstGeom prst="rect">
            <a:avLst/>
          </a:prstGeom>
        </p:spPr>
        <p:txBody>
          <a:bodyPr wrap="square">
            <a:spAutoFit/>
          </a:bodyPr>
          <a:lstStyle/>
          <a:p>
            <a:r>
              <a:rPr lang="en-GB" sz="1200" dirty="0">
                <a:latin typeface="Avenir Next" panose="020B0503020202020204" pitchFamily="34" charset="0"/>
                <a:hlinkClick r:id="rId3"/>
              </a:rPr>
              <a:t>https://doi.org/10.1145/1327452.1327492</a:t>
            </a:r>
            <a:endParaRPr lang="en-GB" sz="1200" dirty="0">
              <a:latin typeface="Avenir Next" panose="020B0503020202020204" pitchFamily="34" charset="0"/>
            </a:endParaRPr>
          </a:p>
          <a:p>
            <a:r>
              <a:rPr lang="en-RU" sz="1200" dirty="0">
                <a:latin typeface="Avenir Next" panose="020B0503020202020204" pitchFamily="34" charset="0"/>
                <a:hlinkClick r:id="rId4"/>
              </a:rPr>
              <a:t>https://github.com/apache/spark</a:t>
            </a:r>
            <a:endParaRPr lang="en-RU" sz="1200" dirty="0">
              <a:latin typeface="Avenir Next" panose="020B0503020202020204" pitchFamily="34" charset="0"/>
            </a:endParaRPr>
          </a:p>
        </p:txBody>
      </p:sp>
      <p:sp>
        <p:nvSpPr>
          <p:cNvPr id="13" name="Oval 12">
            <a:extLst>
              <a:ext uri="{FF2B5EF4-FFF2-40B4-BE49-F238E27FC236}">
                <a16:creationId xmlns:a16="http://schemas.microsoft.com/office/drawing/2014/main" id="{BC5666FF-3B04-5249-9D22-815002BDA3D4}"/>
              </a:ext>
            </a:extLst>
          </p:cNvPr>
          <p:cNvSpPr/>
          <p:nvPr/>
        </p:nvSpPr>
        <p:spPr>
          <a:xfrm>
            <a:off x="911406" y="1303313"/>
            <a:ext cx="148143" cy="1481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4" name="Oval 13">
            <a:extLst>
              <a:ext uri="{FF2B5EF4-FFF2-40B4-BE49-F238E27FC236}">
                <a16:creationId xmlns:a16="http://schemas.microsoft.com/office/drawing/2014/main" id="{50061C16-421C-2544-A509-57794F33518F}"/>
              </a:ext>
            </a:extLst>
          </p:cNvPr>
          <p:cNvSpPr/>
          <p:nvPr/>
        </p:nvSpPr>
        <p:spPr>
          <a:xfrm>
            <a:off x="911406" y="1761642"/>
            <a:ext cx="148143" cy="1481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5" name="Oval 14">
            <a:extLst>
              <a:ext uri="{FF2B5EF4-FFF2-40B4-BE49-F238E27FC236}">
                <a16:creationId xmlns:a16="http://schemas.microsoft.com/office/drawing/2014/main" id="{C92D12D5-4F9C-B840-AAFA-A26F967C42C7}"/>
              </a:ext>
            </a:extLst>
          </p:cNvPr>
          <p:cNvSpPr/>
          <p:nvPr/>
        </p:nvSpPr>
        <p:spPr>
          <a:xfrm>
            <a:off x="911406" y="2292541"/>
            <a:ext cx="148143" cy="1481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6" name="Oval 15">
            <a:extLst>
              <a:ext uri="{FF2B5EF4-FFF2-40B4-BE49-F238E27FC236}">
                <a16:creationId xmlns:a16="http://schemas.microsoft.com/office/drawing/2014/main" id="{71AD9DC0-A61D-CB45-BE3E-2CF878ECD2A4}"/>
              </a:ext>
            </a:extLst>
          </p:cNvPr>
          <p:cNvSpPr/>
          <p:nvPr/>
        </p:nvSpPr>
        <p:spPr>
          <a:xfrm>
            <a:off x="911406" y="3729468"/>
            <a:ext cx="148143" cy="1481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7" name="Oval 16">
            <a:extLst>
              <a:ext uri="{FF2B5EF4-FFF2-40B4-BE49-F238E27FC236}">
                <a16:creationId xmlns:a16="http://schemas.microsoft.com/office/drawing/2014/main" id="{1D71C241-E22D-A94D-B2BF-C6D984325BEF}"/>
              </a:ext>
            </a:extLst>
          </p:cNvPr>
          <p:cNvSpPr/>
          <p:nvPr/>
        </p:nvSpPr>
        <p:spPr>
          <a:xfrm>
            <a:off x="911406" y="4323617"/>
            <a:ext cx="148143" cy="1481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pic>
        <p:nvPicPr>
          <p:cNvPr id="10242" name="Picture 2" descr="upload.wikimedia.org/wikipedia/commons/thumb/d/...">
            <a:extLst>
              <a:ext uri="{FF2B5EF4-FFF2-40B4-BE49-F238E27FC236}">
                <a16:creationId xmlns:a16="http://schemas.microsoft.com/office/drawing/2014/main" id="{63033DCF-1A8F-5A43-8E46-29710AF3CA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202" y="3239203"/>
            <a:ext cx="2278178" cy="110802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D74C0B6-A68F-3544-A019-3CD99212A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5323" y="2313917"/>
            <a:ext cx="1847937" cy="51171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Google – Logos Download">
            <a:extLst>
              <a:ext uri="{FF2B5EF4-FFF2-40B4-BE49-F238E27FC236}">
                <a16:creationId xmlns:a16="http://schemas.microsoft.com/office/drawing/2014/main" id="{ABD54EBA-C40D-0A4A-B2F3-74AC7CF62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420" y="1319072"/>
            <a:ext cx="1833616" cy="64876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AF6BF47E-BA34-3842-BCC6-D0905F22674B}"/>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31" name="Rounded Rectangle 30">
            <a:extLst>
              <a:ext uri="{FF2B5EF4-FFF2-40B4-BE49-F238E27FC236}">
                <a16:creationId xmlns:a16="http://schemas.microsoft.com/office/drawing/2014/main" id="{711A2BB7-41E3-A142-9E2B-A869671DDAB0}"/>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2</a:t>
            </a:r>
            <a:endParaRPr lang="en-RU" b="1" dirty="0">
              <a:latin typeface="Impact" panose="020B0806030902050204" pitchFamily="34" charset="0"/>
            </a:endParaRPr>
          </a:p>
        </p:txBody>
      </p:sp>
      <p:cxnSp>
        <p:nvCxnSpPr>
          <p:cNvPr id="32" name="Straight Connector 31">
            <a:extLst>
              <a:ext uri="{FF2B5EF4-FFF2-40B4-BE49-F238E27FC236}">
                <a16:creationId xmlns:a16="http://schemas.microsoft.com/office/drawing/2014/main" id="{6A34668C-C38E-EF4D-8E2C-3673557F4D01}"/>
              </a:ext>
            </a:extLst>
          </p:cNvPr>
          <p:cNvCxnSpPr>
            <a:cxnSpLocks/>
          </p:cNvCxnSpPr>
          <p:nvPr/>
        </p:nvCxnSpPr>
        <p:spPr>
          <a:xfrm flipH="1">
            <a:off x="688610" y="4769020"/>
            <a:ext cx="456912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693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AAF2-59A2-664C-8F9D-9FCD9224F398}"/>
              </a:ext>
            </a:extLst>
          </p:cNvPr>
          <p:cNvSpPr>
            <a:spLocks noGrp="1"/>
          </p:cNvSpPr>
          <p:nvPr>
            <p:ph type="title"/>
          </p:nvPr>
        </p:nvSpPr>
        <p:spPr>
          <a:xfrm>
            <a:off x="579753" y="358520"/>
            <a:ext cx="7886700" cy="658557"/>
          </a:xfrm>
        </p:spPr>
        <p:txBody>
          <a:bodyPr/>
          <a:lstStyle/>
          <a:p>
            <a:r>
              <a:rPr lang="en-GB" dirty="0">
                <a:latin typeface="Impact" panose="020B0806030902050204" pitchFamily="34" charset="0"/>
              </a:rPr>
              <a:t>What is Spark?</a:t>
            </a:r>
            <a:endParaRPr lang="en-RU" dirty="0">
              <a:latin typeface="Impact" panose="020B0806030902050204" pitchFamily="34" charset="0"/>
            </a:endParaRPr>
          </a:p>
        </p:txBody>
      </p:sp>
      <p:pic>
        <p:nvPicPr>
          <p:cNvPr id="3074" name="Picture 2">
            <a:extLst>
              <a:ext uri="{FF2B5EF4-FFF2-40B4-BE49-F238E27FC236}">
                <a16:creationId xmlns:a16="http://schemas.microsoft.com/office/drawing/2014/main" id="{31B0E7A0-A083-F44E-BFB7-15AFABCF8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379" y="1308843"/>
            <a:ext cx="3468724" cy="18006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5FADAD9-2648-D34D-AAA2-76615C3FE8DD}"/>
              </a:ext>
            </a:extLst>
          </p:cNvPr>
          <p:cNvSpPr/>
          <p:nvPr/>
        </p:nvSpPr>
        <p:spPr>
          <a:xfrm>
            <a:off x="740484" y="3415728"/>
            <a:ext cx="4492057" cy="1600438"/>
          </a:xfrm>
          <a:prstGeom prst="rect">
            <a:avLst/>
          </a:prstGeom>
        </p:spPr>
        <p:txBody>
          <a:bodyPr wrap="square">
            <a:spAutoFit/>
          </a:bodyPr>
          <a:lstStyle/>
          <a:p>
            <a:r>
              <a:rPr lang="en-GB" sz="1400" dirty="0">
                <a:latin typeface="Avenir Next" panose="020B0503020202020204" pitchFamily="34" charset="0"/>
              </a:rPr>
              <a:t>Spark is a general purpose framework for cluster computing. It is popular for two main reasons: </a:t>
            </a:r>
          </a:p>
          <a:p>
            <a:pPr marL="228600" indent="-228600">
              <a:buAutoNum type="arabicPeriod"/>
            </a:pPr>
            <a:r>
              <a:rPr lang="en-GB" sz="1400" dirty="0">
                <a:latin typeface="Avenir Next" panose="020B0503020202020204" pitchFamily="34" charset="0"/>
              </a:rPr>
              <a:t>Generally much faster than other Big Data technologies like Hadoop, because it does most processing in memory </a:t>
            </a:r>
          </a:p>
          <a:p>
            <a:pPr marL="228600" indent="-228600">
              <a:buAutoNum type="arabicPeriod"/>
            </a:pPr>
            <a:r>
              <a:rPr lang="en-GB" sz="1400" dirty="0">
                <a:latin typeface="Avenir Next" panose="020B0503020202020204" pitchFamily="34" charset="0"/>
              </a:rPr>
              <a:t>It has a developer-friendly interface which hides much of the complexity of distributed computing.</a:t>
            </a:r>
          </a:p>
        </p:txBody>
      </p:sp>
      <p:pic>
        <p:nvPicPr>
          <p:cNvPr id="3076" name="Picture 4">
            <a:extLst>
              <a:ext uri="{FF2B5EF4-FFF2-40B4-BE49-F238E27FC236}">
                <a16:creationId xmlns:a16="http://schemas.microsoft.com/office/drawing/2014/main" id="{CD332DA8-9AE9-F743-8A6C-16E6E6F3A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8480" y="2733546"/>
            <a:ext cx="1673489" cy="50408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577DBEB-264C-824D-BBDF-5C11A0F83E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2582" y="3465785"/>
            <a:ext cx="1505287" cy="125877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3377CD1-2C74-F140-AE39-F2B49C376C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9589" y="4279361"/>
            <a:ext cx="1135174" cy="445201"/>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ownload free vector Alibaba svg logo | LOGOSVG.COM">
            <a:extLst>
              <a:ext uri="{FF2B5EF4-FFF2-40B4-BE49-F238E27FC236}">
                <a16:creationId xmlns:a16="http://schemas.microsoft.com/office/drawing/2014/main" id="{ECE2CE4F-1C9B-E648-8DC4-2335248CB8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6867" y="2774015"/>
            <a:ext cx="1843187" cy="1383539"/>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59D62B58-9EE8-BC4F-938B-9776B1D00F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6350" y="2029812"/>
            <a:ext cx="1741652" cy="5986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C048B00-D59C-5A42-A290-C89D5202AE30}"/>
              </a:ext>
            </a:extLst>
          </p:cNvPr>
          <p:cNvSpPr/>
          <p:nvPr/>
        </p:nvSpPr>
        <p:spPr>
          <a:xfrm>
            <a:off x="6197200" y="1230661"/>
            <a:ext cx="2123338" cy="369332"/>
          </a:xfrm>
          <a:prstGeom prst="rect">
            <a:avLst/>
          </a:prstGeom>
        </p:spPr>
        <p:txBody>
          <a:bodyPr wrap="none">
            <a:spAutoFit/>
          </a:bodyPr>
          <a:lstStyle/>
          <a:p>
            <a:r>
              <a:rPr lang="en-RU" dirty="0">
                <a:latin typeface="Avenir Next" panose="020B0503020202020204" pitchFamily="34" charset="0"/>
              </a:rPr>
              <a:t>powered-by Spark</a:t>
            </a:r>
          </a:p>
        </p:txBody>
      </p:sp>
      <p:cxnSp>
        <p:nvCxnSpPr>
          <p:cNvPr id="8" name="Straight Connector 7">
            <a:extLst>
              <a:ext uri="{FF2B5EF4-FFF2-40B4-BE49-F238E27FC236}">
                <a16:creationId xmlns:a16="http://schemas.microsoft.com/office/drawing/2014/main" id="{0073ECB8-A76E-4E4E-B483-E47AABC80ECF}"/>
              </a:ext>
            </a:extLst>
          </p:cNvPr>
          <p:cNvCxnSpPr>
            <a:cxnSpLocks/>
          </p:cNvCxnSpPr>
          <p:nvPr/>
        </p:nvCxnSpPr>
        <p:spPr>
          <a:xfrm>
            <a:off x="5360151" y="1308843"/>
            <a:ext cx="0" cy="370732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97E388D-34C0-5A41-A456-84CFF9F92467}"/>
              </a:ext>
            </a:extLst>
          </p:cNvPr>
          <p:cNvCxnSpPr>
            <a:cxnSpLocks/>
          </p:cNvCxnSpPr>
          <p:nvPr/>
        </p:nvCxnSpPr>
        <p:spPr>
          <a:xfrm flipH="1">
            <a:off x="579753" y="988049"/>
            <a:ext cx="4569122" cy="0"/>
          </a:xfrm>
          <a:prstGeom prst="line">
            <a:avLst/>
          </a:prstGeom>
        </p:spPr>
        <p:style>
          <a:lnRef idx="1">
            <a:schemeClr val="dk1"/>
          </a:lnRef>
          <a:fillRef idx="0">
            <a:schemeClr val="dk1"/>
          </a:fillRef>
          <a:effectRef idx="0">
            <a:schemeClr val="dk1"/>
          </a:effectRef>
          <a:fontRef idx="minor">
            <a:schemeClr val="tx1"/>
          </a:fontRef>
        </p:style>
      </p:cxnSp>
      <p:sp>
        <p:nvSpPr>
          <p:cNvPr id="25" name="Rounded Rectangle 24">
            <a:extLst>
              <a:ext uri="{FF2B5EF4-FFF2-40B4-BE49-F238E27FC236}">
                <a16:creationId xmlns:a16="http://schemas.microsoft.com/office/drawing/2014/main" id="{EAB801D6-353C-2241-AD25-3D749C7BBD26}"/>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3</a:t>
            </a:r>
            <a:endParaRPr lang="en-RU" b="1" dirty="0">
              <a:latin typeface="Impact" panose="020B0806030902050204" pitchFamily="34" charset="0"/>
            </a:endParaRPr>
          </a:p>
        </p:txBody>
      </p:sp>
      <p:sp>
        <p:nvSpPr>
          <p:cNvPr id="3" name="Rectangle 2">
            <a:extLst>
              <a:ext uri="{FF2B5EF4-FFF2-40B4-BE49-F238E27FC236}">
                <a16:creationId xmlns:a16="http://schemas.microsoft.com/office/drawing/2014/main" id="{A69379D1-5DDF-314D-99AE-43CF80EA5D5B}"/>
              </a:ext>
            </a:extLst>
          </p:cNvPr>
          <p:cNvSpPr/>
          <p:nvPr/>
        </p:nvSpPr>
        <p:spPr>
          <a:xfrm>
            <a:off x="740484" y="5107479"/>
            <a:ext cx="7521583" cy="307777"/>
          </a:xfrm>
          <a:prstGeom prst="rect">
            <a:avLst/>
          </a:prstGeom>
        </p:spPr>
        <p:txBody>
          <a:bodyPr wrap="square">
            <a:spAutoFit/>
          </a:bodyPr>
          <a:lstStyle/>
          <a:p>
            <a:r>
              <a:rPr lang="en-RU" sz="1400" dirty="0">
                <a:latin typeface="Avenir Next" panose="020B0503020202020204" pitchFamily="34" charset="0"/>
                <a:hlinkClick r:id="rId9"/>
              </a:rPr>
              <a:t>HH.ru</a:t>
            </a:r>
            <a:r>
              <a:rPr lang="en-RU" sz="1400" dirty="0">
                <a:latin typeface="Avenir Next" panose="020B0503020202020204" pitchFamily="34" charset="0"/>
              </a:rPr>
              <a:t> experiment</a:t>
            </a:r>
          </a:p>
        </p:txBody>
      </p:sp>
      <p:sp>
        <p:nvSpPr>
          <p:cNvPr id="5" name="TextBox 4">
            <a:extLst>
              <a:ext uri="{FF2B5EF4-FFF2-40B4-BE49-F238E27FC236}">
                <a16:creationId xmlns:a16="http://schemas.microsoft.com/office/drawing/2014/main" id="{36F5814C-C083-AD4D-B345-73BF56A8BB83}"/>
              </a:ext>
            </a:extLst>
          </p:cNvPr>
          <p:cNvSpPr txBox="1"/>
          <p:nvPr/>
        </p:nvSpPr>
        <p:spPr>
          <a:xfrm>
            <a:off x="374073" y="5888182"/>
            <a:ext cx="184731" cy="369332"/>
          </a:xfrm>
          <a:prstGeom prst="rect">
            <a:avLst/>
          </a:prstGeom>
          <a:noFill/>
        </p:spPr>
        <p:txBody>
          <a:bodyPr wrap="none" rtlCol="0">
            <a:spAutoFit/>
          </a:bodyPr>
          <a:lstStyle/>
          <a:p>
            <a:endParaRPr lang="en-RU" dirty="0"/>
          </a:p>
        </p:txBody>
      </p:sp>
    </p:spTree>
    <p:extLst>
      <p:ext uri="{BB962C8B-B14F-4D97-AF65-F5344CB8AC3E}">
        <p14:creationId xmlns:p14="http://schemas.microsoft.com/office/powerpoint/2010/main" val="298634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2F98C51-A758-F148-B31F-93D258368619}"/>
              </a:ext>
            </a:extLst>
          </p:cNvPr>
          <p:cNvPicPr>
            <a:picLocks noChangeAspect="1"/>
          </p:cNvPicPr>
          <p:nvPr/>
        </p:nvPicPr>
        <p:blipFill>
          <a:blip r:embed="rId3"/>
          <a:stretch>
            <a:fillRect/>
          </a:stretch>
        </p:blipFill>
        <p:spPr>
          <a:xfrm>
            <a:off x="452046" y="1976140"/>
            <a:ext cx="4371477" cy="3119599"/>
          </a:xfrm>
          <a:prstGeom prst="rect">
            <a:avLst/>
          </a:prstGeom>
        </p:spPr>
      </p:pic>
      <p:sp>
        <p:nvSpPr>
          <p:cNvPr id="2" name="Rectangle 1">
            <a:extLst>
              <a:ext uri="{FF2B5EF4-FFF2-40B4-BE49-F238E27FC236}">
                <a16:creationId xmlns:a16="http://schemas.microsoft.com/office/drawing/2014/main" id="{4440845E-0932-074C-A499-46721BF69DF4}"/>
              </a:ext>
            </a:extLst>
          </p:cNvPr>
          <p:cNvSpPr/>
          <p:nvPr/>
        </p:nvSpPr>
        <p:spPr>
          <a:xfrm>
            <a:off x="4433495" y="1189912"/>
            <a:ext cx="3607419" cy="4154984"/>
          </a:xfrm>
          <a:prstGeom prst="rect">
            <a:avLst/>
          </a:prstGeom>
        </p:spPr>
        <p:txBody>
          <a:bodyPr wrap="square">
            <a:spAutoFit/>
          </a:bodyPr>
          <a:lstStyle/>
          <a:p>
            <a:r>
              <a:rPr lang="en-GB" sz="1200" b="1" dirty="0">
                <a:latin typeface="Avenir Next" panose="020B0503020202020204" pitchFamily="34" charset="0"/>
              </a:rPr>
              <a:t>Driver</a:t>
            </a:r>
          </a:p>
          <a:p>
            <a:r>
              <a:rPr lang="en-GB" sz="1200" dirty="0">
                <a:latin typeface="Avenir Next" panose="020B0503020202020204" pitchFamily="34" charset="0"/>
              </a:rPr>
              <a:t>Every application running on the Spark cluster has a driver program. Using the Spark API, the driver communicates with the cluster manager, which in turn distributes work to the nodes.</a:t>
            </a:r>
          </a:p>
          <a:p>
            <a:endParaRPr lang="en-GB" sz="1200" b="1" dirty="0">
              <a:latin typeface="Avenir Next" panose="020B0503020202020204" pitchFamily="34" charset="0"/>
            </a:endParaRPr>
          </a:p>
          <a:p>
            <a:r>
              <a:rPr lang="en-GB" sz="1200" b="1" dirty="0">
                <a:latin typeface="Avenir Next" panose="020B0503020202020204" pitchFamily="34" charset="0"/>
              </a:rPr>
              <a:t>Cluster manager</a:t>
            </a:r>
          </a:p>
          <a:p>
            <a:r>
              <a:rPr lang="en-GB" sz="1200" dirty="0">
                <a:latin typeface="Avenir Next" panose="020B0503020202020204" pitchFamily="34" charset="0"/>
              </a:rPr>
              <a:t>A cluster manager allocates resources and coordinates activity across the cluster.</a:t>
            </a:r>
            <a:endParaRPr lang="en-GB" sz="1200" b="1" dirty="0">
              <a:latin typeface="Avenir Next" panose="020B0503020202020204" pitchFamily="34" charset="0"/>
            </a:endParaRPr>
          </a:p>
          <a:p>
            <a:endParaRPr lang="en-GB" sz="1200" b="1" dirty="0">
              <a:latin typeface="Avenir Next" panose="020B0503020202020204" pitchFamily="34" charset="0"/>
            </a:endParaRPr>
          </a:p>
          <a:p>
            <a:r>
              <a:rPr lang="en-GB" sz="1200" b="1" dirty="0">
                <a:latin typeface="Avenir Next" panose="020B0503020202020204" pitchFamily="34" charset="0"/>
              </a:rPr>
              <a:t>Nodes</a:t>
            </a:r>
          </a:p>
          <a:p>
            <a:r>
              <a:rPr lang="en-GB" sz="1200" dirty="0">
                <a:latin typeface="Avenir Next" panose="020B0503020202020204" pitchFamily="34" charset="0"/>
              </a:rPr>
              <a:t>The cluster itself consists of one or more nodes. Each node is a computer with CPU, RAM and physical storage.</a:t>
            </a:r>
          </a:p>
          <a:p>
            <a:endParaRPr lang="en-GB" sz="1200" b="1" dirty="0">
              <a:latin typeface="Avenir Next" panose="020B0503020202020204" pitchFamily="34" charset="0"/>
            </a:endParaRPr>
          </a:p>
          <a:p>
            <a:r>
              <a:rPr lang="en-GB" sz="1200" b="1" dirty="0">
                <a:latin typeface="Avenir Next" panose="020B0503020202020204" pitchFamily="34" charset="0"/>
              </a:rPr>
              <a:t>Executors</a:t>
            </a:r>
          </a:p>
          <a:p>
            <a:r>
              <a:rPr lang="en-GB" sz="1200" dirty="0">
                <a:latin typeface="Avenir Next" panose="020B0503020202020204" pitchFamily="34" charset="0"/>
              </a:rPr>
              <a:t>On each node Spark launches an executor process which persists for the duration of the application. Work is divided up into tasks, which are simply units of computation. The executors run tasks in multiple threads across the cores in a node. </a:t>
            </a:r>
          </a:p>
        </p:txBody>
      </p:sp>
      <p:sp>
        <p:nvSpPr>
          <p:cNvPr id="13" name="Title 1">
            <a:extLst>
              <a:ext uri="{FF2B5EF4-FFF2-40B4-BE49-F238E27FC236}">
                <a16:creationId xmlns:a16="http://schemas.microsoft.com/office/drawing/2014/main" id="{58B80AB0-08B5-7C49-8329-80091493AE45}"/>
              </a:ext>
            </a:extLst>
          </p:cNvPr>
          <p:cNvSpPr>
            <a:spLocks noGrp="1"/>
          </p:cNvSpPr>
          <p:nvPr>
            <p:ph type="title"/>
          </p:nvPr>
        </p:nvSpPr>
        <p:spPr>
          <a:xfrm>
            <a:off x="566057" y="364599"/>
            <a:ext cx="7886700" cy="646331"/>
          </a:xfrm>
        </p:spPr>
        <p:txBody>
          <a:bodyPr/>
          <a:lstStyle/>
          <a:p>
            <a:r>
              <a:rPr lang="en-GB" b="1" dirty="0">
                <a:latin typeface="Impact" panose="020B0806030902050204" pitchFamily="34" charset="0"/>
              </a:rPr>
              <a:t>Spark Architecture</a:t>
            </a:r>
            <a:endParaRPr lang="en-RU" dirty="0">
              <a:latin typeface="Impact" panose="020B0806030902050204" pitchFamily="34" charset="0"/>
            </a:endParaRPr>
          </a:p>
        </p:txBody>
      </p:sp>
      <p:sp>
        <p:nvSpPr>
          <p:cNvPr id="4" name="Rectangle 3">
            <a:extLst>
              <a:ext uri="{FF2B5EF4-FFF2-40B4-BE49-F238E27FC236}">
                <a16:creationId xmlns:a16="http://schemas.microsoft.com/office/drawing/2014/main" id="{304CB297-0D80-7B48-BED6-2C31BAE7F810}"/>
              </a:ext>
            </a:extLst>
          </p:cNvPr>
          <p:cNvSpPr/>
          <p:nvPr/>
        </p:nvSpPr>
        <p:spPr>
          <a:xfrm>
            <a:off x="665101" y="1329809"/>
            <a:ext cx="3555339" cy="646331"/>
          </a:xfrm>
          <a:prstGeom prst="rect">
            <a:avLst/>
          </a:prstGeom>
        </p:spPr>
        <p:txBody>
          <a:bodyPr wrap="square">
            <a:spAutoFit/>
          </a:bodyPr>
          <a:lstStyle/>
          <a:p>
            <a:r>
              <a:rPr lang="en-GB" sz="1200" dirty="0">
                <a:solidFill>
                  <a:srgbClr val="000000"/>
                </a:solidFill>
                <a:latin typeface="Avenir Next" panose="020B0503020202020204" pitchFamily="34" charset="0"/>
              </a:rPr>
              <a:t>Apache Spark works in a master-slave architecture where the master is called “Driver” and slaves are called “Workers”.</a:t>
            </a:r>
            <a:endParaRPr lang="en-RU" sz="1200" dirty="0">
              <a:latin typeface="Avenir Next" panose="020B0503020202020204" pitchFamily="34" charset="0"/>
            </a:endParaRPr>
          </a:p>
        </p:txBody>
      </p:sp>
      <p:cxnSp>
        <p:nvCxnSpPr>
          <p:cNvPr id="17" name="Straight Connector 16">
            <a:extLst>
              <a:ext uri="{FF2B5EF4-FFF2-40B4-BE49-F238E27FC236}">
                <a16:creationId xmlns:a16="http://schemas.microsoft.com/office/drawing/2014/main" id="{1BC72E89-73B3-214A-8E31-BA9D5A827CC6}"/>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18" name="Rounded Rectangle 17">
            <a:extLst>
              <a:ext uri="{FF2B5EF4-FFF2-40B4-BE49-F238E27FC236}">
                <a16:creationId xmlns:a16="http://schemas.microsoft.com/office/drawing/2014/main" id="{080AB833-9EFB-BD4C-BB7A-31EB9B691221}"/>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4</a:t>
            </a:r>
            <a:endParaRPr lang="en-RU" b="1" dirty="0">
              <a:latin typeface="Impact" panose="020B0806030902050204" pitchFamily="34" charset="0"/>
            </a:endParaRPr>
          </a:p>
        </p:txBody>
      </p:sp>
    </p:spTree>
    <p:extLst>
      <p:ext uri="{BB962C8B-B14F-4D97-AF65-F5344CB8AC3E}">
        <p14:creationId xmlns:p14="http://schemas.microsoft.com/office/powerpoint/2010/main" val="25302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DB9C-12AC-6744-AB4F-A736EA8078D6}"/>
              </a:ext>
            </a:extLst>
          </p:cNvPr>
          <p:cNvSpPr>
            <a:spLocks noGrp="1"/>
          </p:cNvSpPr>
          <p:nvPr>
            <p:ph type="title"/>
          </p:nvPr>
        </p:nvSpPr>
        <p:spPr>
          <a:xfrm>
            <a:off x="566057" y="356648"/>
            <a:ext cx="7886700" cy="705809"/>
          </a:xfrm>
        </p:spPr>
        <p:txBody>
          <a:bodyPr/>
          <a:lstStyle/>
          <a:p>
            <a:r>
              <a:rPr lang="en-RU" dirty="0">
                <a:latin typeface="Impact" panose="020B0806030902050204" pitchFamily="34" charset="0"/>
              </a:rPr>
              <a:t>Spark Eco System</a:t>
            </a:r>
          </a:p>
        </p:txBody>
      </p:sp>
      <p:pic>
        <p:nvPicPr>
          <p:cNvPr id="4" name="Picture 12" descr="Hadoop-Kafka-Spark Architecture Diagram: How Spark works together with Hadoop and Kafka">
            <a:extLst>
              <a:ext uri="{FF2B5EF4-FFF2-40B4-BE49-F238E27FC236}">
                <a16:creationId xmlns:a16="http://schemas.microsoft.com/office/drawing/2014/main" id="{7249BB79-84B8-6842-B8CB-B549EABC9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509" y="3142047"/>
            <a:ext cx="3488099" cy="226868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7647D89C-7B12-C049-9B31-6FB51288C2BA}"/>
              </a:ext>
            </a:extLst>
          </p:cNvPr>
          <p:cNvSpPr/>
          <p:nvPr/>
        </p:nvSpPr>
        <p:spPr>
          <a:xfrm>
            <a:off x="803567" y="2039305"/>
            <a:ext cx="1653886" cy="818194"/>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dirty="0">
                <a:latin typeface="Avenir Next" panose="020B0503020202020204" pitchFamily="34" charset="0"/>
              </a:rPr>
              <a:t>Spark SQL</a:t>
            </a:r>
          </a:p>
        </p:txBody>
      </p:sp>
      <p:sp>
        <p:nvSpPr>
          <p:cNvPr id="6" name="Rounded Rectangle 5">
            <a:extLst>
              <a:ext uri="{FF2B5EF4-FFF2-40B4-BE49-F238E27FC236}">
                <a16:creationId xmlns:a16="http://schemas.microsoft.com/office/drawing/2014/main" id="{34BBE35D-FB46-4C4F-80A3-CA624F33ACB2}"/>
              </a:ext>
            </a:extLst>
          </p:cNvPr>
          <p:cNvSpPr/>
          <p:nvPr/>
        </p:nvSpPr>
        <p:spPr>
          <a:xfrm>
            <a:off x="2618509" y="2039305"/>
            <a:ext cx="1653886" cy="818195"/>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dirty="0">
                <a:latin typeface="Avenir Next" panose="020B0503020202020204" pitchFamily="34" charset="0"/>
              </a:rPr>
              <a:t>Spark Streaming</a:t>
            </a:r>
          </a:p>
        </p:txBody>
      </p:sp>
      <p:sp>
        <p:nvSpPr>
          <p:cNvPr id="7" name="Rounded Rectangle 6">
            <a:extLst>
              <a:ext uri="{FF2B5EF4-FFF2-40B4-BE49-F238E27FC236}">
                <a16:creationId xmlns:a16="http://schemas.microsoft.com/office/drawing/2014/main" id="{3CE8F5D7-B49E-2744-A751-8F2639634894}"/>
              </a:ext>
            </a:extLst>
          </p:cNvPr>
          <p:cNvSpPr/>
          <p:nvPr/>
        </p:nvSpPr>
        <p:spPr>
          <a:xfrm>
            <a:off x="4452722" y="2039305"/>
            <a:ext cx="1653886" cy="818196"/>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dirty="0">
                <a:latin typeface="Avenir Next" panose="020B0503020202020204" pitchFamily="34" charset="0"/>
              </a:rPr>
              <a:t>MLlib </a:t>
            </a:r>
          </a:p>
          <a:p>
            <a:pPr algn="ctr"/>
            <a:r>
              <a:rPr lang="en-RU" sz="1600" dirty="0">
                <a:latin typeface="Avenir Next" panose="020B0503020202020204" pitchFamily="34" charset="0"/>
              </a:rPr>
              <a:t>(Machine Learning)</a:t>
            </a:r>
          </a:p>
        </p:txBody>
      </p:sp>
      <p:sp>
        <p:nvSpPr>
          <p:cNvPr id="8" name="Rounded Rectangle 7">
            <a:extLst>
              <a:ext uri="{FF2B5EF4-FFF2-40B4-BE49-F238E27FC236}">
                <a16:creationId xmlns:a16="http://schemas.microsoft.com/office/drawing/2014/main" id="{2AAF3BF7-0399-024D-B486-C45B912E3DA9}"/>
              </a:ext>
            </a:extLst>
          </p:cNvPr>
          <p:cNvSpPr/>
          <p:nvPr/>
        </p:nvSpPr>
        <p:spPr>
          <a:xfrm>
            <a:off x="6286935" y="2071345"/>
            <a:ext cx="1653886" cy="818196"/>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dirty="0">
                <a:latin typeface="Avenir Next" panose="020B0503020202020204" pitchFamily="34" charset="0"/>
              </a:rPr>
              <a:t>GraphX </a:t>
            </a:r>
          </a:p>
          <a:p>
            <a:pPr algn="ctr"/>
            <a:r>
              <a:rPr lang="en-RU" sz="1600" dirty="0">
                <a:latin typeface="Avenir Next" panose="020B0503020202020204" pitchFamily="34" charset="0"/>
              </a:rPr>
              <a:t>(Graph Computaion)</a:t>
            </a:r>
          </a:p>
        </p:txBody>
      </p:sp>
      <p:sp>
        <p:nvSpPr>
          <p:cNvPr id="9" name="Rounded Rectangle 8">
            <a:extLst>
              <a:ext uri="{FF2B5EF4-FFF2-40B4-BE49-F238E27FC236}">
                <a16:creationId xmlns:a16="http://schemas.microsoft.com/office/drawing/2014/main" id="{66F8EDCE-37F2-8B40-838C-B02B972A6544}"/>
              </a:ext>
            </a:extLst>
          </p:cNvPr>
          <p:cNvSpPr/>
          <p:nvPr/>
        </p:nvSpPr>
        <p:spPr>
          <a:xfrm>
            <a:off x="803567" y="1332060"/>
            <a:ext cx="7137254" cy="564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1600" dirty="0">
                <a:latin typeface="Avenir Next" panose="020B0503020202020204" pitchFamily="34" charset="0"/>
              </a:rPr>
              <a:t>Apache Spark</a:t>
            </a:r>
          </a:p>
        </p:txBody>
      </p:sp>
      <p:cxnSp>
        <p:nvCxnSpPr>
          <p:cNvPr id="13" name="Straight Connector 12">
            <a:extLst>
              <a:ext uri="{FF2B5EF4-FFF2-40B4-BE49-F238E27FC236}">
                <a16:creationId xmlns:a16="http://schemas.microsoft.com/office/drawing/2014/main" id="{A7D371B8-0CD7-0D42-A3BE-3D6F8C71F72E}"/>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ABB7CEAD-78B1-D44B-94D8-4DE656EB283D}"/>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5</a:t>
            </a:r>
            <a:endParaRPr lang="en-RU" b="1" dirty="0">
              <a:latin typeface="Impact" panose="020B0806030902050204" pitchFamily="34" charset="0"/>
            </a:endParaRPr>
          </a:p>
        </p:txBody>
      </p:sp>
    </p:spTree>
    <p:extLst>
      <p:ext uri="{BB962C8B-B14F-4D97-AF65-F5344CB8AC3E}">
        <p14:creationId xmlns:p14="http://schemas.microsoft.com/office/powerpoint/2010/main" val="343924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E164-D20A-8D41-B983-DCE06842F512}"/>
              </a:ext>
            </a:extLst>
          </p:cNvPr>
          <p:cNvSpPr>
            <a:spLocks noGrp="1"/>
          </p:cNvSpPr>
          <p:nvPr>
            <p:ph type="title"/>
          </p:nvPr>
        </p:nvSpPr>
        <p:spPr>
          <a:xfrm>
            <a:off x="566057" y="363838"/>
            <a:ext cx="7886700" cy="729875"/>
          </a:xfrm>
        </p:spPr>
        <p:txBody>
          <a:bodyPr/>
          <a:lstStyle/>
          <a:p>
            <a:r>
              <a:rPr lang="en-RU" dirty="0">
                <a:latin typeface="Impact" panose="020B0806030902050204" pitchFamily="34" charset="0"/>
              </a:rPr>
              <a:t>Spark Integrations</a:t>
            </a:r>
          </a:p>
        </p:txBody>
      </p:sp>
      <p:pic>
        <p:nvPicPr>
          <p:cNvPr id="5" name="Graphic 4" descr="Laptop with solid fill">
            <a:extLst>
              <a:ext uri="{FF2B5EF4-FFF2-40B4-BE49-F238E27FC236}">
                <a16:creationId xmlns:a16="http://schemas.microsoft.com/office/drawing/2014/main" id="{243CF078-C64C-AF40-8E35-6641AB3760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318" y="1811613"/>
            <a:ext cx="1509882" cy="1509882"/>
          </a:xfrm>
          <a:prstGeom prst="rect">
            <a:avLst/>
          </a:prstGeom>
        </p:spPr>
      </p:pic>
      <p:pic>
        <p:nvPicPr>
          <p:cNvPr id="7" name="Graphic 6" descr="Database with solid fill">
            <a:extLst>
              <a:ext uri="{FF2B5EF4-FFF2-40B4-BE49-F238E27FC236}">
                <a16:creationId xmlns:a16="http://schemas.microsoft.com/office/drawing/2014/main" id="{6B12AFA5-5CA9-1B4A-9350-44050668C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84218" y="1936436"/>
            <a:ext cx="1260236" cy="1260236"/>
          </a:xfrm>
          <a:prstGeom prst="rect">
            <a:avLst/>
          </a:prstGeom>
        </p:spPr>
      </p:pic>
      <p:pic>
        <p:nvPicPr>
          <p:cNvPr id="7172" name="Picture 4" descr="New Professions Lab: Курс &amp;quot;Hadoop&amp;quot;">
            <a:extLst>
              <a:ext uri="{FF2B5EF4-FFF2-40B4-BE49-F238E27FC236}">
                <a16:creationId xmlns:a16="http://schemas.microsoft.com/office/drawing/2014/main" id="{B83A4EBC-7F25-2C45-AB5A-A91A265246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4054" y="1549532"/>
            <a:ext cx="20066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NCF Branding | Kubernetes">
            <a:extLst>
              <a:ext uri="{FF2B5EF4-FFF2-40B4-BE49-F238E27FC236}">
                <a16:creationId xmlns:a16="http://schemas.microsoft.com/office/drawing/2014/main" id="{DAB5F8E7-5752-9146-BB58-888793F053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3764" y="3710479"/>
            <a:ext cx="1882513" cy="142136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Docker Logos | Docker">
            <a:extLst>
              <a:ext uri="{FF2B5EF4-FFF2-40B4-BE49-F238E27FC236}">
                <a16:creationId xmlns:a16="http://schemas.microsoft.com/office/drawing/2014/main" id="{3F11098D-6A27-F246-B458-BF94700C83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8297" y="3902597"/>
            <a:ext cx="1446197" cy="1037123"/>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Databricks Community Edition: A Beginner&amp;#39;s Guide - Part 3">
            <a:extLst>
              <a:ext uri="{FF2B5EF4-FFF2-40B4-BE49-F238E27FC236}">
                <a16:creationId xmlns:a16="http://schemas.microsoft.com/office/drawing/2014/main" id="{BED43C32-B26F-974F-B3A7-9CC6053EAB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3251" y="1777504"/>
            <a:ext cx="2798964" cy="186597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D7860B9C-7A87-B646-A89E-EA8A41830026}"/>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17" name="Rounded Rectangle 16">
            <a:extLst>
              <a:ext uri="{FF2B5EF4-FFF2-40B4-BE49-F238E27FC236}">
                <a16:creationId xmlns:a16="http://schemas.microsoft.com/office/drawing/2014/main" id="{1A595CAE-5A59-034B-86C1-9EC531B229D7}"/>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5</a:t>
            </a:r>
            <a:endParaRPr lang="en-RU" b="1" dirty="0">
              <a:latin typeface="Impact" panose="020B0806030902050204" pitchFamily="34" charset="0"/>
            </a:endParaRPr>
          </a:p>
        </p:txBody>
      </p:sp>
    </p:spTree>
    <p:extLst>
      <p:ext uri="{BB962C8B-B14F-4D97-AF65-F5344CB8AC3E}">
        <p14:creationId xmlns:p14="http://schemas.microsoft.com/office/powerpoint/2010/main" val="240270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Языки программирования - Программист-профессия будущего...">
            <a:extLst>
              <a:ext uri="{FF2B5EF4-FFF2-40B4-BE49-F238E27FC236}">
                <a16:creationId xmlns:a16="http://schemas.microsoft.com/office/drawing/2014/main" id="{7C028BAD-DAA7-9A43-9E49-35DD6A37E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963" y="1023345"/>
            <a:ext cx="2143269" cy="2143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Scala Puzzlers - Scala Programming Language Icon PNG Image with No  Background - PNGkey.com">
            <a:extLst>
              <a:ext uri="{FF2B5EF4-FFF2-40B4-BE49-F238E27FC236}">
                <a16:creationId xmlns:a16="http://schemas.microsoft.com/office/drawing/2014/main" id="{5C108E01-B59B-F14E-BD1E-6CBC70D73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4545" y="1304911"/>
            <a:ext cx="1094912" cy="1772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Programming Language) PNG Transparent Images | PNG All">
            <a:extLst>
              <a:ext uri="{FF2B5EF4-FFF2-40B4-BE49-F238E27FC236}">
                <a16:creationId xmlns:a16="http://schemas.microsoft.com/office/drawing/2014/main" id="{B2A7C62F-7E97-E048-8E37-8C4C7C866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8221" y="1481999"/>
            <a:ext cx="1596147" cy="15899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 (язык программирования) — Википедия">
            <a:extLst>
              <a:ext uri="{FF2B5EF4-FFF2-40B4-BE49-F238E27FC236}">
                <a16:creationId xmlns:a16="http://schemas.microsoft.com/office/drawing/2014/main" id="{264DCC99-D2D1-064D-AD61-B39965ADA8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7714" y="3571301"/>
            <a:ext cx="2074164" cy="1607533"/>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a:extLst>
              <a:ext uri="{FF2B5EF4-FFF2-40B4-BE49-F238E27FC236}">
                <a16:creationId xmlns:a16="http://schemas.microsoft.com/office/drawing/2014/main" id="{2BD2CAA7-9118-D644-BD0B-CD48F14C92C8}"/>
              </a:ext>
            </a:extLst>
          </p:cNvPr>
          <p:cNvSpPr>
            <a:spLocks noGrp="1"/>
          </p:cNvSpPr>
          <p:nvPr>
            <p:ph type="title"/>
          </p:nvPr>
        </p:nvSpPr>
        <p:spPr>
          <a:xfrm>
            <a:off x="566057" y="352030"/>
            <a:ext cx="7886700" cy="642287"/>
          </a:xfrm>
        </p:spPr>
        <p:txBody>
          <a:bodyPr/>
          <a:lstStyle/>
          <a:p>
            <a:r>
              <a:rPr lang="en-GB" b="1" dirty="0">
                <a:latin typeface="Impact" panose="020B0806030902050204" pitchFamily="34" charset="0"/>
              </a:rPr>
              <a:t>Core Spark API</a:t>
            </a:r>
            <a:endParaRPr lang="en-RU" dirty="0">
              <a:latin typeface="Impact" panose="020B0806030902050204" pitchFamily="34" charset="0"/>
            </a:endParaRPr>
          </a:p>
        </p:txBody>
      </p:sp>
      <p:pic>
        <p:nvPicPr>
          <p:cNvPr id="6" name="Picture 5">
            <a:extLst>
              <a:ext uri="{FF2B5EF4-FFF2-40B4-BE49-F238E27FC236}">
                <a16:creationId xmlns:a16="http://schemas.microsoft.com/office/drawing/2014/main" id="{A6E23E66-4773-AF48-BA36-92F44FC1C807}"/>
              </a:ext>
            </a:extLst>
          </p:cNvPr>
          <p:cNvPicPr>
            <a:picLocks noChangeAspect="1"/>
          </p:cNvPicPr>
          <p:nvPr/>
        </p:nvPicPr>
        <p:blipFill>
          <a:blip r:embed="rId7"/>
          <a:stretch>
            <a:fillRect/>
          </a:stretch>
        </p:blipFill>
        <p:spPr>
          <a:xfrm>
            <a:off x="2060006" y="3247040"/>
            <a:ext cx="1964539" cy="1964539"/>
          </a:xfrm>
          <a:prstGeom prst="rect">
            <a:avLst/>
          </a:prstGeom>
        </p:spPr>
      </p:pic>
      <p:cxnSp>
        <p:nvCxnSpPr>
          <p:cNvPr id="32" name="Straight Connector 31">
            <a:extLst>
              <a:ext uri="{FF2B5EF4-FFF2-40B4-BE49-F238E27FC236}">
                <a16:creationId xmlns:a16="http://schemas.microsoft.com/office/drawing/2014/main" id="{EC408913-4093-3440-8AD2-35F17B8AA53A}"/>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33" name="Rounded Rectangle 32">
            <a:extLst>
              <a:ext uri="{FF2B5EF4-FFF2-40B4-BE49-F238E27FC236}">
                <a16:creationId xmlns:a16="http://schemas.microsoft.com/office/drawing/2014/main" id="{9FBC525E-0565-124B-91CF-FB4FF1110A3C}"/>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6</a:t>
            </a:r>
            <a:endParaRPr lang="en-RU" b="1" dirty="0">
              <a:latin typeface="Impact" panose="020B0806030902050204" pitchFamily="34" charset="0"/>
            </a:endParaRPr>
          </a:p>
        </p:txBody>
      </p:sp>
    </p:spTree>
    <p:extLst>
      <p:ext uri="{BB962C8B-B14F-4D97-AF65-F5344CB8AC3E}">
        <p14:creationId xmlns:p14="http://schemas.microsoft.com/office/powerpoint/2010/main" val="47643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PySpark">
            <a:extLst>
              <a:ext uri="{FF2B5EF4-FFF2-40B4-BE49-F238E27FC236}">
                <a16:creationId xmlns:a16="http://schemas.microsoft.com/office/drawing/2014/main" id="{8DDDC8B9-44E0-4240-A08B-653F4727F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27" y="2033556"/>
            <a:ext cx="7633855" cy="122327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25D004D-71C5-144C-A527-79043D2E789D}"/>
              </a:ext>
            </a:extLst>
          </p:cNvPr>
          <p:cNvSpPr>
            <a:spLocks noGrp="1"/>
          </p:cNvSpPr>
          <p:nvPr>
            <p:ph type="title"/>
          </p:nvPr>
        </p:nvSpPr>
        <p:spPr>
          <a:xfrm>
            <a:off x="566057" y="356218"/>
            <a:ext cx="7886700" cy="639158"/>
          </a:xfrm>
        </p:spPr>
        <p:txBody>
          <a:bodyPr/>
          <a:lstStyle/>
          <a:p>
            <a:r>
              <a:rPr lang="en-GB" dirty="0">
                <a:latin typeface="Impact" panose="020B0806030902050204" pitchFamily="34" charset="0"/>
              </a:rPr>
              <a:t>What is </a:t>
            </a:r>
            <a:r>
              <a:rPr lang="en-GB" dirty="0" err="1">
                <a:latin typeface="Impact" panose="020B0806030902050204" pitchFamily="34" charset="0"/>
              </a:rPr>
              <a:t>PySpark</a:t>
            </a:r>
            <a:r>
              <a:rPr lang="en-GB" dirty="0">
                <a:latin typeface="Impact" panose="020B0806030902050204" pitchFamily="34" charset="0"/>
              </a:rPr>
              <a:t>?</a:t>
            </a:r>
            <a:endParaRPr lang="en-RU" dirty="0">
              <a:latin typeface="Impact" panose="020B0806030902050204" pitchFamily="34" charset="0"/>
            </a:endParaRPr>
          </a:p>
        </p:txBody>
      </p:sp>
      <p:sp>
        <p:nvSpPr>
          <p:cNvPr id="5" name="Rectangle 4">
            <a:extLst>
              <a:ext uri="{FF2B5EF4-FFF2-40B4-BE49-F238E27FC236}">
                <a16:creationId xmlns:a16="http://schemas.microsoft.com/office/drawing/2014/main" id="{29D29335-24EA-BD45-AD25-599257E5D60D}"/>
              </a:ext>
            </a:extLst>
          </p:cNvPr>
          <p:cNvSpPr/>
          <p:nvPr/>
        </p:nvSpPr>
        <p:spPr>
          <a:xfrm>
            <a:off x="813088" y="3698255"/>
            <a:ext cx="7517823" cy="830997"/>
          </a:xfrm>
          <a:prstGeom prst="rect">
            <a:avLst/>
          </a:prstGeom>
        </p:spPr>
        <p:txBody>
          <a:bodyPr wrap="square">
            <a:spAutoFit/>
          </a:bodyPr>
          <a:lstStyle/>
          <a:p>
            <a:r>
              <a:rPr lang="en-GB" sz="1600" dirty="0" err="1">
                <a:solidFill>
                  <a:srgbClr val="000000"/>
                </a:solidFill>
                <a:latin typeface="Avenir Next" panose="020B0503020202020204" pitchFamily="34" charset="0"/>
              </a:rPr>
              <a:t>PySpark</a:t>
            </a:r>
            <a:r>
              <a:rPr lang="en-GB" sz="1600" dirty="0">
                <a:solidFill>
                  <a:srgbClr val="000000"/>
                </a:solidFill>
                <a:latin typeface="Avenir Next" panose="020B0503020202020204" pitchFamily="34" charset="0"/>
              </a:rPr>
              <a:t> is a Spark library written in Python to run Python application using Apache Spark capabilities, using </a:t>
            </a:r>
            <a:r>
              <a:rPr lang="en-GB" sz="1600" dirty="0" err="1">
                <a:solidFill>
                  <a:srgbClr val="000000"/>
                </a:solidFill>
                <a:latin typeface="Avenir Next" panose="020B0503020202020204" pitchFamily="34" charset="0"/>
              </a:rPr>
              <a:t>PySpark</a:t>
            </a:r>
            <a:r>
              <a:rPr lang="en-GB" sz="1600" dirty="0">
                <a:solidFill>
                  <a:srgbClr val="000000"/>
                </a:solidFill>
                <a:latin typeface="Avenir Next" panose="020B0503020202020204" pitchFamily="34" charset="0"/>
              </a:rPr>
              <a:t> we can run applications parallelly on the distributed cluster (multiple nodes).</a:t>
            </a:r>
            <a:endParaRPr lang="en-RU" sz="1600" dirty="0">
              <a:latin typeface="Avenir Next" panose="020B0503020202020204" pitchFamily="34" charset="0"/>
            </a:endParaRPr>
          </a:p>
        </p:txBody>
      </p:sp>
      <p:cxnSp>
        <p:nvCxnSpPr>
          <p:cNvPr id="10" name="Straight Connector 9">
            <a:extLst>
              <a:ext uri="{FF2B5EF4-FFF2-40B4-BE49-F238E27FC236}">
                <a16:creationId xmlns:a16="http://schemas.microsoft.com/office/drawing/2014/main" id="{0D547FF0-4217-F741-879C-77C6B42BF24B}"/>
              </a:ext>
            </a:extLst>
          </p:cNvPr>
          <p:cNvCxnSpPr>
            <a:cxnSpLocks/>
          </p:cNvCxnSpPr>
          <p:nvPr/>
        </p:nvCxnSpPr>
        <p:spPr>
          <a:xfrm flipH="1">
            <a:off x="579753" y="1017077"/>
            <a:ext cx="4569122" cy="0"/>
          </a:xfrm>
          <a:prstGeom prst="line">
            <a:avLst/>
          </a:prstGeom>
        </p:spPr>
        <p:style>
          <a:lnRef idx="1">
            <a:schemeClr val="dk1"/>
          </a:lnRef>
          <a:fillRef idx="0">
            <a:schemeClr val="dk1"/>
          </a:fillRef>
          <a:effectRef idx="0">
            <a:schemeClr val="dk1"/>
          </a:effectRef>
          <a:fontRef idx="minor">
            <a:schemeClr val="tx1"/>
          </a:fontRef>
        </p:style>
      </p:cxnSp>
      <p:sp>
        <p:nvSpPr>
          <p:cNvPr id="11" name="Rounded Rectangle 10">
            <a:extLst>
              <a:ext uri="{FF2B5EF4-FFF2-40B4-BE49-F238E27FC236}">
                <a16:creationId xmlns:a16="http://schemas.microsoft.com/office/drawing/2014/main" id="{8CB680C4-6213-2D41-A686-FDD8549E7B62}"/>
              </a:ext>
            </a:extLst>
          </p:cNvPr>
          <p:cNvSpPr/>
          <p:nvPr/>
        </p:nvSpPr>
        <p:spPr>
          <a:xfrm>
            <a:off x="8040914" y="4804229"/>
            <a:ext cx="624115" cy="606500"/>
          </a:xfrm>
          <a:prstGeom prst="roundRect">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RU" sz="2400" b="1" dirty="0">
                <a:latin typeface="Impact" panose="020B0806030902050204" pitchFamily="34" charset="0"/>
              </a:rPr>
              <a:t>7</a:t>
            </a:r>
            <a:endParaRPr lang="en-RU" b="1" dirty="0">
              <a:latin typeface="Impact" panose="020B0806030902050204" pitchFamily="34" charset="0"/>
            </a:endParaRPr>
          </a:p>
        </p:txBody>
      </p:sp>
    </p:spTree>
    <p:extLst>
      <p:ext uri="{BB962C8B-B14F-4D97-AF65-F5344CB8AC3E}">
        <p14:creationId xmlns:p14="http://schemas.microsoft.com/office/powerpoint/2010/main" val="697056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698</Words>
  <Application>Microsoft Macintosh PowerPoint</Application>
  <PresentationFormat>On-screen Show (16:10)</PresentationFormat>
  <Paragraphs>86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vt:lpstr>
      <vt:lpstr>Calibri</vt:lpstr>
      <vt:lpstr>Calibri Light</vt:lpstr>
      <vt:lpstr>Impact</vt:lpstr>
      <vt:lpstr>Office Theme</vt:lpstr>
      <vt:lpstr>PowerPoint Presentation</vt:lpstr>
      <vt:lpstr>Data exceeds RAM</vt:lpstr>
      <vt:lpstr>History of Apache Spark</vt:lpstr>
      <vt:lpstr>What is Spark?</vt:lpstr>
      <vt:lpstr>Spark Architecture</vt:lpstr>
      <vt:lpstr>Spark Eco System</vt:lpstr>
      <vt:lpstr>Spark Integrations</vt:lpstr>
      <vt:lpstr>Core Spark API</vt:lpstr>
      <vt:lpstr>What is PySpark?</vt:lpstr>
      <vt:lpstr>Practice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Дмитрий Волков</dc:creator>
  <cp:lastModifiedBy>Дмитрий Волков</cp:lastModifiedBy>
  <cp:revision>102</cp:revision>
  <dcterms:created xsi:type="dcterms:W3CDTF">2020-10-10T07:13:11Z</dcterms:created>
  <dcterms:modified xsi:type="dcterms:W3CDTF">2021-12-13T06:49:26Z</dcterms:modified>
</cp:coreProperties>
</file>