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64" r:id="rId4"/>
    <p:sldId id="267" r:id="rId5"/>
    <p:sldId id="268" r:id="rId6"/>
    <p:sldId id="283" r:id="rId7"/>
    <p:sldId id="269" r:id="rId8"/>
    <p:sldId id="270" r:id="rId9"/>
    <p:sldId id="271" r:id="rId10"/>
    <p:sldId id="272" r:id="rId11"/>
    <p:sldId id="273" r:id="rId12"/>
    <p:sldId id="274" r:id="rId13"/>
    <p:sldId id="277" r:id="rId14"/>
    <p:sldId id="279" r:id="rId15"/>
    <p:sldId id="280" r:id="rId16"/>
    <p:sldId id="282" r:id="rId17"/>
    <p:sldId id="284" r:id="rId18"/>
    <p:sldId id="285" r:id="rId19"/>
    <p:sldId id="275" r:id="rId20"/>
    <p:sldId id="276" r:id="rId21"/>
    <p:sldId id="265"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14" autoAdjust="0"/>
  </p:normalViewPr>
  <p:slideViewPr>
    <p:cSldViewPr>
      <p:cViewPr varScale="1">
        <p:scale>
          <a:sx n="56" d="100"/>
          <a:sy n="56" d="100"/>
        </p:scale>
        <p:origin x="278" y="5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indent="450215">
              <a:lnSpc>
                <a:spcPct val="115000"/>
              </a:lnSpc>
            </a:pPr>
            <a:endParaRPr lang="ru-R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47362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179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070896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55438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737150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039011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73563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83022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563223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99803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623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990008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973724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23772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846280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2.gi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gi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5.gi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16668374"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t>РАЗРАБОТКА СИСТЕМЫ ДЛЯ ПОСТРОЕНИЯ МОНИТОРИНГА, АНАЛИЗА АНОМАЛИЙ И СВОЕВРЕМЕННОГО ПРЕДУПРЕЖДЕНИЯ ДЛЯ СОВРЕМЕННЫХ IT КОМПАНИЙ</a:t>
            </a:r>
          </a:p>
        </p:txBody>
      </p:sp>
      <p:sp>
        <p:nvSpPr>
          <p:cNvPr id="54" name="Название подразделения,  лаборатории, факультета и т.д."/>
          <p:cNvSpPr txBox="1"/>
          <p:nvPr/>
        </p:nvSpPr>
        <p:spPr>
          <a:xfrm>
            <a:off x="7116915" y="1524283"/>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Высшая школа бизнеса</a:t>
            </a:r>
            <a:br>
              <a:rPr lang="ru-RU" dirty="0"/>
            </a:br>
            <a:r>
              <a:rPr lang="ru-RU" dirty="0"/>
              <a:t>ОП «Бизнес-информатика»</a:t>
            </a:r>
            <a:endParaRPr dirty="0"/>
          </a:p>
        </p:txBody>
      </p:sp>
      <p:sp>
        <p:nvSpPr>
          <p:cNvPr id="55" name="Москва, 2017"/>
          <p:cNvSpPr txBox="1"/>
          <p:nvPr/>
        </p:nvSpPr>
        <p:spPr>
          <a:xfrm>
            <a:off x="7116915" y="11892516"/>
            <a:ext cx="6731270"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a:t>
            </a:r>
            <a:r>
              <a:rPr lang="ru-RU" dirty="0"/>
              <a:t>21</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
        <p:nvSpPr>
          <p:cNvPr id="8" name="Google Shape;58;p1">
            <a:extLst>
              <a:ext uri="{FF2B5EF4-FFF2-40B4-BE49-F238E27FC236}">
                <a16:creationId xmlns:a16="http://schemas.microsoft.com/office/drawing/2014/main" id="{AF812806-6F9F-4E43-8F45-A909AACA38E2}"/>
              </a:ext>
            </a:extLst>
          </p:cNvPr>
          <p:cNvSpPr txBox="1"/>
          <p:nvPr/>
        </p:nvSpPr>
        <p:spPr>
          <a:xfrm>
            <a:off x="13848184" y="9170640"/>
            <a:ext cx="9181359" cy="3438563"/>
          </a:xfrm>
          <a:prstGeom prst="rect">
            <a:avLst/>
          </a:prstGeom>
          <a:noFill/>
          <a:ln>
            <a:noFill/>
          </a:ln>
        </p:spPr>
        <p:txBody>
          <a:bodyPr spcFirstLastPara="1" wrap="square" lIns="71425" tIns="71425" rIns="71425" bIns="71425" anchor="t" anchorCtr="0">
            <a:noAutofit/>
          </a:bodyPr>
          <a:lstStyle/>
          <a:p>
            <a:pPr marL="0" marR="0" lvl="0" indent="0" algn="r" rtl="0">
              <a:lnSpc>
                <a:spcPct val="100000"/>
              </a:lnSpc>
              <a:spcBef>
                <a:spcPts val="0"/>
              </a:spcBef>
              <a:spcAft>
                <a:spcPts val="0"/>
              </a:spcAft>
              <a:buClr>
                <a:srgbClr val="253957"/>
              </a:buClr>
              <a:buSzPts val="4200"/>
              <a:buFont typeface="Arial Narrow"/>
              <a:buNone/>
            </a:pPr>
            <a:r>
              <a:rPr lang="ru-RU" sz="4200" b="1" dirty="0">
                <a:solidFill>
                  <a:srgbClr val="253957"/>
                </a:solidFill>
                <a:latin typeface="Arial Narrow"/>
                <a:ea typeface="Arial Narrow"/>
                <a:cs typeface="Arial Narrow"/>
                <a:sym typeface="Arial Narrow"/>
              </a:rPr>
              <a:t>Студент </a:t>
            </a:r>
            <a:r>
              <a:rPr lang="ru-RU" sz="4200" b="1" i="0" u="none" strike="noStrike" cap="none" dirty="0">
                <a:solidFill>
                  <a:srgbClr val="253957"/>
                </a:solidFill>
                <a:latin typeface="Arial Narrow"/>
                <a:ea typeface="Arial Narrow"/>
                <a:cs typeface="Arial Narrow"/>
                <a:sym typeface="Arial Narrow"/>
              </a:rPr>
              <a:t>группы ББИ 174</a:t>
            </a:r>
          </a:p>
          <a:p>
            <a:pPr marL="0" marR="0" lvl="0" indent="0" algn="r" rtl="0">
              <a:lnSpc>
                <a:spcPct val="100000"/>
              </a:lnSpc>
              <a:spcBef>
                <a:spcPts val="0"/>
              </a:spcBef>
              <a:spcAft>
                <a:spcPts val="0"/>
              </a:spcAft>
              <a:buClr>
                <a:srgbClr val="253957"/>
              </a:buClr>
              <a:buSzPts val="4200"/>
              <a:buFont typeface="Arial Narrow"/>
              <a:buNone/>
            </a:pPr>
            <a:r>
              <a:rPr lang="ru-RU" sz="4200" b="0" i="0" u="none" strike="noStrike" cap="none" dirty="0">
                <a:solidFill>
                  <a:srgbClr val="253957"/>
                </a:solidFill>
                <a:latin typeface="Arial Narrow"/>
                <a:ea typeface="Arial Narrow"/>
                <a:cs typeface="Arial Narrow"/>
                <a:sym typeface="Arial Narrow"/>
              </a:rPr>
              <a:t>Волков Андрей Андреевич</a:t>
            </a:r>
            <a:endParaRPr dirty="0"/>
          </a:p>
          <a:p>
            <a:pPr marL="0" marR="0" lvl="0" indent="0" algn="r" rtl="0">
              <a:lnSpc>
                <a:spcPct val="100000"/>
              </a:lnSpc>
              <a:spcBef>
                <a:spcPts val="0"/>
              </a:spcBef>
              <a:spcAft>
                <a:spcPts val="0"/>
              </a:spcAft>
              <a:buClr>
                <a:srgbClr val="253957"/>
              </a:buClr>
              <a:buSzPts val="4200"/>
              <a:buFont typeface="Arial Narrow"/>
              <a:buNone/>
            </a:pPr>
            <a:endParaRPr sz="4200" b="0" i="0" u="none" strike="noStrike" cap="none" dirty="0">
              <a:solidFill>
                <a:srgbClr val="253957"/>
              </a:solidFill>
              <a:latin typeface="Arial Narrow"/>
              <a:ea typeface="Arial Narrow"/>
              <a:cs typeface="Arial Narrow"/>
              <a:sym typeface="Arial Narrow"/>
            </a:endParaRPr>
          </a:p>
          <a:p>
            <a:pPr marL="0" marR="0" lvl="0" indent="0" algn="r" rtl="0">
              <a:lnSpc>
                <a:spcPct val="100000"/>
              </a:lnSpc>
              <a:spcBef>
                <a:spcPts val="0"/>
              </a:spcBef>
              <a:spcAft>
                <a:spcPts val="0"/>
              </a:spcAft>
              <a:buClr>
                <a:srgbClr val="253957"/>
              </a:buClr>
              <a:buSzPts val="4200"/>
              <a:buFont typeface="Arial Narrow"/>
              <a:buNone/>
            </a:pPr>
            <a:r>
              <a:rPr lang="ru-RU" sz="4200" b="1" i="0" u="none" strike="noStrike" cap="none" dirty="0">
                <a:solidFill>
                  <a:srgbClr val="253957"/>
                </a:solidFill>
                <a:latin typeface="Arial Narrow"/>
                <a:ea typeface="Arial Narrow"/>
                <a:cs typeface="Arial Narrow"/>
                <a:sym typeface="Arial Narrow"/>
              </a:rPr>
              <a:t>Научный руководитель</a:t>
            </a:r>
            <a:endParaRPr b="1" dirty="0"/>
          </a:p>
          <a:p>
            <a:pPr marL="0" marR="0" lvl="0" indent="0" algn="r" rtl="0">
              <a:lnSpc>
                <a:spcPct val="100000"/>
              </a:lnSpc>
              <a:spcBef>
                <a:spcPts val="0"/>
              </a:spcBef>
              <a:spcAft>
                <a:spcPts val="0"/>
              </a:spcAft>
              <a:buClr>
                <a:srgbClr val="253957"/>
              </a:buClr>
              <a:buSzPts val="4200"/>
              <a:buFont typeface="Arial Narrow"/>
              <a:buNone/>
            </a:pPr>
            <a:r>
              <a:rPr lang="ru-RU" sz="4200" dirty="0" err="1">
                <a:solidFill>
                  <a:srgbClr val="253957"/>
                </a:solidFill>
                <a:latin typeface="Arial Narrow"/>
                <a:ea typeface="Arial Narrow"/>
                <a:cs typeface="Arial Narrow"/>
                <a:sym typeface="Arial Narrow"/>
              </a:rPr>
              <a:t>к.т.н</a:t>
            </a:r>
            <a:r>
              <a:rPr lang="ru-RU" sz="4200" dirty="0">
                <a:solidFill>
                  <a:srgbClr val="253957"/>
                </a:solidFill>
                <a:latin typeface="Arial Narrow"/>
                <a:ea typeface="Arial Narrow"/>
                <a:cs typeface="Arial Narrow"/>
                <a:sym typeface="Arial Narrow"/>
              </a:rPr>
              <a:t>, доцент Ефремов Сергей Геннадьевич</a:t>
            </a:r>
            <a:endParaRPr sz="4200" b="0" i="0" u="none" strike="noStrike" cap="none" dirty="0">
              <a:solidFill>
                <a:srgbClr val="253957"/>
              </a:solidFill>
              <a:latin typeface="Arial Narrow"/>
              <a:ea typeface="Arial Narrow"/>
              <a:cs typeface="Arial Narrow"/>
              <a:sym typeface="Arial Narrow"/>
            </a:endParaRPr>
          </a:p>
          <a:p>
            <a:pPr marL="0" marR="0" lvl="0" indent="0" algn="r" rtl="0">
              <a:lnSpc>
                <a:spcPct val="100000"/>
              </a:lnSpc>
              <a:spcBef>
                <a:spcPts val="0"/>
              </a:spcBef>
              <a:spcAft>
                <a:spcPts val="0"/>
              </a:spcAft>
              <a:buClr>
                <a:srgbClr val="253957"/>
              </a:buClr>
              <a:buSzPts val="4200"/>
              <a:buFont typeface="Arial Narrow"/>
              <a:buNone/>
            </a:pPr>
            <a:endParaRPr sz="4200" b="0" i="0" u="none" strike="noStrike" cap="none" dirty="0">
              <a:solidFill>
                <a:srgbClr val="253957"/>
              </a:solidFill>
              <a:latin typeface="Arial Narrow"/>
              <a:ea typeface="Arial Narrow"/>
              <a:cs typeface="Arial Narrow"/>
              <a:sym typeface="Arial Narrow"/>
            </a:endParaRPr>
          </a:p>
        </p:txBody>
      </p:sp>
      <p:sp>
        <p:nvSpPr>
          <p:cNvPr id="9" name="Google Shape;58;p1">
            <a:extLst>
              <a:ext uri="{FF2B5EF4-FFF2-40B4-BE49-F238E27FC236}">
                <a16:creationId xmlns:a16="http://schemas.microsoft.com/office/drawing/2014/main" id="{D45C53E5-C9AE-47A4-933A-BE130F35ED5D}"/>
              </a:ext>
            </a:extLst>
          </p:cNvPr>
          <p:cNvSpPr txBox="1"/>
          <p:nvPr/>
        </p:nvSpPr>
        <p:spPr>
          <a:xfrm>
            <a:off x="7116915" y="9170640"/>
            <a:ext cx="10043638" cy="2079849"/>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253957"/>
              </a:buClr>
              <a:buSzPts val="4200"/>
              <a:buFont typeface="Arial Narrow"/>
              <a:buNone/>
            </a:pPr>
            <a:r>
              <a:rPr lang="ru-RU" sz="4200" b="0" i="0" u="none" strike="noStrike" cap="none" dirty="0">
                <a:solidFill>
                  <a:srgbClr val="253957"/>
                </a:solidFill>
                <a:latin typeface="Arial Narrow"/>
                <a:ea typeface="Arial Narrow"/>
                <a:cs typeface="Arial Narrow"/>
                <a:sym typeface="Arial Narrow"/>
              </a:rPr>
              <a:t>Выпускная квалификационная работа </a:t>
            </a:r>
          </a:p>
          <a:p>
            <a:pPr marL="0" marR="0" lvl="0" indent="0" algn="l" rtl="0">
              <a:lnSpc>
                <a:spcPct val="100000"/>
              </a:lnSpc>
              <a:spcBef>
                <a:spcPts val="0"/>
              </a:spcBef>
              <a:spcAft>
                <a:spcPts val="0"/>
              </a:spcAft>
              <a:buClr>
                <a:srgbClr val="253957"/>
              </a:buClr>
              <a:buSzPts val="4200"/>
              <a:buFont typeface="Arial Narrow"/>
              <a:buNone/>
            </a:pPr>
            <a:r>
              <a:rPr lang="ru-RU" sz="4200" b="0" i="0" u="none" strike="noStrike" cap="none" dirty="0">
                <a:solidFill>
                  <a:srgbClr val="253957"/>
                </a:solidFill>
                <a:latin typeface="Arial Narrow"/>
                <a:ea typeface="Arial Narrow"/>
                <a:cs typeface="Arial Narrow"/>
                <a:sym typeface="Arial Narrow"/>
              </a:rPr>
              <a:t>по направлению подготовки 38.03.05 </a:t>
            </a:r>
          </a:p>
          <a:p>
            <a:pPr marL="0" marR="0" lvl="0" indent="0" algn="l" rtl="0">
              <a:lnSpc>
                <a:spcPct val="100000"/>
              </a:lnSpc>
              <a:spcBef>
                <a:spcPts val="0"/>
              </a:spcBef>
              <a:spcAft>
                <a:spcPts val="0"/>
              </a:spcAft>
              <a:buClr>
                <a:srgbClr val="253957"/>
              </a:buClr>
              <a:buSzPts val="4200"/>
              <a:buFont typeface="Arial Narrow"/>
              <a:buNone/>
            </a:pPr>
            <a:r>
              <a:rPr lang="ru-RU" sz="4200" b="0" i="0" u="none" strike="noStrike" cap="none" dirty="0">
                <a:solidFill>
                  <a:srgbClr val="253957"/>
                </a:solidFill>
                <a:latin typeface="Arial Narrow"/>
                <a:ea typeface="Arial Narrow"/>
                <a:cs typeface="Arial Narrow"/>
                <a:sym typeface="Arial Narrow"/>
              </a:rPr>
              <a:t>Бизнес-информатика</a:t>
            </a:r>
            <a:endParaRPr sz="4200" b="0" i="0" u="none" strike="noStrike" cap="none" dirty="0">
              <a:solidFill>
                <a:srgbClr val="253957"/>
              </a:solidFill>
              <a:latin typeface="Arial Narrow"/>
              <a:ea typeface="Arial Narrow"/>
              <a:cs typeface="Arial Narrow"/>
              <a:sym typeface="Arial Narrow"/>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ТРЕБОВАНИЯ к системе мониторинга</a:t>
            </a:r>
            <a:endParaRPr dirty="0"/>
          </a:p>
        </p:txBody>
      </p:sp>
      <p:sp>
        <p:nvSpPr>
          <p:cNvPr id="7" name="Прямоугольник 6">
            <a:extLst>
              <a:ext uri="{FF2B5EF4-FFF2-40B4-BE49-F238E27FC236}">
                <a16:creationId xmlns:a16="http://schemas.microsoft.com/office/drawing/2014/main" id="{8477B431-BC7F-45A2-9876-D97D0B47A4CE}"/>
              </a:ext>
            </a:extLst>
          </p:cNvPr>
          <p:cNvSpPr/>
          <p:nvPr/>
        </p:nvSpPr>
        <p:spPr>
          <a:xfrm>
            <a:off x="1201065" y="2442784"/>
            <a:ext cx="19730184" cy="5509200"/>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algn="l"/>
            <a:r>
              <a:rPr lang="ru-RU" sz="4400" b="1" dirty="0">
                <a:solidFill>
                  <a:srgbClr val="253957"/>
                </a:solidFill>
                <a:latin typeface="Calibri" panose="020F0502020204030204" pitchFamily="34" charset="0"/>
                <a:cs typeface="Calibri" panose="020F0502020204030204" pitchFamily="34" charset="0"/>
              </a:rPr>
              <a:t>Инфраструктура</a:t>
            </a:r>
            <a:r>
              <a:rPr lang="en-US" sz="4400" b="1" dirty="0">
                <a:solidFill>
                  <a:srgbClr val="253957"/>
                </a:solidFill>
                <a:latin typeface="Calibri" panose="020F0502020204030204" pitchFamily="34" charset="0"/>
                <a:cs typeface="Calibri" panose="020F0502020204030204" pitchFamily="34" charset="0"/>
              </a:rPr>
              <a:t>:</a:t>
            </a:r>
          </a:p>
          <a:p>
            <a:pPr algn="l"/>
            <a:endParaRPr lang="ru-RU" sz="4400" dirty="0">
              <a:solidFill>
                <a:srgbClr val="253957"/>
              </a:solidFill>
              <a:latin typeface="Calibri" panose="020F0502020204030204" pitchFamily="34" charset="0"/>
              <a:cs typeface="Calibri" panose="020F0502020204030204" pitchFamily="34" charset="0"/>
            </a:endParaRPr>
          </a:p>
          <a:p>
            <a:pPr marL="685800" indent="-685800" algn="l">
              <a:buFont typeface="Arial" panose="020B0604020202020204" pitchFamily="34" charset="0"/>
              <a:buChar char="•"/>
            </a:pPr>
            <a:r>
              <a:rPr lang="en-US" sz="4400" dirty="0">
                <a:solidFill>
                  <a:srgbClr val="253957"/>
                </a:solidFill>
                <a:latin typeface="Calibri" panose="020F0502020204030204" pitchFamily="34" charset="0"/>
                <a:cs typeface="Calibri" panose="020F0502020204030204" pitchFamily="34" charset="0"/>
              </a:rPr>
              <a:t>Timeseries </a:t>
            </a:r>
            <a:r>
              <a:rPr lang="ru-RU" sz="4400" dirty="0">
                <a:solidFill>
                  <a:srgbClr val="253957"/>
                </a:solidFill>
                <a:latin typeface="Calibri" panose="020F0502020204030204" pitchFamily="34" charset="0"/>
                <a:cs typeface="Calibri" panose="020F0502020204030204" pitchFamily="34" charset="0"/>
              </a:rPr>
              <a:t>база данных</a:t>
            </a:r>
            <a:r>
              <a:rPr lang="en-US" sz="44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4400" dirty="0">
                <a:solidFill>
                  <a:srgbClr val="253957"/>
                </a:solidFill>
                <a:latin typeface="Calibri" panose="020F0502020204030204" pitchFamily="34" charset="0"/>
                <a:cs typeface="Calibri" panose="020F0502020204030204" pitchFamily="34" charset="0"/>
              </a:rPr>
              <a:t>Сервис для сбора метрик</a:t>
            </a:r>
            <a:r>
              <a:rPr lang="en-US" sz="44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4400" dirty="0">
                <a:solidFill>
                  <a:srgbClr val="253957"/>
                </a:solidFill>
                <a:latin typeface="Calibri" panose="020F0502020204030204" pitchFamily="34" charset="0"/>
                <a:cs typeface="Calibri" panose="020F0502020204030204" pitchFamily="34" charset="0"/>
              </a:rPr>
              <a:t>Сервис для отображения метрик</a:t>
            </a:r>
            <a:r>
              <a:rPr lang="en-US" sz="44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4400" dirty="0">
                <a:solidFill>
                  <a:srgbClr val="253957"/>
                </a:solidFill>
                <a:latin typeface="Calibri" panose="020F0502020204030204" pitchFamily="34" charset="0"/>
                <a:cs typeface="Calibri" panose="020F0502020204030204" pitchFamily="34" charset="0"/>
              </a:rPr>
              <a:t>СУБД для долгосрочного хранения метрик</a:t>
            </a:r>
            <a:r>
              <a:rPr lang="en-US" sz="44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4400" dirty="0">
                <a:solidFill>
                  <a:srgbClr val="253957"/>
                </a:solidFill>
                <a:latin typeface="Calibri" panose="020F0502020204030204" pitchFamily="34" charset="0"/>
                <a:cs typeface="Calibri" panose="020F0502020204030204" pitchFamily="34" charset="0"/>
              </a:rPr>
              <a:t>Сервис для перемещения метрик в долгосрочное хранилище</a:t>
            </a:r>
            <a:r>
              <a:rPr lang="en-US" sz="44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4400" dirty="0">
                <a:solidFill>
                  <a:srgbClr val="253957"/>
                </a:solidFill>
                <a:latin typeface="Calibri" panose="020F0502020204030204" pitchFamily="34" charset="0"/>
                <a:cs typeface="Calibri" panose="020F0502020204030204" pitchFamily="34" charset="0"/>
              </a:rPr>
              <a:t>Сервис для предоставления доступа к метрикам через API</a:t>
            </a:r>
            <a:r>
              <a:rPr lang="en-US" sz="4400" dirty="0">
                <a:solidFill>
                  <a:srgbClr val="253957"/>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7521509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ТРЕБОВАНИЯ к системе мониторинга</a:t>
            </a:r>
            <a:endParaRPr dirty="0"/>
          </a:p>
        </p:txBody>
      </p:sp>
      <p:pic>
        <p:nvPicPr>
          <p:cNvPr id="9" name="Рисунок 8">
            <a:extLst>
              <a:ext uri="{FF2B5EF4-FFF2-40B4-BE49-F238E27FC236}">
                <a16:creationId xmlns:a16="http://schemas.microsoft.com/office/drawing/2014/main" id="{165CF464-8FC1-484F-B14C-54FF7431F0F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1065" y="2435566"/>
            <a:ext cx="12656560" cy="10807849"/>
          </a:xfrm>
          <a:prstGeom prst="rect">
            <a:avLst/>
          </a:prstGeom>
          <a:noFill/>
          <a:ln>
            <a:noFill/>
          </a:ln>
        </p:spPr>
      </p:pic>
      <p:sp>
        <p:nvSpPr>
          <p:cNvPr id="10" name="Прямоугольник 9">
            <a:extLst>
              <a:ext uri="{FF2B5EF4-FFF2-40B4-BE49-F238E27FC236}">
                <a16:creationId xmlns:a16="http://schemas.microsoft.com/office/drawing/2014/main" id="{3A5AF3DC-56F3-4FC8-AFB5-EC56ACBAB6DE}"/>
              </a:ext>
            </a:extLst>
          </p:cNvPr>
          <p:cNvSpPr/>
          <p:nvPr/>
        </p:nvSpPr>
        <p:spPr>
          <a:xfrm>
            <a:off x="14280233" y="2442784"/>
            <a:ext cx="8424928" cy="10710624"/>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marL="457200" indent="-457200" algn="l">
              <a:buFont typeface="Arial" panose="020B0604020202020204" pitchFamily="34" charset="0"/>
              <a:buChar char="•"/>
            </a:pPr>
            <a:r>
              <a:rPr lang="ru-RU" sz="3000" b="1" i="1" dirty="0">
                <a:solidFill>
                  <a:srgbClr val="253957"/>
                </a:solidFill>
                <a:latin typeface="Calibri" panose="020F0502020204030204" pitchFamily="34" charset="0"/>
                <a:cs typeface="Calibri" panose="020F0502020204030204" pitchFamily="34" charset="0"/>
              </a:rPr>
              <a:t>Spring приложения. </a:t>
            </a:r>
            <a:r>
              <a:rPr lang="ru-RU" sz="3000" dirty="0">
                <a:solidFill>
                  <a:srgbClr val="253957"/>
                </a:solidFill>
                <a:latin typeface="Calibri" panose="020F0502020204030204" pitchFamily="34" charset="0"/>
                <a:cs typeface="Calibri" panose="020F0502020204030204" pitchFamily="34" charset="0"/>
              </a:rPr>
              <a:t>Набор приложений, которые выполняют бизнес-логику и используют библиотеки </a:t>
            </a:r>
            <a:r>
              <a:rPr lang="ru-RU" sz="3000" dirty="0" err="1">
                <a:solidFill>
                  <a:srgbClr val="253957"/>
                </a:solidFill>
                <a:latin typeface="Calibri" panose="020F0502020204030204" pitchFamily="34" charset="0"/>
                <a:cs typeface="Calibri" panose="020F0502020204030204" pitchFamily="34" charset="0"/>
              </a:rPr>
              <a:t>micrometer</a:t>
            </a:r>
            <a:r>
              <a:rPr lang="ru-RU" sz="3000" dirty="0">
                <a:solidFill>
                  <a:srgbClr val="253957"/>
                </a:solidFill>
                <a:latin typeface="Calibri" panose="020F0502020204030204" pitchFamily="34" charset="0"/>
                <a:cs typeface="Calibri" panose="020F0502020204030204" pitchFamily="34" charset="0"/>
              </a:rPr>
              <a:t>, </a:t>
            </a:r>
            <a:r>
              <a:rPr lang="ru-RU" sz="3000" dirty="0" err="1">
                <a:solidFill>
                  <a:srgbClr val="253957"/>
                </a:solidFill>
                <a:latin typeface="Calibri" panose="020F0502020204030204" pitchFamily="34" charset="0"/>
                <a:cs typeface="Calibri" panose="020F0502020204030204" pitchFamily="34" charset="0"/>
              </a:rPr>
              <a:t>anomaly</a:t>
            </a:r>
            <a:r>
              <a:rPr lang="ru-RU" sz="3000" dirty="0">
                <a:solidFill>
                  <a:srgbClr val="253957"/>
                </a:solidFill>
                <a:latin typeface="Calibri" panose="020F0502020204030204" pitchFamily="34" charset="0"/>
                <a:cs typeface="Calibri" panose="020F0502020204030204" pitchFamily="34" charset="0"/>
              </a:rPr>
              <a:t>, </a:t>
            </a:r>
            <a:r>
              <a:rPr lang="ru-RU" sz="3000" dirty="0" err="1">
                <a:solidFill>
                  <a:srgbClr val="253957"/>
                </a:solidFill>
                <a:latin typeface="Calibri" panose="020F0502020204030204" pitchFamily="34" charset="0"/>
                <a:cs typeface="Calibri" panose="020F0502020204030204" pitchFamily="34" charset="0"/>
              </a:rPr>
              <a:t>grafana</a:t>
            </a:r>
            <a:r>
              <a:rPr lang="ru-RU" sz="3000" dirty="0">
                <a:solidFill>
                  <a:srgbClr val="253957"/>
                </a:solidFill>
                <a:latin typeface="Calibri" panose="020F0502020204030204" pitchFamily="34" charset="0"/>
                <a:cs typeface="Calibri" panose="020F0502020204030204" pitchFamily="34" charset="0"/>
              </a:rPr>
              <a:t>.</a:t>
            </a:r>
            <a:endParaRPr lang="en-US" sz="3000" dirty="0">
              <a:solidFill>
                <a:srgbClr val="253957"/>
              </a:solidFill>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ru-RU" sz="3000" b="1" i="1" dirty="0" err="1">
                <a:solidFill>
                  <a:srgbClr val="253957"/>
                </a:solidFill>
                <a:latin typeface="Calibri" panose="020F0502020204030204" pitchFamily="34" charset="0"/>
                <a:cs typeface="Calibri" panose="020F0502020204030204" pitchFamily="34" charset="0"/>
              </a:rPr>
              <a:t>Prometheus</a:t>
            </a:r>
            <a:r>
              <a:rPr lang="ru-RU" sz="3000" b="1" i="1" dirty="0">
                <a:solidFill>
                  <a:srgbClr val="253957"/>
                </a:solidFill>
                <a:latin typeface="Calibri" panose="020F0502020204030204" pitchFamily="34" charset="0"/>
                <a:cs typeface="Calibri" panose="020F0502020204030204" pitchFamily="34" charset="0"/>
              </a:rPr>
              <a:t>.</a:t>
            </a:r>
            <a:r>
              <a:rPr lang="ru-RU" sz="3000" dirty="0">
                <a:solidFill>
                  <a:srgbClr val="253957"/>
                </a:solidFill>
                <a:latin typeface="Calibri" panose="020F0502020204030204" pitchFamily="34" charset="0"/>
                <a:cs typeface="Calibri" panose="020F0502020204030204" pitchFamily="34" charset="0"/>
              </a:rPr>
              <a:t> Система для сбора и краткосрочного хранения метрик приложений. Данная система обращается к наблюдаемым приложениям, собирает с них метрики и сохраняет в базу данных временных рядов.</a:t>
            </a:r>
            <a:endParaRPr lang="en-US" sz="3000" dirty="0">
              <a:solidFill>
                <a:srgbClr val="253957"/>
              </a:solidFill>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ru-RU" sz="3000" b="1" i="1" dirty="0" err="1">
                <a:solidFill>
                  <a:srgbClr val="253957"/>
                </a:solidFill>
                <a:latin typeface="Calibri" panose="020F0502020204030204" pitchFamily="34" charset="0"/>
                <a:cs typeface="Calibri" panose="020F0502020204030204" pitchFamily="34" charset="0"/>
              </a:rPr>
              <a:t>Grafana</a:t>
            </a:r>
            <a:r>
              <a:rPr lang="ru-RU" sz="3000" b="1" i="1" dirty="0">
                <a:solidFill>
                  <a:srgbClr val="253957"/>
                </a:solidFill>
                <a:latin typeface="Calibri" panose="020F0502020204030204" pitchFamily="34" charset="0"/>
                <a:cs typeface="Calibri" panose="020F0502020204030204" pitchFamily="34" charset="0"/>
              </a:rPr>
              <a:t>.</a:t>
            </a:r>
            <a:r>
              <a:rPr lang="ru-RU" sz="3000" dirty="0">
                <a:solidFill>
                  <a:srgbClr val="253957"/>
                </a:solidFill>
                <a:latin typeface="Calibri" panose="020F0502020204030204" pitchFamily="34" charset="0"/>
                <a:cs typeface="Calibri" panose="020F0502020204030204" pitchFamily="34" charset="0"/>
              </a:rPr>
              <a:t> Сервис для построения графиков с метриками. Данный сервис выполняет запросы к </a:t>
            </a:r>
            <a:r>
              <a:rPr lang="ru-RU" sz="3000" dirty="0" err="1">
                <a:solidFill>
                  <a:srgbClr val="253957"/>
                </a:solidFill>
                <a:latin typeface="Calibri" panose="020F0502020204030204" pitchFamily="34" charset="0"/>
                <a:cs typeface="Calibri" panose="020F0502020204030204" pitchFamily="34" charset="0"/>
              </a:rPr>
              <a:t>Prometheus</a:t>
            </a:r>
            <a:r>
              <a:rPr lang="ru-RU" sz="3000" dirty="0">
                <a:solidFill>
                  <a:srgbClr val="253957"/>
                </a:solidFill>
                <a:latin typeface="Calibri" panose="020F0502020204030204" pitchFamily="34" charset="0"/>
                <a:cs typeface="Calibri" panose="020F0502020204030204" pitchFamily="34" charset="0"/>
              </a:rPr>
              <a:t> с целью отображения графиков в реальном времени.</a:t>
            </a:r>
            <a:endParaRPr lang="en-US" sz="3000" dirty="0">
              <a:solidFill>
                <a:srgbClr val="253957"/>
              </a:solidFill>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ru-RU" sz="3000" b="1" i="1" dirty="0" err="1">
                <a:solidFill>
                  <a:srgbClr val="253957"/>
                </a:solidFill>
                <a:latin typeface="Calibri" panose="020F0502020204030204" pitchFamily="34" charset="0"/>
                <a:cs typeface="Calibri" panose="020F0502020204030204" pitchFamily="34" charset="0"/>
              </a:rPr>
              <a:t>ClickHouse</a:t>
            </a:r>
            <a:r>
              <a:rPr lang="ru-RU" sz="3000" b="1" i="1" dirty="0">
                <a:solidFill>
                  <a:srgbClr val="253957"/>
                </a:solidFill>
                <a:latin typeface="Calibri" panose="020F0502020204030204" pitchFamily="34" charset="0"/>
                <a:cs typeface="Calibri" panose="020F0502020204030204" pitchFamily="34" charset="0"/>
              </a:rPr>
              <a:t>.</a:t>
            </a:r>
            <a:r>
              <a:rPr lang="ru-RU" sz="3000" dirty="0">
                <a:solidFill>
                  <a:srgbClr val="253957"/>
                </a:solidFill>
                <a:latin typeface="Calibri" panose="020F0502020204030204" pitchFamily="34" charset="0"/>
                <a:cs typeface="Calibri" panose="020F0502020204030204" pitchFamily="34" charset="0"/>
              </a:rPr>
              <a:t> Колоночная аналитическая СУБД для долгосрочного хранения метрик.</a:t>
            </a:r>
            <a:endParaRPr lang="en-US" sz="3000" dirty="0">
              <a:solidFill>
                <a:srgbClr val="253957"/>
              </a:solidFill>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ru-RU" sz="3000" b="1" i="1" dirty="0" err="1">
                <a:solidFill>
                  <a:srgbClr val="253957"/>
                </a:solidFill>
                <a:latin typeface="Calibri" panose="020F0502020204030204" pitchFamily="34" charset="0"/>
                <a:cs typeface="Calibri" panose="020F0502020204030204" pitchFamily="34" charset="0"/>
              </a:rPr>
              <a:t>NileMetrics</a:t>
            </a:r>
            <a:r>
              <a:rPr lang="ru-RU" sz="3000" b="1" i="1" dirty="0">
                <a:solidFill>
                  <a:srgbClr val="253957"/>
                </a:solidFill>
                <a:latin typeface="Calibri" panose="020F0502020204030204" pitchFamily="34" charset="0"/>
                <a:cs typeface="Calibri" panose="020F0502020204030204" pitchFamily="34" charset="0"/>
              </a:rPr>
              <a:t> </a:t>
            </a:r>
            <a:r>
              <a:rPr lang="ru-RU" sz="3000" b="1" i="1" dirty="0" err="1">
                <a:solidFill>
                  <a:srgbClr val="253957"/>
                </a:solidFill>
                <a:latin typeface="Calibri" panose="020F0502020204030204" pitchFamily="34" charset="0"/>
                <a:cs typeface="Calibri" panose="020F0502020204030204" pitchFamily="34" charset="0"/>
              </a:rPr>
              <a:t>Loader</a:t>
            </a:r>
            <a:r>
              <a:rPr lang="ru-RU" sz="3000" b="1" i="1" dirty="0">
                <a:solidFill>
                  <a:srgbClr val="253957"/>
                </a:solidFill>
                <a:latin typeface="Calibri" panose="020F0502020204030204" pitchFamily="34" charset="0"/>
                <a:cs typeface="Calibri" panose="020F0502020204030204" pitchFamily="34" charset="0"/>
              </a:rPr>
              <a:t>.</a:t>
            </a:r>
            <a:r>
              <a:rPr lang="ru-RU" sz="3000" dirty="0">
                <a:solidFill>
                  <a:srgbClr val="253957"/>
                </a:solidFill>
                <a:latin typeface="Calibri" panose="020F0502020204030204" pitchFamily="34" charset="0"/>
                <a:cs typeface="Calibri" panose="020F0502020204030204" pitchFamily="34" charset="0"/>
              </a:rPr>
              <a:t> Разработанное приложение для перемещения метрик из </a:t>
            </a:r>
            <a:r>
              <a:rPr lang="ru-RU" sz="3000" dirty="0" err="1">
                <a:solidFill>
                  <a:srgbClr val="253957"/>
                </a:solidFill>
                <a:latin typeface="Calibri" panose="020F0502020204030204" pitchFamily="34" charset="0"/>
                <a:cs typeface="Calibri" panose="020F0502020204030204" pitchFamily="34" charset="0"/>
              </a:rPr>
              <a:t>Prometheus</a:t>
            </a:r>
            <a:r>
              <a:rPr lang="ru-RU" sz="3000" dirty="0">
                <a:solidFill>
                  <a:srgbClr val="253957"/>
                </a:solidFill>
                <a:latin typeface="Calibri" panose="020F0502020204030204" pitchFamily="34" charset="0"/>
                <a:cs typeface="Calibri" panose="020F0502020204030204" pitchFamily="34" charset="0"/>
              </a:rPr>
              <a:t> в </a:t>
            </a:r>
            <a:r>
              <a:rPr lang="ru-RU" sz="3000" dirty="0" err="1">
                <a:solidFill>
                  <a:srgbClr val="253957"/>
                </a:solidFill>
                <a:latin typeface="Calibri" panose="020F0502020204030204" pitchFamily="34" charset="0"/>
                <a:cs typeface="Calibri" panose="020F0502020204030204" pitchFamily="34" charset="0"/>
              </a:rPr>
              <a:t>ClickHouse</a:t>
            </a:r>
            <a:r>
              <a:rPr lang="ru-RU" sz="3000" dirty="0">
                <a:solidFill>
                  <a:srgbClr val="253957"/>
                </a:solidFill>
                <a:latin typeface="Calibri" panose="020F0502020204030204" pitchFamily="34" charset="0"/>
                <a:cs typeface="Calibri" panose="020F0502020204030204" pitchFamily="34" charset="0"/>
              </a:rPr>
              <a:t>. </a:t>
            </a:r>
            <a:endParaRPr lang="en-US" sz="3000" dirty="0">
              <a:solidFill>
                <a:srgbClr val="253957"/>
              </a:solidFill>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ru-RU" sz="3000" b="1" i="1" dirty="0" err="1">
                <a:solidFill>
                  <a:srgbClr val="253957"/>
                </a:solidFill>
                <a:latin typeface="Calibri" panose="020F0502020204030204" pitchFamily="34" charset="0"/>
                <a:cs typeface="Calibri" panose="020F0502020204030204" pitchFamily="34" charset="0"/>
              </a:rPr>
              <a:t>NileMetrics</a:t>
            </a:r>
            <a:r>
              <a:rPr lang="ru-RU" sz="3000" b="1" i="1" dirty="0">
                <a:solidFill>
                  <a:srgbClr val="253957"/>
                </a:solidFill>
                <a:latin typeface="Calibri" panose="020F0502020204030204" pitchFamily="34" charset="0"/>
                <a:cs typeface="Calibri" panose="020F0502020204030204" pitchFamily="34" charset="0"/>
              </a:rPr>
              <a:t> API.</a:t>
            </a:r>
            <a:r>
              <a:rPr lang="ru-RU" sz="3000" dirty="0">
                <a:solidFill>
                  <a:srgbClr val="253957"/>
                </a:solidFill>
                <a:latin typeface="Calibri" panose="020F0502020204030204" pitchFamily="34" charset="0"/>
                <a:cs typeface="Calibri" panose="020F0502020204030204" pitchFamily="34" charset="0"/>
              </a:rPr>
              <a:t> Разработанное приложение для предоставления API внешним системам.</a:t>
            </a:r>
            <a:endParaRPr lang="en-US" sz="3000" dirty="0">
              <a:solidFill>
                <a:srgbClr val="253957"/>
              </a:solidFill>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ru-RU" sz="3000" b="1" i="1" dirty="0" err="1">
                <a:solidFill>
                  <a:srgbClr val="253957"/>
                </a:solidFill>
                <a:latin typeface="Calibri" panose="020F0502020204030204" pitchFamily="34" charset="0"/>
                <a:cs typeface="Calibri" panose="020F0502020204030204" pitchFamily="34" charset="0"/>
              </a:rPr>
              <a:t>External</a:t>
            </a:r>
            <a:r>
              <a:rPr lang="ru-RU" sz="3000" b="1" i="1" dirty="0">
                <a:solidFill>
                  <a:srgbClr val="253957"/>
                </a:solidFill>
                <a:latin typeface="Calibri" panose="020F0502020204030204" pitchFamily="34" charset="0"/>
                <a:cs typeface="Calibri" panose="020F0502020204030204" pitchFamily="34" charset="0"/>
              </a:rPr>
              <a:t> Services.</a:t>
            </a:r>
            <a:r>
              <a:rPr lang="ru-RU" sz="3000" dirty="0">
                <a:solidFill>
                  <a:srgbClr val="253957"/>
                </a:solidFill>
                <a:latin typeface="Calibri" panose="020F0502020204030204" pitchFamily="34" charset="0"/>
                <a:cs typeface="Calibri" panose="020F0502020204030204" pitchFamily="34" charset="0"/>
              </a:rPr>
              <a:t> Внешние системы, выполняющие запросы к API для получения сведений о метриках за долгосрочный период.</a:t>
            </a:r>
          </a:p>
        </p:txBody>
      </p:sp>
      <p:sp>
        <p:nvSpPr>
          <p:cNvPr id="11" name="Прямоугольник 10">
            <a:extLst>
              <a:ext uri="{FF2B5EF4-FFF2-40B4-BE49-F238E27FC236}">
                <a16:creationId xmlns:a16="http://schemas.microsoft.com/office/drawing/2014/main" id="{42EB6ADA-EA81-47D6-9B27-057D2BA78F82}"/>
              </a:ext>
            </a:extLst>
          </p:cNvPr>
          <p:cNvSpPr/>
          <p:nvPr/>
        </p:nvSpPr>
        <p:spPr>
          <a:xfrm>
            <a:off x="1226606" y="13194704"/>
            <a:ext cx="12631019" cy="523220"/>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r>
              <a:rPr lang="ru-RU" sz="2800" i="1" dirty="0">
                <a:solidFill>
                  <a:srgbClr val="253957"/>
                </a:solidFill>
                <a:latin typeface="Calibri" panose="020F0502020204030204" pitchFamily="34" charset="0"/>
                <a:cs typeface="Calibri" panose="020F0502020204030204" pitchFamily="34" charset="0"/>
              </a:rPr>
              <a:t>Рисунок </a:t>
            </a:r>
            <a:r>
              <a:rPr lang="en-US" sz="2800" i="1" dirty="0">
                <a:solidFill>
                  <a:srgbClr val="253957"/>
                </a:solidFill>
                <a:latin typeface="Calibri" panose="020F0502020204030204" pitchFamily="34" charset="0"/>
                <a:cs typeface="Calibri" panose="020F0502020204030204" pitchFamily="34" charset="0"/>
              </a:rPr>
              <a:t>3</a:t>
            </a:r>
            <a:r>
              <a:rPr lang="ru-RU" sz="2800" i="1" dirty="0">
                <a:solidFill>
                  <a:srgbClr val="253957"/>
                </a:solidFill>
                <a:latin typeface="Calibri" panose="020F0502020204030204" pitchFamily="34" charset="0"/>
                <a:cs typeface="Calibri" panose="020F0502020204030204" pitchFamily="34" charset="0"/>
              </a:rPr>
              <a:t>. Схема инфраструктуры системы мониторинга</a:t>
            </a:r>
            <a:endParaRPr lang="en-US" sz="2800" dirty="0">
              <a:solidFill>
                <a:srgbClr val="25395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04457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Разработка</a:t>
            </a:r>
            <a:endParaRPr dirty="0"/>
          </a:p>
        </p:txBody>
      </p:sp>
      <p:graphicFrame>
        <p:nvGraphicFramePr>
          <p:cNvPr id="3" name="Таблица 2">
            <a:extLst>
              <a:ext uri="{FF2B5EF4-FFF2-40B4-BE49-F238E27FC236}">
                <a16:creationId xmlns:a16="http://schemas.microsoft.com/office/drawing/2014/main" id="{3A84AE9C-FA2D-4B33-8F69-9D6CA8DC600F}"/>
              </a:ext>
            </a:extLst>
          </p:cNvPr>
          <p:cNvGraphicFramePr>
            <a:graphicFrameLocks noGrp="1"/>
          </p:cNvGraphicFramePr>
          <p:nvPr>
            <p:extLst>
              <p:ext uri="{D42A27DB-BD31-4B8C-83A1-F6EECF244321}">
                <p14:modId xmlns:p14="http://schemas.microsoft.com/office/powerpoint/2010/main" val="2641300608"/>
              </p:ext>
            </p:extLst>
          </p:nvPr>
        </p:nvGraphicFramePr>
        <p:xfrm>
          <a:off x="1201065" y="2788494"/>
          <a:ext cx="15141858" cy="10245856"/>
        </p:xfrm>
        <a:graphic>
          <a:graphicData uri="http://schemas.openxmlformats.org/drawingml/2006/table">
            <a:tbl>
              <a:tblPr firstRow="1" firstCol="1" bandRow="1"/>
              <a:tblGrid>
                <a:gridCol w="2407228">
                  <a:extLst>
                    <a:ext uri="{9D8B030D-6E8A-4147-A177-3AD203B41FA5}">
                      <a16:colId xmlns:a16="http://schemas.microsoft.com/office/drawing/2014/main" val="4177320140"/>
                    </a:ext>
                  </a:extLst>
                </a:gridCol>
                <a:gridCol w="3086976">
                  <a:extLst>
                    <a:ext uri="{9D8B030D-6E8A-4147-A177-3AD203B41FA5}">
                      <a16:colId xmlns:a16="http://schemas.microsoft.com/office/drawing/2014/main" val="1983523850"/>
                    </a:ext>
                  </a:extLst>
                </a:gridCol>
                <a:gridCol w="9647654">
                  <a:extLst>
                    <a:ext uri="{9D8B030D-6E8A-4147-A177-3AD203B41FA5}">
                      <a16:colId xmlns:a16="http://schemas.microsoft.com/office/drawing/2014/main" val="2059268922"/>
                    </a:ext>
                  </a:extLst>
                </a:gridCol>
              </a:tblGrid>
              <a:tr h="246589">
                <a:tc>
                  <a:txBody>
                    <a:bodyPr/>
                    <a:lstStyle/>
                    <a:p>
                      <a:pPr algn="l">
                        <a:lnSpc>
                          <a:spcPct val="115000"/>
                        </a:lnSpc>
                      </a:pPr>
                      <a:r>
                        <a:rPr lang="ru-RU" sz="2400" b="1">
                          <a:effectLst/>
                          <a:latin typeface="Times New Roman" panose="02020603050405020304" pitchFamily="18" charset="0"/>
                          <a:ea typeface="Times New Roman" panose="02020603050405020304" pitchFamily="18" charset="0"/>
                          <a:cs typeface="Times New Roman" panose="02020603050405020304" pitchFamily="18" charset="0"/>
                        </a:rPr>
                        <a:t>Технология</a:t>
                      </a:r>
                      <a:endParaRPr lang="ru-RU"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l">
                        <a:lnSpc>
                          <a:spcPct val="115000"/>
                        </a:lnSpc>
                      </a:pPr>
                      <a:r>
                        <a:rPr lang="ru-R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Тип</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l">
                        <a:lnSpc>
                          <a:spcPct val="115000"/>
                        </a:lnSpc>
                      </a:pPr>
                      <a:r>
                        <a:rPr lang="ru-R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Обоснование</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144053662"/>
                  </a:ext>
                </a:extLst>
              </a:tr>
              <a:tr h="1586802">
                <a:tc>
                  <a:txBody>
                    <a:bodyPr/>
                    <a:lstStyle/>
                    <a:p>
                      <a:pPr algn="l">
                        <a:lnSpc>
                          <a:spcPct val="115000"/>
                        </a:lnSpc>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Kotlin</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Язык программирования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buFont typeface="Symbol" panose="05050102010706020507" pitchFamily="18" charset="2"/>
                        <a:buChar char=""/>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удобный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DSL</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для написания функционального кода;</a:t>
                      </a:r>
                    </a:p>
                    <a:p>
                      <a:pPr marL="342900" lvl="0" indent="-342900" algn="l">
                        <a:lnSpc>
                          <a:spcPct val="115000"/>
                        </a:lnSpc>
                        <a:buFont typeface="Symbol" panose="05050102010706020507" pitchFamily="18" charset="2"/>
                        <a:buChar char=""/>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возможность использовать сопрограммы (англ.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coroutines</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для асинхронного сбора метрик;</a:t>
                      </a:r>
                    </a:p>
                    <a:p>
                      <a:pPr marL="342900" lvl="0" indent="-342900" algn="l">
                        <a:lnSpc>
                          <a:spcPct val="115000"/>
                        </a:lnSpc>
                        <a:buFont typeface="Symbol" panose="05050102010706020507" pitchFamily="18" charset="2"/>
                        <a:buChar char=""/>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полная совместимость с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Java</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(на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Java</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написано большинство промышленных приложений)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413439"/>
                  </a:ext>
                </a:extLst>
              </a:tr>
              <a:tr h="1050717">
                <a:tc>
                  <a:txBody>
                    <a:bodyPr/>
                    <a:lstStyle/>
                    <a:p>
                      <a:pPr algn="l">
                        <a:lnSpc>
                          <a:spcPct val="115000"/>
                        </a:lnSpc>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Spring Framework</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Фреймворк для </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Java </a:t>
                      </a: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платформы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возможности для внедрения зависимостей</a:t>
                      </a:r>
                    </a:p>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возможности для автоконфигурации библиотеки</a:t>
                      </a:r>
                    </a:p>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поддержка большинства промышленных приложений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383371"/>
                  </a:ext>
                </a:extLst>
              </a:tr>
              <a:tr h="1050717">
                <a:tc>
                  <a:txBody>
                    <a:bodyPr/>
                    <a:lstStyle/>
                    <a:p>
                      <a:pPr algn="l">
                        <a:lnSpc>
                          <a:spcPct val="115000"/>
                        </a:lnSpc>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Junit</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Библиотека для модульного тестирования </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Java</a:t>
                      </a:r>
                      <a:endParaRPr lang="ru-RU"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buFont typeface="Symbol" panose="05050102010706020507" pitchFamily="18" charset="2"/>
                        <a:buChar char=""/>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параллельный запуск тестов</a:t>
                      </a:r>
                    </a:p>
                    <a:p>
                      <a:pPr marL="342900" lvl="0" indent="-342900" algn="l">
                        <a:lnSpc>
                          <a:spcPct val="115000"/>
                        </a:lnSpc>
                        <a:buFont typeface="Symbol" panose="05050102010706020507" pitchFamily="18" charset="2"/>
                        <a:buChar char=""/>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подготовка тестовых данных</a:t>
                      </a:r>
                    </a:p>
                    <a:p>
                      <a:pPr marL="342900" lvl="0" indent="-342900" algn="l">
                        <a:lnSpc>
                          <a:spcPct val="115000"/>
                        </a:lnSpc>
                        <a:buFont typeface="Symbol" panose="05050102010706020507" pitchFamily="18" charset="2"/>
                        <a:buChar char=""/>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интеграция с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Spring Framework</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9981948"/>
                  </a:ext>
                </a:extLst>
              </a:tr>
              <a:tr h="1050717">
                <a:tc>
                  <a:txBody>
                    <a:bodyPr/>
                    <a:lstStyle/>
                    <a:p>
                      <a:pPr algn="l">
                        <a:lnSpc>
                          <a:spcPct val="115000"/>
                        </a:lnSpc>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Docker</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Программное обеспечение для контейнеризации приложений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возможности для контейнеризации приложений</a:t>
                      </a:r>
                    </a:p>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простота конфигурации</a:t>
                      </a:r>
                    </a:p>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быстрое развертывание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3973779"/>
                  </a:ext>
                </a:extLst>
              </a:tr>
              <a:tr h="782674">
                <a:tc>
                  <a:txBody>
                    <a:bodyPr/>
                    <a:lstStyle/>
                    <a:p>
                      <a:pPr algn="l">
                        <a:lnSpc>
                          <a:spcPct val="115000"/>
                        </a:lnSpc>
                      </a:pP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ClickHouse</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Система управления базами данных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колоночная аналитическая СУБД</a:t>
                      </a:r>
                    </a:p>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движок для хранения временных рядов</a:t>
                      </a:r>
                    </a:p>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эффективные алгоритмы сжатия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345861"/>
                  </a:ext>
                </a:extLst>
              </a:tr>
              <a:tr h="1050717">
                <a:tc>
                  <a:txBody>
                    <a:bodyPr/>
                    <a:lstStyle/>
                    <a:p>
                      <a:pPr algn="l">
                        <a:lnSpc>
                          <a:spcPct val="115000"/>
                        </a:lnSpc>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Prometheus</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Система для сбора метрик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удобство развертывания и поддержки</a:t>
                      </a:r>
                    </a:p>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большое сообщество по всему миру</a:t>
                      </a:r>
                    </a:p>
                    <a:p>
                      <a:pPr marL="342900" lvl="0" indent="-342900" algn="l">
                        <a:lnSpc>
                          <a:spcPct val="115000"/>
                        </a:lnSpc>
                        <a:buFont typeface="Symbol" panose="05050102010706020507" pitchFamily="18" charset="2"/>
                        <a:buChar char=""/>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поддержка внутренней базы данных временных рядов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0951669"/>
                  </a:ext>
                </a:extLst>
              </a:tr>
              <a:tr h="1050717">
                <a:tc>
                  <a:txBody>
                    <a:bodyPr/>
                    <a:lstStyle/>
                    <a:p>
                      <a:pPr algn="l">
                        <a:lnSpc>
                          <a:spcPct val="115000"/>
                        </a:lnSpc>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Grafana</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r>
                        <a:rPr lang="ru-RU" sz="2400">
                          <a:effectLst/>
                          <a:latin typeface="Times New Roman" panose="02020603050405020304" pitchFamily="18" charset="0"/>
                          <a:ea typeface="Times New Roman" panose="02020603050405020304" pitchFamily="18" charset="0"/>
                          <a:cs typeface="Times New Roman" panose="02020603050405020304" pitchFamily="18" charset="0"/>
                        </a:rPr>
                        <a:t>Система для визуализации метрик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buFont typeface="Symbol" panose="05050102010706020507" pitchFamily="18" charset="2"/>
                        <a:buChar char=""/>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удобство развертывания и поддержки</a:t>
                      </a:r>
                    </a:p>
                    <a:p>
                      <a:pPr marL="342900" lvl="0" indent="-342900" algn="l">
                        <a:lnSpc>
                          <a:spcPct val="115000"/>
                        </a:lnSpc>
                        <a:buFont typeface="Symbol" panose="05050102010706020507" pitchFamily="18" charset="2"/>
                        <a:buChar char=""/>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поддержка продвинутых инструментов для визуализации</a:t>
                      </a:r>
                    </a:p>
                    <a:p>
                      <a:pPr marL="342900" lvl="0" indent="-342900" algn="l">
                        <a:lnSpc>
                          <a:spcPct val="115000"/>
                        </a:lnSpc>
                        <a:buFont typeface="Symbol" panose="05050102010706020507" pitchFamily="18" charset="2"/>
                        <a:buChar char=""/>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внутренняя система предупреждения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0805851"/>
                  </a:ext>
                </a:extLst>
              </a:tr>
            </a:tbl>
          </a:graphicData>
        </a:graphic>
      </p:graphicFrame>
      <p:pic>
        <p:nvPicPr>
          <p:cNvPr id="11" name="Рисунок 10">
            <a:extLst>
              <a:ext uri="{FF2B5EF4-FFF2-40B4-BE49-F238E27FC236}">
                <a16:creationId xmlns:a16="http://schemas.microsoft.com/office/drawing/2014/main" id="{2E89A8C9-E96B-461A-8865-9CBB7CB119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66523" y="3283860"/>
            <a:ext cx="1938781" cy="1938781"/>
          </a:xfrm>
          <a:prstGeom prst="rect">
            <a:avLst/>
          </a:prstGeom>
        </p:spPr>
      </p:pic>
      <p:pic>
        <p:nvPicPr>
          <p:cNvPr id="13" name="Рисунок 12">
            <a:extLst>
              <a:ext uri="{FF2B5EF4-FFF2-40B4-BE49-F238E27FC236}">
                <a16:creationId xmlns:a16="http://schemas.microsoft.com/office/drawing/2014/main" id="{CB89CF35-E9D6-4B7C-BF94-E241AAE12B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72619" y="3764158"/>
            <a:ext cx="3232541" cy="832379"/>
          </a:xfrm>
          <a:prstGeom prst="rect">
            <a:avLst/>
          </a:prstGeom>
        </p:spPr>
      </p:pic>
      <p:pic>
        <p:nvPicPr>
          <p:cNvPr id="14" name="Рисунок 13">
            <a:extLst>
              <a:ext uri="{FF2B5EF4-FFF2-40B4-BE49-F238E27FC236}">
                <a16:creationId xmlns:a16="http://schemas.microsoft.com/office/drawing/2014/main" id="{C3656812-AC88-4916-88FB-395D355F17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56002" y="6291939"/>
            <a:ext cx="2265929" cy="1938781"/>
          </a:xfrm>
          <a:prstGeom prst="rect">
            <a:avLst/>
          </a:prstGeom>
        </p:spPr>
      </p:pic>
      <p:pic>
        <p:nvPicPr>
          <p:cNvPr id="15" name="Рисунок 14">
            <a:extLst>
              <a:ext uri="{FF2B5EF4-FFF2-40B4-BE49-F238E27FC236}">
                <a16:creationId xmlns:a16="http://schemas.microsoft.com/office/drawing/2014/main" id="{1097E1E3-889B-4C95-A62D-0F6E62D465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880632" y="9300017"/>
            <a:ext cx="4407042" cy="1068787"/>
          </a:xfrm>
          <a:prstGeom prst="rect">
            <a:avLst/>
          </a:prstGeom>
        </p:spPr>
      </p:pic>
      <p:pic>
        <p:nvPicPr>
          <p:cNvPr id="16" name="Рисунок 15">
            <a:extLst>
              <a:ext uri="{FF2B5EF4-FFF2-40B4-BE49-F238E27FC236}">
                <a16:creationId xmlns:a16="http://schemas.microsoft.com/office/drawing/2014/main" id="{82807809-EDFF-4342-84AB-7C4A5C7E5A0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659836" y="5776988"/>
            <a:ext cx="3236966" cy="3236966"/>
          </a:xfrm>
          <a:prstGeom prst="rect">
            <a:avLst/>
          </a:prstGeom>
        </p:spPr>
      </p:pic>
      <p:pic>
        <p:nvPicPr>
          <p:cNvPr id="4" name="Рисунок 3">
            <a:extLst>
              <a:ext uri="{FF2B5EF4-FFF2-40B4-BE49-F238E27FC236}">
                <a16:creationId xmlns:a16="http://schemas.microsoft.com/office/drawing/2014/main" id="{E8311A2C-ACF7-4400-BB39-52535C0F8F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66523" y="11157331"/>
            <a:ext cx="5695238" cy="1419048"/>
          </a:xfrm>
          <a:prstGeom prst="rect">
            <a:avLst/>
          </a:prstGeom>
        </p:spPr>
      </p:pic>
    </p:spTree>
    <p:extLst>
      <p:ext uri="{BB962C8B-B14F-4D97-AF65-F5344CB8AC3E}">
        <p14:creationId xmlns:p14="http://schemas.microsoft.com/office/powerpoint/2010/main" val="208485461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ДЕМО</a:t>
            </a:r>
            <a:r>
              <a:rPr lang="en-US" dirty="0"/>
              <a:t>: </a:t>
            </a:r>
            <a:r>
              <a:rPr lang="ru-RU" dirty="0"/>
              <a:t>Написание метрик</a:t>
            </a:r>
            <a:endParaRPr dirty="0"/>
          </a:p>
        </p:txBody>
      </p:sp>
      <p:pic>
        <p:nvPicPr>
          <p:cNvPr id="4" name="Рисунок 3">
            <a:extLst>
              <a:ext uri="{FF2B5EF4-FFF2-40B4-BE49-F238E27FC236}">
                <a16:creationId xmlns:a16="http://schemas.microsoft.com/office/drawing/2014/main" id="{090C727E-0C56-4C38-818A-BEC0CAE2A2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268" y="2290439"/>
            <a:ext cx="15743463" cy="11211846"/>
          </a:xfrm>
          <a:prstGeom prst="rect">
            <a:avLst/>
          </a:prstGeom>
        </p:spPr>
      </p:pic>
    </p:spTree>
    <p:extLst>
      <p:ext uri="{BB962C8B-B14F-4D97-AF65-F5344CB8AC3E}">
        <p14:creationId xmlns:p14="http://schemas.microsoft.com/office/powerpoint/2010/main" val="285770541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ДЕМО</a:t>
            </a:r>
            <a:r>
              <a:rPr lang="en-US" dirty="0"/>
              <a:t>: </a:t>
            </a:r>
            <a:r>
              <a:rPr lang="ru-RU" dirty="0"/>
              <a:t>НАПИСАНИЕ метрик</a:t>
            </a:r>
            <a:endParaRPr dirty="0"/>
          </a:p>
        </p:txBody>
      </p:sp>
      <p:pic>
        <p:nvPicPr>
          <p:cNvPr id="7" name="Рисунок 6">
            <a:extLst>
              <a:ext uri="{FF2B5EF4-FFF2-40B4-BE49-F238E27FC236}">
                <a16:creationId xmlns:a16="http://schemas.microsoft.com/office/drawing/2014/main" id="{D10274B8-E0B1-48D5-9B6F-FF2F802A3550}"/>
              </a:ext>
            </a:extLst>
          </p:cNvPr>
          <p:cNvPicPr/>
          <p:nvPr/>
        </p:nvPicPr>
        <p:blipFill>
          <a:blip r:embed="rId4"/>
          <a:stretch>
            <a:fillRect/>
          </a:stretch>
        </p:blipFill>
        <p:spPr>
          <a:xfrm>
            <a:off x="1201065" y="4049688"/>
            <a:ext cx="21642488" cy="6480715"/>
          </a:xfrm>
          <a:prstGeom prst="rect">
            <a:avLst/>
          </a:prstGeom>
        </p:spPr>
      </p:pic>
    </p:spTree>
    <p:extLst>
      <p:ext uri="{BB962C8B-B14F-4D97-AF65-F5344CB8AC3E}">
        <p14:creationId xmlns:p14="http://schemas.microsoft.com/office/powerpoint/2010/main" val="380774527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ДЕМО</a:t>
            </a:r>
            <a:r>
              <a:rPr lang="en-US" dirty="0"/>
              <a:t>: </a:t>
            </a:r>
            <a:r>
              <a:rPr lang="ru-RU" dirty="0"/>
              <a:t>ВИЗУАЛИЗАЦИЯ</a:t>
            </a:r>
            <a:endParaRPr dirty="0"/>
          </a:p>
        </p:txBody>
      </p:sp>
      <p:pic>
        <p:nvPicPr>
          <p:cNvPr id="4" name="Рисунок 3">
            <a:extLst>
              <a:ext uri="{FF2B5EF4-FFF2-40B4-BE49-F238E27FC236}">
                <a16:creationId xmlns:a16="http://schemas.microsoft.com/office/drawing/2014/main" id="{8EC2EDB1-DEC6-4059-8609-36CCCF960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881" y="2272557"/>
            <a:ext cx="15918237" cy="11336313"/>
          </a:xfrm>
          <a:prstGeom prst="rect">
            <a:avLst/>
          </a:prstGeom>
        </p:spPr>
      </p:pic>
    </p:spTree>
    <p:extLst>
      <p:ext uri="{BB962C8B-B14F-4D97-AF65-F5344CB8AC3E}">
        <p14:creationId xmlns:p14="http://schemas.microsoft.com/office/powerpoint/2010/main" val="1750507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ДЕМО</a:t>
            </a:r>
            <a:r>
              <a:rPr lang="en-US" dirty="0"/>
              <a:t>: </a:t>
            </a:r>
            <a:r>
              <a:rPr lang="ru-RU" dirty="0"/>
              <a:t>ВИЗУАЛИЗАЦИЯ</a:t>
            </a:r>
            <a:endParaRPr dirty="0"/>
          </a:p>
        </p:txBody>
      </p:sp>
      <p:pic>
        <p:nvPicPr>
          <p:cNvPr id="4" name="Рисунок 3">
            <a:extLst>
              <a:ext uri="{FF2B5EF4-FFF2-40B4-BE49-F238E27FC236}">
                <a16:creationId xmlns:a16="http://schemas.microsoft.com/office/drawing/2014/main" id="{4FE172FA-80B9-4BB1-AC22-AE9FFFFB8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606" y="2431352"/>
            <a:ext cx="21478554" cy="10853210"/>
          </a:xfrm>
          <a:prstGeom prst="rect">
            <a:avLst/>
          </a:prstGeom>
        </p:spPr>
      </p:pic>
    </p:spTree>
    <p:extLst>
      <p:ext uri="{BB962C8B-B14F-4D97-AF65-F5344CB8AC3E}">
        <p14:creationId xmlns:p14="http://schemas.microsoft.com/office/powerpoint/2010/main" val="14581911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ДЕМО</a:t>
            </a:r>
            <a:r>
              <a:rPr lang="en-US" dirty="0"/>
              <a:t>: </a:t>
            </a:r>
            <a:r>
              <a:rPr lang="ru-RU" dirty="0"/>
              <a:t>АНОМАЛИИ</a:t>
            </a:r>
            <a:endParaRPr dirty="0"/>
          </a:p>
        </p:txBody>
      </p:sp>
      <p:pic>
        <p:nvPicPr>
          <p:cNvPr id="3" name="Рисунок 2">
            <a:extLst>
              <a:ext uri="{FF2B5EF4-FFF2-40B4-BE49-F238E27FC236}">
                <a16:creationId xmlns:a16="http://schemas.microsoft.com/office/drawing/2014/main" id="{58309D76-73A7-4CCE-8FDE-212FF993910E}"/>
              </a:ext>
            </a:extLst>
          </p:cNvPr>
          <p:cNvPicPr>
            <a:picLocks noChangeAspect="1"/>
          </p:cNvPicPr>
          <p:nvPr/>
        </p:nvPicPr>
        <p:blipFill>
          <a:blip r:embed="rId4"/>
          <a:stretch>
            <a:fillRect/>
          </a:stretch>
        </p:blipFill>
        <p:spPr>
          <a:xfrm>
            <a:off x="1200808" y="2799336"/>
            <a:ext cx="21504352" cy="9785255"/>
          </a:xfrm>
          <a:prstGeom prst="rect">
            <a:avLst/>
          </a:prstGeom>
        </p:spPr>
      </p:pic>
    </p:spTree>
    <p:extLst>
      <p:ext uri="{BB962C8B-B14F-4D97-AF65-F5344CB8AC3E}">
        <p14:creationId xmlns:p14="http://schemas.microsoft.com/office/powerpoint/2010/main" val="361841735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ДЕМО</a:t>
            </a:r>
            <a:r>
              <a:rPr lang="en-US" dirty="0"/>
              <a:t>: </a:t>
            </a:r>
            <a:r>
              <a:rPr lang="ru-RU" dirty="0"/>
              <a:t>АНОМАЛИИ</a:t>
            </a:r>
            <a:endParaRPr dirty="0"/>
          </a:p>
        </p:txBody>
      </p:sp>
      <p:pic>
        <p:nvPicPr>
          <p:cNvPr id="4" name="Рисунок 3">
            <a:extLst>
              <a:ext uri="{FF2B5EF4-FFF2-40B4-BE49-F238E27FC236}">
                <a16:creationId xmlns:a16="http://schemas.microsoft.com/office/drawing/2014/main" id="{7F5C6546-209E-4609-9152-046937D2896D}"/>
              </a:ext>
            </a:extLst>
          </p:cNvPr>
          <p:cNvPicPr>
            <a:picLocks noChangeAspect="1"/>
          </p:cNvPicPr>
          <p:nvPr/>
        </p:nvPicPr>
        <p:blipFill>
          <a:blip r:embed="rId4"/>
          <a:stretch>
            <a:fillRect/>
          </a:stretch>
        </p:blipFill>
        <p:spPr>
          <a:xfrm>
            <a:off x="7565388" y="7948586"/>
            <a:ext cx="9253222" cy="5582271"/>
          </a:xfrm>
          <a:prstGeom prst="rect">
            <a:avLst/>
          </a:prstGeom>
        </p:spPr>
      </p:pic>
      <p:pic>
        <p:nvPicPr>
          <p:cNvPr id="6" name="Рисунок 5">
            <a:extLst>
              <a:ext uri="{FF2B5EF4-FFF2-40B4-BE49-F238E27FC236}">
                <a16:creationId xmlns:a16="http://schemas.microsoft.com/office/drawing/2014/main" id="{AC1580AA-D974-425F-8901-6EC78A2D1C70}"/>
              </a:ext>
            </a:extLst>
          </p:cNvPr>
          <p:cNvPicPr>
            <a:picLocks noChangeAspect="1"/>
          </p:cNvPicPr>
          <p:nvPr/>
        </p:nvPicPr>
        <p:blipFill>
          <a:blip r:embed="rId5"/>
          <a:stretch>
            <a:fillRect/>
          </a:stretch>
        </p:blipFill>
        <p:spPr>
          <a:xfrm>
            <a:off x="2952116" y="2290439"/>
            <a:ext cx="18479767" cy="5582271"/>
          </a:xfrm>
          <a:prstGeom prst="rect">
            <a:avLst/>
          </a:prstGeom>
        </p:spPr>
      </p:pic>
    </p:spTree>
    <p:extLst>
      <p:ext uri="{BB962C8B-B14F-4D97-AF65-F5344CB8AC3E}">
        <p14:creationId xmlns:p14="http://schemas.microsoft.com/office/powerpoint/2010/main" val="38357089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Заключение</a:t>
            </a:r>
            <a:endParaRPr dirty="0"/>
          </a:p>
        </p:txBody>
      </p:sp>
      <p:sp>
        <p:nvSpPr>
          <p:cNvPr id="11" name="Прямоугольник 10">
            <a:extLst>
              <a:ext uri="{FF2B5EF4-FFF2-40B4-BE49-F238E27FC236}">
                <a16:creationId xmlns:a16="http://schemas.microsoft.com/office/drawing/2014/main" id="{534CAFCF-D627-450A-B9DE-DC38D1570837}"/>
              </a:ext>
            </a:extLst>
          </p:cNvPr>
          <p:cNvSpPr/>
          <p:nvPr/>
        </p:nvSpPr>
        <p:spPr>
          <a:xfrm>
            <a:off x="1201065" y="2572635"/>
            <a:ext cx="21504095" cy="8094524"/>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algn="l"/>
            <a:r>
              <a:rPr lang="ru-RU" sz="4000" dirty="0">
                <a:solidFill>
                  <a:srgbClr val="253957"/>
                </a:solidFill>
                <a:latin typeface="Calibri" panose="020F0502020204030204" pitchFamily="34" charset="0"/>
                <a:cs typeface="Calibri" panose="020F0502020204030204" pitchFamily="34" charset="0"/>
              </a:rPr>
              <a:t>В данной работе была достигнута поставленная цель: </a:t>
            </a:r>
            <a:r>
              <a:rPr lang="ru-RU" sz="4000" b="1" dirty="0">
                <a:solidFill>
                  <a:srgbClr val="253957"/>
                </a:solidFill>
                <a:latin typeface="Calibri" panose="020F0502020204030204" pitchFamily="34" charset="0"/>
                <a:cs typeface="Calibri" panose="020F0502020204030204" pitchFamily="34" charset="0"/>
              </a:rPr>
              <a:t>была разработана система </a:t>
            </a:r>
            <a:r>
              <a:rPr lang="ru-RU" sz="4000" dirty="0">
                <a:solidFill>
                  <a:srgbClr val="253957"/>
                </a:solidFill>
                <a:latin typeface="Calibri" panose="020F0502020204030204" pitchFamily="34" charset="0"/>
                <a:cs typeface="Calibri" panose="020F0502020204030204" pitchFamily="34" charset="0"/>
              </a:rPr>
              <a:t>для построения мониторинга, анализа аномалий и своевременного предупреждения. Были решены все поставленные задачи. </a:t>
            </a:r>
          </a:p>
          <a:p>
            <a:pPr algn="l"/>
            <a:endParaRPr lang="ru-RU" sz="4000" dirty="0">
              <a:solidFill>
                <a:srgbClr val="253957"/>
              </a:solidFill>
              <a:latin typeface="Calibri" panose="020F0502020204030204" pitchFamily="34" charset="0"/>
              <a:cs typeface="Calibri" panose="020F0502020204030204" pitchFamily="34" charset="0"/>
            </a:endParaRPr>
          </a:p>
          <a:p>
            <a:pPr algn="l"/>
            <a:r>
              <a:rPr lang="ru-RU" sz="4000" dirty="0">
                <a:solidFill>
                  <a:srgbClr val="253957"/>
                </a:solidFill>
                <a:latin typeface="Calibri" panose="020F0502020204030204" pitchFamily="34" charset="0"/>
                <a:cs typeface="Calibri" panose="020F0502020204030204" pitchFamily="34" charset="0"/>
              </a:rPr>
              <a:t>В данной работе </a:t>
            </a:r>
            <a:r>
              <a:rPr lang="ru-RU" sz="4000" b="1" dirty="0">
                <a:solidFill>
                  <a:srgbClr val="253957"/>
                </a:solidFill>
                <a:latin typeface="Calibri" panose="020F0502020204030204" pitchFamily="34" charset="0"/>
                <a:cs typeface="Calibri" panose="020F0502020204030204" pitchFamily="34" charset="0"/>
              </a:rPr>
              <a:t>была предложна альтернативная архитектура системы мониторинга</a:t>
            </a:r>
            <a:r>
              <a:rPr lang="ru-RU" sz="4000" dirty="0">
                <a:solidFill>
                  <a:srgbClr val="253957"/>
                </a:solidFill>
                <a:latin typeface="Calibri" panose="020F0502020204030204" pitchFamily="34" charset="0"/>
                <a:cs typeface="Calibri" panose="020F0502020204030204" pitchFamily="34" charset="0"/>
              </a:rPr>
              <a:t>, состоящая из нескольких компонентов, удобных для развертывания и поддержки, а также </a:t>
            </a:r>
            <a:r>
              <a:rPr lang="en-US" sz="4000" dirty="0">
                <a:solidFill>
                  <a:srgbClr val="253957"/>
                </a:solidFill>
                <a:latin typeface="Calibri" panose="020F0502020204030204" pitchFamily="34" charset="0"/>
                <a:cs typeface="Calibri" panose="020F0502020204030204" pitchFamily="34" charset="0"/>
              </a:rPr>
              <a:t>API </a:t>
            </a:r>
            <a:r>
              <a:rPr lang="ru-RU" sz="4000" dirty="0">
                <a:solidFill>
                  <a:srgbClr val="253957"/>
                </a:solidFill>
                <a:latin typeface="Calibri" panose="020F0502020204030204" pitchFamily="34" charset="0"/>
                <a:cs typeface="Calibri" panose="020F0502020204030204" pitchFamily="34" charset="0"/>
              </a:rPr>
              <a:t>для написания и конфигурации метрик приложения. Подробная документация и код разработанной системы мониторинга доступны в открытом доступе в репозитории на </a:t>
            </a:r>
            <a:r>
              <a:rPr lang="ru-RU" sz="4000" dirty="0" err="1">
                <a:solidFill>
                  <a:srgbClr val="253957"/>
                </a:solidFill>
                <a:latin typeface="Calibri" panose="020F0502020204030204" pitchFamily="34" charset="0"/>
                <a:cs typeface="Calibri" panose="020F0502020204030204" pitchFamily="34" charset="0"/>
              </a:rPr>
              <a:t>Github</a:t>
            </a:r>
            <a:r>
              <a:rPr lang="ru-RU" sz="4000" dirty="0">
                <a:solidFill>
                  <a:srgbClr val="253957"/>
                </a:solidFill>
                <a:latin typeface="Calibri" panose="020F0502020204030204" pitchFamily="34" charset="0"/>
                <a:cs typeface="Calibri" panose="020F0502020204030204" pitchFamily="34" charset="0"/>
              </a:rPr>
              <a:t> – </a:t>
            </a:r>
            <a:r>
              <a:rPr lang="ru-RU" sz="4000" dirty="0" err="1">
                <a:solidFill>
                  <a:srgbClr val="253957"/>
                </a:solidFill>
                <a:latin typeface="Calibri" panose="020F0502020204030204" pitchFamily="34" charset="0"/>
                <a:cs typeface="Calibri" panose="020F0502020204030204" pitchFamily="34" charset="0"/>
              </a:rPr>
              <a:t>VolkovTech</a:t>
            </a:r>
            <a:r>
              <a:rPr lang="ru-RU" sz="4000" dirty="0">
                <a:solidFill>
                  <a:srgbClr val="253957"/>
                </a:solidFill>
                <a:latin typeface="Calibri" panose="020F0502020204030204" pitchFamily="34" charset="0"/>
                <a:cs typeface="Calibri" panose="020F0502020204030204" pitchFamily="34" charset="0"/>
              </a:rPr>
              <a:t>/</a:t>
            </a:r>
            <a:r>
              <a:rPr lang="ru-RU" sz="4000" dirty="0" err="1">
                <a:solidFill>
                  <a:srgbClr val="253957"/>
                </a:solidFill>
                <a:latin typeface="Calibri" panose="020F0502020204030204" pitchFamily="34" charset="0"/>
                <a:cs typeface="Calibri" panose="020F0502020204030204" pitchFamily="34" charset="0"/>
              </a:rPr>
              <a:t>nile</a:t>
            </a:r>
            <a:r>
              <a:rPr lang="ru-RU" sz="4000" dirty="0">
                <a:solidFill>
                  <a:srgbClr val="253957"/>
                </a:solidFill>
                <a:latin typeface="Calibri" panose="020F0502020204030204" pitchFamily="34" charset="0"/>
                <a:cs typeface="Calibri" panose="020F0502020204030204" pitchFamily="34" charset="0"/>
              </a:rPr>
              <a:t>. </a:t>
            </a:r>
          </a:p>
          <a:p>
            <a:pPr algn="l"/>
            <a:endParaRPr lang="ru-RU" sz="4000" dirty="0">
              <a:solidFill>
                <a:srgbClr val="253957"/>
              </a:solidFill>
              <a:latin typeface="Calibri" panose="020F0502020204030204" pitchFamily="34" charset="0"/>
              <a:cs typeface="Calibri" panose="020F0502020204030204" pitchFamily="34" charset="0"/>
            </a:endParaRPr>
          </a:p>
          <a:p>
            <a:pPr algn="l"/>
            <a:r>
              <a:rPr lang="ru-RU" sz="4000" b="1" dirty="0">
                <a:solidFill>
                  <a:srgbClr val="253957"/>
                </a:solidFill>
                <a:latin typeface="Calibri" panose="020F0502020204030204" pitchFamily="34" charset="0"/>
                <a:cs typeface="Calibri" panose="020F0502020204030204" pitchFamily="34" charset="0"/>
              </a:rPr>
              <a:t>Результатами данной работы могут пользоваться разработчики и компании по всему миру. </a:t>
            </a:r>
            <a:r>
              <a:rPr lang="ru-RU" sz="4000" dirty="0">
                <a:solidFill>
                  <a:srgbClr val="253957"/>
                </a:solidFill>
                <a:latin typeface="Calibri" panose="020F0502020204030204" pitchFamily="34" charset="0"/>
                <a:cs typeface="Calibri" panose="020F0502020204030204" pitchFamily="34" charset="0"/>
              </a:rPr>
              <a:t>В дальнейшем данную систему мониторинга планируется поддерживать с помощью сообщества разработчиков, добавляя новую функциональность и исправляя возможные ошибки.</a:t>
            </a:r>
            <a:endParaRPr lang="en-US" sz="4000" dirty="0">
              <a:solidFill>
                <a:srgbClr val="25395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71413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75EC216-2E17-418E-B4A9-D71180FC826F}"/>
              </a:ext>
            </a:extLst>
          </p:cNvPr>
          <p:cNvSpPr txBox="1"/>
          <p:nvPr/>
        </p:nvSpPr>
        <p:spPr>
          <a:xfrm>
            <a:off x="1115664" y="3041577"/>
            <a:ext cx="6382933" cy="7404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en-US" sz="4400" dirty="0"/>
              <a:t>     </a:t>
            </a:r>
            <a:r>
              <a:rPr lang="ru-RU" sz="4400" dirty="0"/>
              <a:t>Необходимость в </a:t>
            </a:r>
            <a:r>
              <a:rPr lang="ru-RU" sz="4400" b="1" dirty="0"/>
              <a:t>повышении отказоустойчивости </a:t>
            </a:r>
            <a:r>
              <a:rPr lang="ru-RU" sz="4400" dirty="0"/>
              <a:t>высоконагруженных сервисов ИТ компаний</a:t>
            </a: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3837460-CC66-43C9-B0D9-C224AE40A6E1}"/>
              </a:ext>
            </a:extLst>
          </p:cNvPr>
          <p:cNvSpPr txBox="1"/>
          <p:nvPr/>
        </p:nvSpPr>
        <p:spPr>
          <a:xfrm>
            <a:off x="8015536" y="3041576"/>
            <a:ext cx="6912768" cy="7404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en-US" sz="4400" dirty="0"/>
              <a:t>     </a:t>
            </a:r>
            <a:r>
              <a:rPr lang="ru-RU" sz="4400" dirty="0"/>
              <a:t>Потребность в постоянном </a:t>
            </a:r>
            <a:r>
              <a:rPr lang="ru-RU" sz="4400" b="1" dirty="0"/>
              <a:t>наблюдении за ключевыми бизнес-показателями </a:t>
            </a:r>
            <a:r>
              <a:rPr lang="ru-RU" sz="4400" dirty="0"/>
              <a:t>работы сервиса, техническим состоянием приложений</a:t>
            </a:r>
            <a:endParaRPr sz="4400" dirty="0"/>
          </a:p>
        </p:txBody>
      </p:sp>
      <p:sp>
        <p:nvSpPr>
          <p:cNvPr id="1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4691582-2454-4F9E-8B73-A649BD923A19}"/>
              </a:ext>
            </a:extLst>
          </p:cNvPr>
          <p:cNvSpPr txBox="1"/>
          <p:nvPr/>
        </p:nvSpPr>
        <p:spPr>
          <a:xfrm>
            <a:off x="15445243" y="3041576"/>
            <a:ext cx="6827877" cy="7404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en-US" sz="4400" dirty="0"/>
              <a:t>     </a:t>
            </a:r>
            <a:r>
              <a:rPr lang="ru-RU" sz="4400" dirty="0"/>
              <a:t>Своевременное </a:t>
            </a:r>
            <a:r>
              <a:rPr lang="ru-RU" sz="4400" b="1" dirty="0"/>
              <a:t>реагирование на </a:t>
            </a:r>
            <a:r>
              <a:rPr lang="ru-RU" sz="4400" dirty="0"/>
              <a:t>потенциальные и текущие </a:t>
            </a:r>
            <a:r>
              <a:rPr lang="ru-RU" sz="4400" b="1" dirty="0"/>
              <a:t>сбои </a:t>
            </a:r>
            <a:r>
              <a:rPr lang="ru-RU" sz="4400" dirty="0"/>
              <a:t>в системе на техническом и бизнес уровнях</a:t>
            </a:r>
            <a:endParaRPr sz="4400" dirty="0"/>
          </a:p>
        </p:txBody>
      </p:sp>
      <p:cxnSp>
        <p:nvCxnSpPr>
          <p:cNvPr id="17" name="Прямая соединительная линия 16">
            <a:extLst>
              <a:ext uri="{FF2B5EF4-FFF2-40B4-BE49-F238E27FC236}">
                <a16:creationId xmlns:a16="http://schemas.microsoft.com/office/drawing/2014/main" id="{C283350C-7550-4F9B-A012-C4CAD5607D86}"/>
              </a:ext>
            </a:extLst>
          </p:cNvPr>
          <p:cNvCxnSpPr>
            <a:cxnSpLocks/>
          </p:cNvCxnSpPr>
          <p:nvPr/>
        </p:nvCxnSpPr>
        <p:spPr>
          <a:xfrm>
            <a:off x="7727504" y="3041576"/>
            <a:ext cx="0" cy="344419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Прямая соединительная линия 17">
            <a:extLst>
              <a:ext uri="{FF2B5EF4-FFF2-40B4-BE49-F238E27FC236}">
                <a16:creationId xmlns:a16="http://schemas.microsoft.com/office/drawing/2014/main" id="{C523AB0C-41C4-4EA6-BA72-B9D98E0E3F05}"/>
              </a:ext>
            </a:extLst>
          </p:cNvPr>
          <p:cNvCxnSpPr>
            <a:cxnSpLocks/>
          </p:cNvCxnSpPr>
          <p:nvPr/>
        </p:nvCxnSpPr>
        <p:spPr>
          <a:xfrm>
            <a:off x="15144328" y="3041576"/>
            <a:ext cx="0" cy="344419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Очень крутой заголовок…">
            <a:extLst>
              <a:ext uri="{FF2B5EF4-FFF2-40B4-BE49-F238E27FC236}">
                <a16:creationId xmlns:a16="http://schemas.microsoft.com/office/drawing/2014/main" id="{B51D9602-721C-4063-91BB-0F9374C362A1}"/>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a:t>
            </a:r>
            <a:endParaRPr dirty="0"/>
          </a:p>
        </p:txBody>
      </p:sp>
      <p:sp>
        <p:nvSpPr>
          <p:cNvPr id="22" name="Прямоугольник 21">
            <a:extLst>
              <a:ext uri="{FF2B5EF4-FFF2-40B4-BE49-F238E27FC236}">
                <a16:creationId xmlns:a16="http://schemas.microsoft.com/office/drawing/2014/main" id="{D36376C0-1458-4E0D-B3A6-8337A1AF287D}"/>
              </a:ext>
            </a:extLst>
          </p:cNvPr>
          <p:cNvSpPr/>
          <p:nvPr/>
        </p:nvSpPr>
        <p:spPr>
          <a:xfrm>
            <a:off x="1115664" y="8010128"/>
            <a:ext cx="21589495" cy="3046988"/>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algn="l"/>
            <a:r>
              <a:rPr lang="ru-RU" sz="4800" b="1" dirty="0">
                <a:solidFill>
                  <a:srgbClr val="253957"/>
                </a:solidFill>
                <a:latin typeface="Calibri" panose="020F0502020204030204" pitchFamily="34" charset="0"/>
                <a:cs typeface="Calibri" panose="020F0502020204030204" pitchFamily="34" charset="0"/>
              </a:rPr>
              <a:t>Мониторинг</a:t>
            </a:r>
            <a:r>
              <a:rPr lang="ru-RU" sz="4800" dirty="0">
                <a:solidFill>
                  <a:srgbClr val="253957"/>
                </a:solidFill>
                <a:latin typeface="Calibri" panose="020F0502020204030204" pitchFamily="34" charset="0"/>
                <a:cs typeface="Calibri" panose="020F0502020204030204" pitchFamily="34" charset="0"/>
              </a:rPr>
              <a:t> – сбор, обработка, агрегирование и отображение в реальном времени количественных показателей системы</a:t>
            </a:r>
            <a:r>
              <a:rPr lang="en-US" sz="4800" dirty="0">
                <a:solidFill>
                  <a:srgbClr val="253957"/>
                </a:solidFill>
                <a:latin typeface="Calibri" panose="020F0502020204030204" pitchFamily="34" charset="0"/>
                <a:cs typeface="Calibri" panose="020F0502020204030204" pitchFamily="34" charset="0"/>
              </a:rPr>
              <a:t>. </a:t>
            </a:r>
            <a:r>
              <a:rPr lang="ru-RU" sz="4800" dirty="0">
                <a:solidFill>
                  <a:srgbClr val="253957"/>
                </a:solidFill>
                <a:latin typeface="Calibri" panose="020F0502020204030204" pitchFamily="34" charset="0"/>
                <a:cs typeface="Calibri" panose="020F0502020204030204" pitchFamily="34" charset="0"/>
              </a:rPr>
              <a:t>Например, общее число и тип запросов, количество ошибок и их типы, время обработки запросов и время функционирования серверов.</a:t>
            </a:r>
            <a:endParaRPr lang="en-US" sz="5400" dirty="0">
              <a:solidFill>
                <a:srgbClr val="253957"/>
              </a:solidFill>
              <a:latin typeface="Calibri" panose="020F0502020204030204" pitchFamily="34" charset="0"/>
              <a:cs typeface="Calibri" panose="020F0502020204030204" pitchFamily="34" charset="0"/>
            </a:endParaRPr>
          </a:p>
        </p:txBody>
      </p:sp>
      <p:pic>
        <p:nvPicPr>
          <p:cNvPr id="5" name="Рисунок 4">
            <a:extLst>
              <a:ext uri="{FF2B5EF4-FFF2-40B4-BE49-F238E27FC236}">
                <a16:creationId xmlns:a16="http://schemas.microsoft.com/office/drawing/2014/main" id="{5D2140B4-A718-42A7-8DA9-264B2428F8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678" y="3180249"/>
            <a:ext cx="558669" cy="558669"/>
          </a:xfrm>
          <a:prstGeom prst="rect">
            <a:avLst/>
          </a:prstGeom>
        </p:spPr>
      </p:pic>
      <p:pic>
        <p:nvPicPr>
          <p:cNvPr id="7" name="Рисунок 6">
            <a:extLst>
              <a:ext uri="{FF2B5EF4-FFF2-40B4-BE49-F238E27FC236}">
                <a16:creationId xmlns:a16="http://schemas.microsoft.com/office/drawing/2014/main" id="{79D280A9-AE6D-4D9B-B42B-E203F9B4D6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5536" y="3180249"/>
            <a:ext cx="558669" cy="558669"/>
          </a:xfrm>
          <a:prstGeom prst="rect">
            <a:avLst/>
          </a:prstGeom>
        </p:spPr>
      </p:pic>
      <p:pic>
        <p:nvPicPr>
          <p:cNvPr id="9" name="Рисунок 8">
            <a:extLst>
              <a:ext uri="{FF2B5EF4-FFF2-40B4-BE49-F238E27FC236}">
                <a16:creationId xmlns:a16="http://schemas.microsoft.com/office/drawing/2014/main" id="{4D585498-8C6D-4EB8-8F05-FCE63622D5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52366" y="3180249"/>
            <a:ext cx="558669" cy="558669"/>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Достижения</a:t>
            </a:r>
            <a:endParaRPr dirty="0"/>
          </a:p>
        </p:txBody>
      </p:sp>
      <p:sp>
        <p:nvSpPr>
          <p:cNvPr id="11" name="Прямоугольник 10">
            <a:extLst>
              <a:ext uri="{FF2B5EF4-FFF2-40B4-BE49-F238E27FC236}">
                <a16:creationId xmlns:a16="http://schemas.microsoft.com/office/drawing/2014/main" id="{534CAFCF-D627-450A-B9DE-DC38D1570837}"/>
              </a:ext>
            </a:extLst>
          </p:cNvPr>
          <p:cNvSpPr/>
          <p:nvPr/>
        </p:nvSpPr>
        <p:spPr>
          <a:xfrm>
            <a:off x="1198787" y="2788494"/>
            <a:ext cx="21504095" cy="6740307"/>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marL="571500" indent="-571500" algn="l">
              <a:buFont typeface="Arial" panose="020B0604020202020204" pitchFamily="34" charset="0"/>
              <a:buChar char="•"/>
            </a:pPr>
            <a:r>
              <a:rPr lang="ru-RU" sz="4800" b="1" dirty="0">
                <a:solidFill>
                  <a:srgbClr val="253957"/>
                </a:solidFill>
                <a:latin typeface="Calibri" panose="020F0502020204030204" pitchFamily="34" charset="0"/>
                <a:cs typeface="Calibri" panose="020F0502020204030204" pitchFamily="34" charset="0"/>
              </a:rPr>
              <a:t>Призер </a:t>
            </a:r>
            <a:r>
              <a:rPr lang="en-US" sz="4800" b="1" dirty="0">
                <a:solidFill>
                  <a:srgbClr val="253957"/>
                </a:solidFill>
                <a:latin typeface="Calibri" panose="020F0502020204030204" pitchFamily="34" charset="0"/>
                <a:cs typeface="Calibri" panose="020F0502020204030204" pitchFamily="34" charset="0"/>
              </a:rPr>
              <a:t>II </a:t>
            </a:r>
            <a:r>
              <a:rPr lang="ru-RU" sz="4800" b="1" dirty="0">
                <a:solidFill>
                  <a:srgbClr val="253957"/>
                </a:solidFill>
                <a:latin typeface="Calibri" panose="020F0502020204030204" pitchFamily="34" charset="0"/>
                <a:cs typeface="Calibri" panose="020F0502020204030204" pitchFamily="34" charset="0"/>
              </a:rPr>
              <a:t>степени </a:t>
            </a:r>
            <a:r>
              <a:rPr lang="ru-RU" sz="4800" dirty="0">
                <a:solidFill>
                  <a:srgbClr val="253957"/>
                </a:solidFill>
                <a:latin typeface="Calibri" panose="020F0502020204030204" pitchFamily="34" charset="0"/>
                <a:cs typeface="Calibri" panose="020F0502020204030204" pitchFamily="34" charset="0"/>
              </a:rPr>
              <a:t>олимпиады для студентов и выпускников «Высшая лига» </a:t>
            </a:r>
            <a:r>
              <a:rPr lang="ru-RU" sz="4800" b="1" dirty="0">
                <a:solidFill>
                  <a:srgbClr val="253957"/>
                </a:solidFill>
                <a:latin typeface="Calibri" panose="020F0502020204030204" pitchFamily="34" charset="0"/>
                <a:cs typeface="Calibri" panose="020F0502020204030204" pitchFamily="34" charset="0"/>
              </a:rPr>
              <a:t>по направлению «Бизнес-информатика»</a:t>
            </a:r>
          </a:p>
          <a:p>
            <a:pPr algn="l"/>
            <a:endParaRPr lang="ru-RU" sz="4800" b="1" dirty="0">
              <a:solidFill>
                <a:srgbClr val="253957"/>
              </a:solidFill>
              <a:latin typeface="Calibri" panose="020F0502020204030204" pitchFamily="34" charset="0"/>
              <a:cs typeface="Calibri" panose="020F0502020204030204" pitchFamily="34" charset="0"/>
            </a:endParaRPr>
          </a:p>
          <a:p>
            <a:pPr marL="571500" indent="-571500" algn="l">
              <a:buFont typeface="Arial" panose="020B0604020202020204" pitchFamily="34" charset="0"/>
              <a:buChar char="•"/>
            </a:pPr>
            <a:r>
              <a:rPr lang="ru-RU" sz="4800" b="1" dirty="0">
                <a:solidFill>
                  <a:srgbClr val="253957"/>
                </a:solidFill>
                <a:latin typeface="Calibri" panose="020F0502020204030204" pitchFamily="34" charset="0"/>
                <a:cs typeface="Calibri" panose="020F0502020204030204" pitchFamily="34" charset="0"/>
              </a:rPr>
              <a:t>Участник </a:t>
            </a:r>
            <a:r>
              <a:rPr lang="ru-RU" sz="4800" dirty="0">
                <a:solidFill>
                  <a:srgbClr val="253957"/>
                </a:solidFill>
                <a:latin typeface="Calibri" panose="020F0502020204030204" pitchFamily="34" charset="0"/>
                <a:cs typeface="Calibri" panose="020F0502020204030204" pitchFamily="34" charset="0"/>
              </a:rPr>
              <a:t>студенческой научно-практической </a:t>
            </a:r>
            <a:r>
              <a:rPr lang="ru-RU" sz="4800" b="1" dirty="0">
                <a:solidFill>
                  <a:srgbClr val="253957"/>
                </a:solidFill>
                <a:latin typeface="Calibri" panose="020F0502020204030204" pitchFamily="34" charset="0"/>
                <a:cs typeface="Calibri" panose="020F0502020204030204" pitchFamily="34" charset="0"/>
              </a:rPr>
              <a:t>конференции</a:t>
            </a:r>
            <a:r>
              <a:rPr lang="en-US" sz="4800" b="1" dirty="0">
                <a:solidFill>
                  <a:srgbClr val="253957"/>
                </a:solidFill>
                <a:latin typeface="Calibri" panose="020F0502020204030204" pitchFamily="34" charset="0"/>
                <a:cs typeface="Calibri" panose="020F0502020204030204" pitchFamily="34" charset="0"/>
              </a:rPr>
              <a:t> </a:t>
            </a:r>
            <a:r>
              <a:rPr lang="ru-RU" sz="4800" b="1" dirty="0">
                <a:solidFill>
                  <a:srgbClr val="253957"/>
                </a:solidFill>
                <a:latin typeface="Calibri" panose="020F0502020204030204" pitchFamily="34" charset="0"/>
                <a:cs typeface="Calibri" panose="020F0502020204030204" pitchFamily="34" charset="0"/>
              </a:rPr>
              <a:t>ФКН </a:t>
            </a:r>
            <a:r>
              <a:rPr lang="en-US" sz="4800" b="1" dirty="0">
                <a:solidFill>
                  <a:srgbClr val="253957"/>
                </a:solidFill>
                <a:latin typeface="Calibri" panose="020F0502020204030204" pitchFamily="34" charset="0"/>
                <a:cs typeface="Calibri" panose="020F0502020204030204" pitchFamily="34" charset="0"/>
              </a:rPr>
              <a:t>CoCoS'2021</a:t>
            </a:r>
            <a:r>
              <a:rPr lang="ru-RU" sz="4800" dirty="0">
                <a:solidFill>
                  <a:srgbClr val="253957"/>
                </a:solidFill>
                <a:latin typeface="Calibri" panose="020F0502020204030204" pitchFamily="34" charset="0"/>
                <a:cs typeface="Calibri" panose="020F0502020204030204" pitchFamily="34" charset="0"/>
              </a:rPr>
              <a:t> «Возможности колоночной аналитической СУБД </a:t>
            </a:r>
            <a:r>
              <a:rPr lang="ru-RU" sz="4800" dirty="0" err="1">
                <a:solidFill>
                  <a:srgbClr val="253957"/>
                </a:solidFill>
                <a:latin typeface="Calibri" panose="020F0502020204030204" pitchFamily="34" charset="0"/>
                <a:cs typeface="Calibri" panose="020F0502020204030204" pitchFamily="34" charset="0"/>
              </a:rPr>
              <a:t>Сlickhouse</a:t>
            </a:r>
            <a:r>
              <a:rPr lang="ru-RU" sz="4800" dirty="0">
                <a:solidFill>
                  <a:srgbClr val="253957"/>
                </a:solidFill>
                <a:latin typeface="Calibri" panose="020F0502020204030204" pitchFamily="34" charset="0"/>
                <a:cs typeface="Calibri" panose="020F0502020204030204" pitchFamily="34" charset="0"/>
              </a:rPr>
              <a:t>»</a:t>
            </a:r>
          </a:p>
          <a:p>
            <a:pPr algn="l"/>
            <a:endParaRPr lang="ru-RU" sz="4800" dirty="0">
              <a:solidFill>
                <a:srgbClr val="253957"/>
              </a:solidFill>
              <a:latin typeface="Calibri" panose="020F0502020204030204" pitchFamily="34" charset="0"/>
              <a:cs typeface="Calibri" panose="020F0502020204030204" pitchFamily="34" charset="0"/>
            </a:endParaRPr>
          </a:p>
          <a:p>
            <a:pPr marL="571500" indent="-571500" algn="l">
              <a:buFont typeface="Arial" panose="020B0604020202020204" pitchFamily="34" charset="0"/>
              <a:buChar char="•"/>
            </a:pPr>
            <a:r>
              <a:rPr lang="ru-RU" sz="4800" b="1" dirty="0">
                <a:solidFill>
                  <a:srgbClr val="253957"/>
                </a:solidFill>
                <a:latin typeface="Calibri" panose="020F0502020204030204" pitchFamily="34" charset="0"/>
                <a:cs typeface="Calibri" panose="020F0502020204030204" pitchFamily="34" charset="0"/>
              </a:rPr>
              <a:t>Участник </a:t>
            </a:r>
            <a:r>
              <a:rPr lang="ru-RU" sz="4800" dirty="0">
                <a:solidFill>
                  <a:srgbClr val="253957"/>
                </a:solidFill>
                <a:latin typeface="Calibri" panose="020F0502020204030204" pitchFamily="34" charset="0"/>
                <a:cs typeface="Calibri" panose="020F0502020204030204" pitchFamily="34" charset="0"/>
              </a:rPr>
              <a:t>студенческой научно-практической </a:t>
            </a:r>
            <a:r>
              <a:rPr lang="ru-RU" sz="4800" b="1" dirty="0">
                <a:solidFill>
                  <a:srgbClr val="253957"/>
                </a:solidFill>
                <a:latin typeface="Calibri" panose="020F0502020204030204" pitchFamily="34" charset="0"/>
                <a:cs typeface="Calibri" panose="020F0502020204030204" pitchFamily="34" charset="0"/>
              </a:rPr>
              <a:t>конференции</a:t>
            </a:r>
            <a:r>
              <a:rPr lang="en-US" sz="4800" b="1" dirty="0">
                <a:solidFill>
                  <a:srgbClr val="253957"/>
                </a:solidFill>
                <a:latin typeface="Calibri" panose="020F0502020204030204" pitchFamily="34" charset="0"/>
                <a:cs typeface="Calibri" panose="020F0502020204030204" pitchFamily="34" charset="0"/>
              </a:rPr>
              <a:t> </a:t>
            </a:r>
            <a:r>
              <a:rPr lang="ru-RU" sz="4800" b="1" dirty="0">
                <a:solidFill>
                  <a:srgbClr val="253957"/>
                </a:solidFill>
                <a:latin typeface="Calibri" panose="020F0502020204030204" pitchFamily="34" charset="0"/>
                <a:cs typeface="Calibri" panose="020F0502020204030204" pitchFamily="34" charset="0"/>
              </a:rPr>
              <a:t>ФКН </a:t>
            </a:r>
            <a:r>
              <a:rPr lang="en-US" sz="4800" b="1" dirty="0">
                <a:solidFill>
                  <a:srgbClr val="253957"/>
                </a:solidFill>
                <a:latin typeface="Calibri" panose="020F0502020204030204" pitchFamily="34" charset="0"/>
                <a:cs typeface="Calibri" panose="020F0502020204030204" pitchFamily="34" charset="0"/>
              </a:rPr>
              <a:t>CoCoS'2021</a:t>
            </a:r>
            <a:r>
              <a:rPr lang="ru-RU" sz="4800" b="1" dirty="0">
                <a:solidFill>
                  <a:srgbClr val="253957"/>
                </a:solidFill>
                <a:latin typeface="Calibri" panose="020F0502020204030204" pitchFamily="34" charset="0"/>
                <a:cs typeface="Calibri" panose="020F0502020204030204" pitchFamily="34" charset="0"/>
              </a:rPr>
              <a:t> </a:t>
            </a:r>
            <a:r>
              <a:rPr lang="ru-RU" sz="4800" dirty="0">
                <a:solidFill>
                  <a:srgbClr val="253957"/>
                </a:solidFill>
                <a:latin typeface="Calibri" panose="020F0502020204030204" pitchFamily="34" charset="0"/>
                <a:cs typeface="Calibri" panose="020F0502020204030204" pitchFamily="34" charset="0"/>
              </a:rPr>
              <a:t>«Распределенная </a:t>
            </a:r>
            <a:r>
              <a:rPr lang="ru-RU" sz="4800" dirty="0" err="1">
                <a:solidFill>
                  <a:srgbClr val="253957"/>
                </a:solidFill>
                <a:latin typeface="Calibri" panose="020F0502020204030204" pitchFamily="34" charset="0"/>
                <a:cs typeface="Calibri" panose="020F0502020204030204" pitchFamily="34" charset="0"/>
              </a:rPr>
              <a:t>микросервисная</a:t>
            </a:r>
            <a:r>
              <a:rPr lang="ru-RU" sz="4800" dirty="0">
                <a:solidFill>
                  <a:srgbClr val="253957"/>
                </a:solidFill>
                <a:latin typeface="Calibri" panose="020F0502020204030204" pitchFamily="34" charset="0"/>
                <a:cs typeface="Calibri" panose="020F0502020204030204" pitchFamily="34" charset="0"/>
              </a:rPr>
              <a:t> архитектура приложений в оркестраторе контейнеров </a:t>
            </a:r>
            <a:r>
              <a:rPr lang="en-US" sz="4800" dirty="0">
                <a:solidFill>
                  <a:srgbClr val="253957"/>
                </a:solidFill>
                <a:latin typeface="Calibri" panose="020F0502020204030204" pitchFamily="34" charset="0"/>
                <a:cs typeface="Calibri" panose="020F0502020204030204" pitchFamily="34" charset="0"/>
              </a:rPr>
              <a:t>K</a:t>
            </a:r>
            <a:r>
              <a:rPr lang="ru-RU" sz="4800" dirty="0" err="1">
                <a:solidFill>
                  <a:srgbClr val="253957"/>
                </a:solidFill>
                <a:latin typeface="Calibri" panose="020F0502020204030204" pitchFamily="34" charset="0"/>
                <a:cs typeface="Calibri" panose="020F0502020204030204" pitchFamily="34" charset="0"/>
              </a:rPr>
              <a:t>ubernetes</a:t>
            </a:r>
            <a:r>
              <a:rPr lang="ru-RU" sz="4800" dirty="0">
                <a:solidFill>
                  <a:srgbClr val="253957"/>
                </a:solidFill>
                <a:latin typeface="Calibri" panose="020F0502020204030204" pitchFamily="34" charset="0"/>
                <a:cs typeface="Calibri" panose="020F0502020204030204" pitchFamily="34" charset="0"/>
              </a:rPr>
              <a:t>»</a:t>
            </a:r>
            <a:endParaRPr lang="en-US" sz="4800" dirty="0">
              <a:solidFill>
                <a:srgbClr val="253957"/>
              </a:solidFill>
              <a:latin typeface="Calibri" panose="020F0502020204030204" pitchFamily="34" charset="0"/>
              <a:cs typeface="Calibri" panose="020F0502020204030204" pitchFamily="34" charset="0"/>
            </a:endParaRPr>
          </a:p>
        </p:txBody>
      </p:sp>
      <p:pic>
        <p:nvPicPr>
          <p:cNvPr id="7" name="Рисунок 6">
            <a:extLst>
              <a:ext uri="{FF2B5EF4-FFF2-40B4-BE49-F238E27FC236}">
                <a16:creationId xmlns:a16="http://schemas.microsoft.com/office/drawing/2014/main" id="{58C293F1-7923-4EE4-B706-E0BE6F44C5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606" y="3041576"/>
            <a:ext cx="313332" cy="313332"/>
          </a:xfrm>
          <a:prstGeom prst="rect">
            <a:avLst/>
          </a:prstGeom>
        </p:spPr>
      </p:pic>
      <p:pic>
        <p:nvPicPr>
          <p:cNvPr id="9" name="Рисунок 8">
            <a:extLst>
              <a:ext uri="{FF2B5EF4-FFF2-40B4-BE49-F238E27FC236}">
                <a16:creationId xmlns:a16="http://schemas.microsoft.com/office/drawing/2014/main" id="{7C78FF38-4505-42AF-B553-3F7D25BDA6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606" y="5273824"/>
            <a:ext cx="313332" cy="313332"/>
          </a:xfrm>
          <a:prstGeom prst="rect">
            <a:avLst/>
          </a:prstGeom>
        </p:spPr>
      </p:pic>
      <p:pic>
        <p:nvPicPr>
          <p:cNvPr id="10" name="Рисунок 9">
            <a:extLst>
              <a:ext uri="{FF2B5EF4-FFF2-40B4-BE49-F238E27FC236}">
                <a16:creationId xmlns:a16="http://schemas.microsoft.com/office/drawing/2014/main" id="{8D18787D-7AD3-4326-8A4A-4E038AE8EF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606" y="7431460"/>
            <a:ext cx="313332" cy="313332"/>
          </a:xfrm>
          <a:prstGeom prst="rect">
            <a:avLst/>
          </a:prstGeom>
        </p:spPr>
      </p:pic>
    </p:spTree>
    <p:extLst>
      <p:ext uri="{BB962C8B-B14F-4D97-AF65-F5344CB8AC3E}">
        <p14:creationId xmlns:p14="http://schemas.microsoft.com/office/powerpoint/2010/main" val="11085504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4127104" y="11494669"/>
            <a:ext cx="15820761"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dirty="0"/>
              <a:t>Email: aavolkov_3@edu.hse.ru</a:t>
            </a:r>
            <a:endParaRPr dirty="0"/>
          </a:p>
        </p:txBody>
      </p:sp>
      <p:pic>
        <p:nvPicPr>
          <p:cNvPr id="103" name="Изображение" descr="Изображение"/>
          <p:cNvPicPr>
            <a:picLocks noChangeAspect="1"/>
          </p:cNvPicPr>
          <p:nvPr/>
        </p:nvPicPr>
        <p:blipFill>
          <a:blip r:embed="rId3"/>
          <a:stretch>
            <a:fillRect/>
          </a:stretch>
        </p:blipFill>
        <p:spPr>
          <a:xfrm>
            <a:off x="10594075" y="1025352"/>
            <a:ext cx="3195850" cy="3090059"/>
          </a:xfrm>
          <a:prstGeom prst="rect">
            <a:avLst/>
          </a:prstGeom>
          <a:ln w="12700">
            <a:miter lim="400000"/>
          </a:ln>
        </p:spPr>
      </p:pic>
      <p:sp>
        <p:nvSpPr>
          <p:cNvPr id="6" name="Очень крутой…">
            <a:extLst>
              <a:ext uri="{FF2B5EF4-FFF2-40B4-BE49-F238E27FC236}">
                <a16:creationId xmlns:a16="http://schemas.microsoft.com/office/drawing/2014/main" id="{793B47EE-3E4C-488E-A95F-40AEE9274637}"/>
              </a:ext>
            </a:extLst>
          </p:cNvPr>
          <p:cNvSpPr txBox="1"/>
          <p:nvPr/>
        </p:nvSpPr>
        <p:spPr>
          <a:xfrm>
            <a:off x="4127104" y="5144303"/>
            <a:ext cx="16129792" cy="25057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sz="9600" dirty="0">
                <a:solidFill>
                  <a:schemeClr val="bg1"/>
                </a:solidFill>
              </a:rPr>
              <a:t>Спасибо за внимание</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Цели и задачи</a:t>
            </a:r>
            <a:endParaRPr dirty="0"/>
          </a:p>
        </p:txBody>
      </p:sp>
      <p:pic>
        <p:nvPicPr>
          <p:cNvPr id="9" name="Рисунок 8" descr="В яблочко">
            <a:extLst>
              <a:ext uri="{FF2B5EF4-FFF2-40B4-BE49-F238E27FC236}">
                <a16:creationId xmlns:a16="http://schemas.microsoft.com/office/drawing/2014/main" id="{AE98A005-EEB6-B946-BFB1-46E6400C76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9133" y="3193216"/>
            <a:ext cx="1754524" cy="1754524"/>
          </a:xfrm>
          <a:prstGeom prst="rect">
            <a:avLst/>
          </a:prstGeom>
        </p:spPr>
      </p:pic>
      <p:sp>
        <p:nvSpPr>
          <p:cNvPr id="10" name="Прямоугольник 9">
            <a:extLst>
              <a:ext uri="{FF2B5EF4-FFF2-40B4-BE49-F238E27FC236}">
                <a16:creationId xmlns:a16="http://schemas.microsoft.com/office/drawing/2014/main" id="{2189FA08-A2FD-584E-9984-478E4AD98F02}"/>
              </a:ext>
            </a:extLst>
          </p:cNvPr>
          <p:cNvSpPr/>
          <p:nvPr/>
        </p:nvSpPr>
        <p:spPr>
          <a:xfrm>
            <a:off x="2974976" y="3193216"/>
            <a:ext cx="19730184" cy="2400657"/>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algn="l"/>
            <a:r>
              <a:rPr lang="ru-RU" sz="4800" b="1" dirty="0">
                <a:solidFill>
                  <a:srgbClr val="253957"/>
                </a:solidFill>
                <a:latin typeface="Calibri" panose="020F0502020204030204" pitchFamily="34" charset="0"/>
                <a:cs typeface="Calibri" panose="020F0502020204030204" pitchFamily="34" charset="0"/>
              </a:rPr>
              <a:t>Цель работы</a:t>
            </a:r>
            <a:r>
              <a:rPr lang="ru-RU" sz="4800" dirty="0">
                <a:solidFill>
                  <a:srgbClr val="253957"/>
                </a:solidFill>
                <a:latin typeface="Calibri" panose="020F0502020204030204" pitchFamily="34" charset="0"/>
                <a:cs typeface="Calibri" panose="020F0502020204030204" pitchFamily="34" charset="0"/>
              </a:rPr>
              <a:t> – разработка системы для построения мониторинга, анализа аномалий и своевременного предупреждения.</a:t>
            </a:r>
            <a:endParaRPr lang="en-US" sz="4800" dirty="0">
              <a:solidFill>
                <a:srgbClr val="253957"/>
              </a:solidFill>
              <a:latin typeface="Calibri" panose="020F0502020204030204" pitchFamily="34" charset="0"/>
              <a:cs typeface="Calibri" panose="020F0502020204030204" pitchFamily="34" charset="0"/>
            </a:endParaRPr>
          </a:p>
          <a:p>
            <a:endParaRPr lang="en-US" sz="5400" b="1" dirty="0">
              <a:solidFill>
                <a:srgbClr val="253957"/>
              </a:solidFill>
              <a:latin typeface="Calibri" panose="020F0502020204030204" pitchFamily="34" charset="0"/>
              <a:cs typeface="Calibri" panose="020F0502020204030204" pitchFamily="34" charset="0"/>
            </a:endParaRPr>
          </a:p>
        </p:txBody>
      </p:sp>
      <p:pic>
        <p:nvPicPr>
          <p:cNvPr id="11" name="Рисунок 10" descr="Контрольный список">
            <a:extLst>
              <a:ext uri="{FF2B5EF4-FFF2-40B4-BE49-F238E27FC236}">
                <a16:creationId xmlns:a16="http://schemas.microsoft.com/office/drawing/2014/main" id="{F41CBA7A-E306-8145-B793-FA98681CC7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9132" y="5626562"/>
            <a:ext cx="1754523" cy="1754523"/>
          </a:xfrm>
          <a:prstGeom prst="rect">
            <a:avLst/>
          </a:prstGeom>
        </p:spPr>
      </p:pic>
      <p:sp>
        <p:nvSpPr>
          <p:cNvPr id="12" name="Прямоугольник 11">
            <a:extLst>
              <a:ext uri="{FF2B5EF4-FFF2-40B4-BE49-F238E27FC236}">
                <a16:creationId xmlns:a16="http://schemas.microsoft.com/office/drawing/2014/main" id="{5CC504ED-70D8-42B9-86C5-E1D04907BFB1}"/>
              </a:ext>
            </a:extLst>
          </p:cNvPr>
          <p:cNvSpPr/>
          <p:nvPr/>
        </p:nvSpPr>
        <p:spPr>
          <a:xfrm>
            <a:off x="2974974" y="5568492"/>
            <a:ext cx="19730184" cy="6924973"/>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algn="l"/>
            <a:r>
              <a:rPr lang="ru-RU" sz="4800" b="1" dirty="0">
                <a:solidFill>
                  <a:srgbClr val="253957"/>
                </a:solidFill>
                <a:latin typeface="Calibri" panose="020F0502020204030204" pitchFamily="34" charset="0"/>
                <a:cs typeface="Calibri" panose="020F0502020204030204" pitchFamily="34" charset="0"/>
              </a:rPr>
              <a:t>Задачи работы</a:t>
            </a:r>
            <a:r>
              <a:rPr lang="en-US" sz="4800" b="1" dirty="0">
                <a:solidFill>
                  <a:srgbClr val="253957"/>
                </a:solidFill>
                <a:latin typeface="Calibri" panose="020F0502020204030204" pitchFamily="34" charset="0"/>
                <a:cs typeface="Calibri" panose="020F0502020204030204" pitchFamily="34" charset="0"/>
              </a:rPr>
              <a:t>:</a:t>
            </a:r>
            <a:endParaRPr lang="ru-RU" sz="4800" b="1" dirty="0">
              <a:solidFill>
                <a:srgbClr val="253957"/>
              </a:solidFill>
              <a:latin typeface="Calibri" panose="020F0502020204030204" pitchFamily="34" charset="0"/>
              <a:cs typeface="Calibri" panose="020F0502020204030204" pitchFamily="34" charset="0"/>
            </a:endParaRPr>
          </a:p>
          <a:p>
            <a:pPr algn="l"/>
            <a:endParaRPr lang="ru-RU" sz="3600" dirty="0">
              <a:solidFill>
                <a:srgbClr val="253957"/>
              </a:solidFill>
              <a:latin typeface="Calibri" panose="020F0502020204030204" pitchFamily="34" charset="0"/>
              <a:cs typeface="Calibri" panose="020F0502020204030204" pitchFamily="34" charset="0"/>
            </a:endParaRPr>
          </a:p>
          <a:p>
            <a:pPr marL="685800" indent="-685800" algn="l">
              <a:buFont typeface="Arial" panose="020B0604020202020204" pitchFamily="34" charset="0"/>
              <a:buChar char="•"/>
            </a:pPr>
            <a:r>
              <a:rPr lang="ru-RU" sz="4000" dirty="0">
                <a:solidFill>
                  <a:srgbClr val="253957"/>
                </a:solidFill>
                <a:latin typeface="Calibri" panose="020F0502020204030204" pitchFamily="34" charset="0"/>
                <a:cs typeface="Calibri" panose="020F0502020204030204" pitchFamily="34" charset="0"/>
              </a:rPr>
              <a:t>Исследовать предметную область мониторинга бизнес-приложений</a:t>
            </a:r>
            <a:r>
              <a:rPr lang="en-US" sz="4000" dirty="0">
                <a:solidFill>
                  <a:srgbClr val="253957"/>
                </a:solidFill>
                <a:latin typeface="Calibri" panose="020F0502020204030204" pitchFamily="34" charset="0"/>
                <a:cs typeface="Calibri" panose="020F0502020204030204" pitchFamily="34" charset="0"/>
              </a:rPr>
              <a:t>;</a:t>
            </a:r>
            <a:endParaRPr lang="ru-RU" sz="4000" dirty="0">
              <a:solidFill>
                <a:srgbClr val="253957"/>
              </a:solidFill>
              <a:latin typeface="Calibri" panose="020F0502020204030204" pitchFamily="34" charset="0"/>
              <a:cs typeface="Calibri" panose="020F0502020204030204" pitchFamily="34" charset="0"/>
            </a:endParaRPr>
          </a:p>
          <a:p>
            <a:pPr marL="685800" indent="-685800" algn="l">
              <a:buFont typeface="Arial" panose="020B0604020202020204" pitchFamily="34" charset="0"/>
              <a:buChar char="•"/>
            </a:pPr>
            <a:r>
              <a:rPr lang="ru-RU" sz="4000" dirty="0">
                <a:solidFill>
                  <a:srgbClr val="253957"/>
                </a:solidFill>
                <a:latin typeface="Calibri" panose="020F0502020204030204" pitchFamily="34" charset="0"/>
                <a:cs typeface="Calibri" panose="020F0502020204030204" pitchFamily="34" charset="0"/>
              </a:rPr>
              <a:t>Исследовать существующие подходы к реализации мониторинга в приложениях и существующие инфраструктурные решения;</a:t>
            </a:r>
          </a:p>
          <a:p>
            <a:pPr marL="685800" indent="-685800" algn="l">
              <a:buFont typeface="Arial" panose="020B0604020202020204" pitchFamily="34" charset="0"/>
              <a:buChar char="•"/>
            </a:pPr>
            <a:r>
              <a:rPr lang="ru-RU" sz="4000" dirty="0">
                <a:solidFill>
                  <a:srgbClr val="253957"/>
                </a:solidFill>
                <a:latin typeface="Calibri" panose="020F0502020204030204" pitchFamily="34" charset="0"/>
                <a:cs typeface="Calibri" panose="020F0502020204030204" pitchFamily="34" charset="0"/>
              </a:rPr>
              <a:t>Определить требования к системе для построения мониторинга со стороны конфигурации метрик, анализа аномалий, пользовательского интерфейса, инфраструктуры;</a:t>
            </a:r>
          </a:p>
          <a:p>
            <a:pPr marL="685800" indent="-685800" algn="l">
              <a:buFont typeface="Arial" panose="020B0604020202020204" pitchFamily="34" charset="0"/>
              <a:buChar char="•"/>
            </a:pPr>
            <a:r>
              <a:rPr lang="ru-RU" sz="4000" dirty="0">
                <a:solidFill>
                  <a:srgbClr val="253957"/>
                </a:solidFill>
                <a:latin typeface="Calibri" panose="020F0502020204030204" pitchFamily="34" charset="0"/>
                <a:cs typeface="Calibri" panose="020F0502020204030204" pitchFamily="34" charset="0"/>
              </a:rPr>
              <a:t>Разработать API для написания и конфигурации метрик;</a:t>
            </a:r>
          </a:p>
          <a:p>
            <a:pPr marL="685800" indent="-685800" algn="l">
              <a:buFont typeface="Arial" panose="020B0604020202020204" pitchFamily="34" charset="0"/>
              <a:buChar char="•"/>
            </a:pPr>
            <a:r>
              <a:rPr lang="ru-RU" sz="4000" dirty="0">
                <a:solidFill>
                  <a:srgbClr val="253957"/>
                </a:solidFill>
                <a:latin typeface="Calibri" panose="020F0502020204030204" pitchFamily="34" charset="0"/>
                <a:cs typeface="Calibri" panose="020F0502020204030204" pitchFamily="34" charset="0"/>
              </a:rPr>
              <a:t>Развернуть инфраструктуру для экспорта, сбора и отображения метрик в режиме реального времени;</a:t>
            </a:r>
            <a:endParaRPr lang="en-US" sz="4000" dirty="0">
              <a:solidFill>
                <a:srgbClr val="253957"/>
              </a:solidFill>
              <a:latin typeface="Calibri" panose="020F0502020204030204" pitchFamily="34" charset="0"/>
              <a:cs typeface="Calibri" panose="020F0502020204030204" pitchFamily="34" charset="0"/>
            </a:endParaRPr>
          </a:p>
        </p:txBody>
      </p:sp>
      <p:pic>
        <p:nvPicPr>
          <p:cNvPr id="13" name="Рисунок 12">
            <a:extLst>
              <a:ext uri="{FF2B5EF4-FFF2-40B4-BE49-F238E27FC236}">
                <a16:creationId xmlns:a16="http://schemas.microsoft.com/office/drawing/2014/main" id="{BE68FDA1-D4CA-4C67-93D1-FD05CC31B5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97650" y="7054387"/>
            <a:ext cx="313332" cy="313332"/>
          </a:xfrm>
          <a:prstGeom prst="rect">
            <a:avLst/>
          </a:prstGeom>
        </p:spPr>
      </p:pic>
      <p:pic>
        <p:nvPicPr>
          <p:cNvPr id="14" name="Рисунок 13">
            <a:extLst>
              <a:ext uri="{FF2B5EF4-FFF2-40B4-BE49-F238E27FC236}">
                <a16:creationId xmlns:a16="http://schemas.microsoft.com/office/drawing/2014/main" id="{A085B78C-2FCB-40DC-A3FB-9D216E2E0C2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97650" y="7655817"/>
            <a:ext cx="313332" cy="313332"/>
          </a:xfrm>
          <a:prstGeom prst="rect">
            <a:avLst/>
          </a:prstGeom>
        </p:spPr>
      </p:pic>
      <p:pic>
        <p:nvPicPr>
          <p:cNvPr id="15" name="Рисунок 14">
            <a:extLst>
              <a:ext uri="{FF2B5EF4-FFF2-40B4-BE49-F238E27FC236}">
                <a16:creationId xmlns:a16="http://schemas.microsoft.com/office/drawing/2014/main" id="{D51D0614-985D-4A7F-AFEA-90C729EB9BC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97650" y="8887003"/>
            <a:ext cx="313332" cy="313332"/>
          </a:xfrm>
          <a:prstGeom prst="rect">
            <a:avLst/>
          </a:prstGeom>
        </p:spPr>
      </p:pic>
      <p:pic>
        <p:nvPicPr>
          <p:cNvPr id="16" name="Рисунок 15">
            <a:extLst>
              <a:ext uri="{FF2B5EF4-FFF2-40B4-BE49-F238E27FC236}">
                <a16:creationId xmlns:a16="http://schemas.microsoft.com/office/drawing/2014/main" id="{DC0F865E-E691-4C99-B42A-1FD4CD16675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97650" y="10721648"/>
            <a:ext cx="313332" cy="313332"/>
          </a:xfrm>
          <a:prstGeom prst="rect">
            <a:avLst/>
          </a:prstGeom>
        </p:spPr>
      </p:pic>
      <p:pic>
        <p:nvPicPr>
          <p:cNvPr id="17" name="Рисунок 16">
            <a:extLst>
              <a:ext uri="{FF2B5EF4-FFF2-40B4-BE49-F238E27FC236}">
                <a16:creationId xmlns:a16="http://schemas.microsoft.com/office/drawing/2014/main" id="{261B49C0-C96C-4E34-82A9-4E6A261A66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97650" y="11325924"/>
            <a:ext cx="313332" cy="313332"/>
          </a:xfrm>
          <a:prstGeom prst="rect">
            <a:avLst/>
          </a:prstGeom>
        </p:spPr>
      </p:pic>
    </p:spTree>
    <p:extLst>
      <p:ext uri="{BB962C8B-B14F-4D97-AF65-F5344CB8AC3E}">
        <p14:creationId xmlns:p14="http://schemas.microsoft.com/office/powerpoint/2010/main" val="187966556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ЗАДАЧИ СИСТЕМЫ МОНИТОРИНГА</a:t>
            </a:r>
            <a:endParaRPr dirty="0"/>
          </a:p>
        </p:txBody>
      </p:sp>
      <p:sp>
        <p:nvSpPr>
          <p:cNvPr id="13" name="Прямоугольник 12">
            <a:extLst>
              <a:ext uri="{FF2B5EF4-FFF2-40B4-BE49-F238E27FC236}">
                <a16:creationId xmlns:a16="http://schemas.microsoft.com/office/drawing/2014/main" id="{E9863F4C-4791-444C-9DB5-294592B8C33F}"/>
              </a:ext>
            </a:extLst>
          </p:cNvPr>
          <p:cNvSpPr/>
          <p:nvPr/>
        </p:nvSpPr>
        <p:spPr>
          <a:xfrm>
            <a:off x="1201064" y="2768416"/>
            <a:ext cx="21504095" cy="9694962"/>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marL="571500" indent="-571500" algn="l">
              <a:buFont typeface="Arial" panose="020B0604020202020204" pitchFamily="34" charset="0"/>
              <a:buChar char="•"/>
            </a:pPr>
            <a:r>
              <a:rPr lang="ru-RU" sz="4800" b="1" i="1" dirty="0">
                <a:solidFill>
                  <a:srgbClr val="253957"/>
                </a:solidFill>
                <a:latin typeface="Calibri" panose="020F0502020204030204" pitchFamily="34" charset="0"/>
                <a:cs typeface="Calibri" panose="020F0502020204030204" pitchFamily="34" charset="0"/>
              </a:rPr>
              <a:t>Анализ долгосрочных тенденций.</a:t>
            </a:r>
            <a:r>
              <a:rPr lang="ru-RU" sz="4800" dirty="0">
                <a:solidFill>
                  <a:srgbClr val="253957"/>
                </a:solidFill>
                <a:latin typeface="Calibri" panose="020F0502020204030204" pitchFamily="34" charset="0"/>
                <a:cs typeface="Calibri" panose="020F0502020204030204" pitchFamily="34" charset="0"/>
              </a:rPr>
              <a:t> Мониторинг позволяет оценивать тренды в долгосрочной перспективе.</a:t>
            </a:r>
          </a:p>
          <a:p>
            <a:pPr marL="571500" indent="-571500" algn="l">
              <a:buFont typeface="Arial" panose="020B0604020202020204" pitchFamily="34" charset="0"/>
              <a:buChar char="•"/>
            </a:pPr>
            <a:r>
              <a:rPr lang="ru-RU" sz="4800" b="1" i="1" dirty="0">
                <a:solidFill>
                  <a:srgbClr val="253957"/>
                </a:solidFill>
                <a:latin typeface="Calibri" panose="020F0502020204030204" pitchFamily="34" charset="0"/>
                <a:cs typeface="Calibri" panose="020F0502020204030204" pitchFamily="34" charset="0"/>
              </a:rPr>
              <a:t>Сравнение с предыдущими версиями или экспериментальными группами.</a:t>
            </a:r>
            <a:r>
              <a:rPr lang="ru-RU" sz="4800" dirty="0">
                <a:solidFill>
                  <a:srgbClr val="253957"/>
                </a:solidFill>
                <a:latin typeface="Calibri" panose="020F0502020204030204" pitchFamily="34" charset="0"/>
                <a:cs typeface="Calibri" panose="020F0502020204030204" pitchFamily="34" charset="0"/>
              </a:rPr>
              <a:t> Сравнение производительности разных версий приложения позволит отдать предпочтение той или оной технологии / методу.</a:t>
            </a:r>
          </a:p>
          <a:p>
            <a:pPr marL="571500" indent="-571500" algn="l">
              <a:buFont typeface="Arial" panose="020B0604020202020204" pitchFamily="34" charset="0"/>
              <a:buChar char="•"/>
            </a:pPr>
            <a:r>
              <a:rPr lang="ru-RU" sz="4800" b="1" i="1" dirty="0">
                <a:solidFill>
                  <a:srgbClr val="253957"/>
                </a:solidFill>
                <a:latin typeface="Calibri" panose="020F0502020204030204" pitchFamily="34" charset="0"/>
                <a:cs typeface="Calibri" panose="020F0502020204030204" pitchFamily="34" charset="0"/>
              </a:rPr>
              <a:t>Оповещение.</a:t>
            </a:r>
            <a:r>
              <a:rPr lang="ru-RU" sz="4800" dirty="0">
                <a:solidFill>
                  <a:srgbClr val="253957"/>
                </a:solidFill>
                <a:latin typeface="Calibri" panose="020F0502020204030204" pitchFamily="34" charset="0"/>
                <a:cs typeface="Calibri" panose="020F0502020204030204" pitchFamily="34" charset="0"/>
              </a:rPr>
              <a:t> Наблюдение за ключевыми метриками доступности приложения может сообщить о сбое или о его предпосылках, что позволит вовремя оповестить инженеров о неисправности и спровоцировать реакцию на инцидент.</a:t>
            </a:r>
          </a:p>
          <a:p>
            <a:pPr marL="571500" indent="-571500" algn="l">
              <a:buFont typeface="Arial" panose="020B0604020202020204" pitchFamily="34" charset="0"/>
              <a:buChar char="•"/>
            </a:pPr>
            <a:r>
              <a:rPr lang="ru-RU" sz="4800" b="1" i="1" dirty="0">
                <a:solidFill>
                  <a:srgbClr val="253957"/>
                </a:solidFill>
                <a:latin typeface="Calibri" panose="020F0502020204030204" pitchFamily="34" charset="0"/>
                <a:cs typeface="Calibri" panose="020F0502020204030204" pitchFamily="34" charset="0"/>
              </a:rPr>
              <a:t>Создание информационных панелей.</a:t>
            </a:r>
            <a:r>
              <a:rPr lang="ru-RU" sz="4800" dirty="0">
                <a:solidFill>
                  <a:srgbClr val="253957"/>
                </a:solidFill>
                <a:latin typeface="Calibri" panose="020F0502020204030204" pitchFamily="34" charset="0"/>
                <a:cs typeface="Calibri" panose="020F0502020204030204" pitchFamily="34" charset="0"/>
              </a:rPr>
              <a:t> Информационная панель содержит ответы на главные вопросы о работе сервиса.</a:t>
            </a:r>
          </a:p>
          <a:p>
            <a:pPr marL="571500" indent="-571500" algn="l">
              <a:buFont typeface="Arial" panose="020B0604020202020204" pitchFamily="34" charset="0"/>
              <a:buChar char="•"/>
            </a:pPr>
            <a:r>
              <a:rPr lang="ru-RU" sz="4800" b="1" i="1" dirty="0">
                <a:solidFill>
                  <a:srgbClr val="253957"/>
                </a:solidFill>
                <a:latin typeface="Calibri" panose="020F0502020204030204" pitchFamily="34" charset="0"/>
                <a:cs typeface="Calibri" panose="020F0502020204030204" pitchFamily="34" charset="0"/>
              </a:rPr>
              <a:t>Ретроспективный анализ различного назначения.</a:t>
            </a:r>
            <a:r>
              <a:rPr lang="ru-RU" sz="4800" dirty="0">
                <a:solidFill>
                  <a:srgbClr val="253957"/>
                </a:solidFill>
                <a:latin typeface="Calibri" panose="020F0502020204030204" pitchFamily="34" charset="0"/>
                <a:cs typeface="Calibri" panose="020F0502020204030204" pitchFamily="34" charset="0"/>
              </a:rPr>
              <a:t> Выявление причинно-следственных связей между различного рода событиями.</a:t>
            </a:r>
            <a:endParaRPr lang="en-US" sz="4800" dirty="0">
              <a:solidFill>
                <a:srgbClr val="253957"/>
              </a:solidFill>
              <a:latin typeface="Calibri" panose="020F0502020204030204" pitchFamily="34" charset="0"/>
              <a:cs typeface="Calibri" panose="020F0502020204030204" pitchFamily="34" charset="0"/>
            </a:endParaRPr>
          </a:p>
        </p:txBody>
      </p:sp>
      <p:pic>
        <p:nvPicPr>
          <p:cNvPr id="9" name="Рисунок 8">
            <a:extLst>
              <a:ext uri="{FF2B5EF4-FFF2-40B4-BE49-F238E27FC236}">
                <a16:creationId xmlns:a16="http://schemas.microsoft.com/office/drawing/2014/main" id="{9795A7E2-B264-47CB-B576-9FD94B0211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06" y="3041576"/>
            <a:ext cx="313332" cy="313332"/>
          </a:xfrm>
          <a:prstGeom prst="rect">
            <a:avLst/>
          </a:prstGeom>
        </p:spPr>
      </p:pic>
      <p:pic>
        <p:nvPicPr>
          <p:cNvPr id="10" name="Рисунок 9">
            <a:extLst>
              <a:ext uri="{FF2B5EF4-FFF2-40B4-BE49-F238E27FC236}">
                <a16:creationId xmlns:a16="http://schemas.microsoft.com/office/drawing/2014/main" id="{26A05515-FB9C-46B5-8628-AFF7FE6192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06" y="4544133"/>
            <a:ext cx="313332" cy="313332"/>
          </a:xfrm>
          <a:prstGeom prst="rect">
            <a:avLst/>
          </a:prstGeom>
        </p:spPr>
      </p:pic>
      <p:pic>
        <p:nvPicPr>
          <p:cNvPr id="11" name="Рисунок 10">
            <a:extLst>
              <a:ext uri="{FF2B5EF4-FFF2-40B4-BE49-F238E27FC236}">
                <a16:creationId xmlns:a16="http://schemas.microsoft.com/office/drawing/2014/main" id="{F4144DB2-75C9-4940-A8F8-A43279153D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7304" y="6701334"/>
            <a:ext cx="313332" cy="313332"/>
          </a:xfrm>
          <a:prstGeom prst="rect">
            <a:avLst/>
          </a:prstGeom>
        </p:spPr>
      </p:pic>
      <p:pic>
        <p:nvPicPr>
          <p:cNvPr id="12" name="Рисунок 11">
            <a:extLst>
              <a:ext uri="{FF2B5EF4-FFF2-40B4-BE49-F238E27FC236}">
                <a16:creationId xmlns:a16="http://schemas.microsoft.com/office/drawing/2014/main" id="{86D1D3AA-C932-4A16-B87C-8E0B478B14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06" y="9599496"/>
            <a:ext cx="313332" cy="313332"/>
          </a:xfrm>
          <a:prstGeom prst="rect">
            <a:avLst/>
          </a:prstGeom>
        </p:spPr>
      </p:pic>
      <p:pic>
        <p:nvPicPr>
          <p:cNvPr id="14" name="Рисунок 13">
            <a:extLst>
              <a:ext uri="{FF2B5EF4-FFF2-40B4-BE49-F238E27FC236}">
                <a16:creationId xmlns:a16="http://schemas.microsoft.com/office/drawing/2014/main" id="{20816685-1EEF-4D10-93DA-42159F7791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06" y="11068745"/>
            <a:ext cx="313332" cy="313332"/>
          </a:xfrm>
          <a:prstGeom prst="rect">
            <a:avLst/>
          </a:prstGeom>
        </p:spPr>
      </p:pic>
    </p:spTree>
    <p:extLst>
      <p:ext uri="{BB962C8B-B14F-4D97-AF65-F5344CB8AC3E}">
        <p14:creationId xmlns:p14="http://schemas.microsoft.com/office/powerpoint/2010/main" val="37273544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Метрика</a:t>
            </a:r>
            <a:endParaRPr dirty="0"/>
          </a:p>
        </p:txBody>
      </p:sp>
      <p:sp>
        <p:nvSpPr>
          <p:cNvPr id="13" name="Прямоугольник 12">
            <a:extLst>
              <a:ext uri="{FF2B5EF4-FFF2-40B4-BE49-F238E27FC236}">
                <a16:creationId xmlns:a16="http://schemas.microsoft.com/office/drawing/2014/main" id="{E9863F4C-4791-444C-9DB5-294592B8C33F}"/>
              </a:ext>
            </a:extLst>
          </p:cNvPr>
          <p:cNvSpPr/>
          <p:nvPr/>
        </p:nvSpPr>
        <p:spPr>
          <a:xfrm>
            <a:off x="1201064" y="2768416"/>
            <a:ext cx="21504095" cy="830997"/>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algn="l"/>
            <a:r>
              <a:rPr lang="ru-RU" sz="4800" b="1" i="1" dirty="0">
                <a:solidFill>
                  <a:srgbClr val="253957"/>
                </a:solidFill>
                <a:latin typeface="Calibri" panose="020F0502020204030204" pitchFamily="34" charset="0"/>
                <a:cs typeface="Calibri" panose="020F0502020204030204" pitchFamily="34" charset="0"/>
              </a:rPr>
              <a:t>Метрика</a:t>
            </a:r>
            <a:r>
              <a:rPr lang="ru-RU" sz="4800" dirty="0">
                <a:solidFill>
                  <a:srgbClr val="253957"/>
                </a:solidFill>
                <a:latin typeface="Calibri" panose="020F0502020204030204" pitchFamily="34" charset="0"/>
                <a:cs typeface="Calibri" panose="020F0502020204030204" pitchFamily="34" charset="0"/>
              </a:rPr>
              <a:t> – наблюдаемая количественная характеристика приложения.</a:t>
            </a:r>
            <a:endParaRPr lang="en-US" sz="4800" dirty="0">
              <a:solidFill>
                <a:srgbClr val="253957"/>
              </a:solidFill>
              <a:latin typeface="Calibri" panose="020F0502020204030204" pitchFamily="34" charset="0"/>
              <a:cs typeface="Calibri" panose="020F0502020204030204" pitchFamily="34" charset="0"/>
            </a:endParaRPr>
          </a:p>
        </p:txBody>
      </p:sp>
      <p:sp>
        <p:nvSpPr>
          <p:cNvPr id="10" name="Прямоугольник 9">
            <a:extLst>
              <a:ext uri="{FF2B5EF4-FFF2-40B4-BE49-F238E27FC236}">
                <a16:creationId xmlns:a16="http://schemas.microsoft.com/office/drawing/2014/main" id="{86518B2B-87D5-4C1B-939E-D4C237A52330}"/>
              </a:ext>
            </a:extLst>
          </p:cNvPr>
          <p:cNvSpPr/>
          <p:nvPr/>
        </p:nvSpPr>
        <p:spPr>
          <a:xfrm>
            <a:off x="0" y="11538520"/>
            <a:ext cx="24383999" cy="707886"/>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r>
              <a:rPr lang="ru-RU" sz="4000" i="1" dirty="0">
                <a:solidFill>
                  <a:srgbClr val="253957"/>
                </a:solidFill>
                <a:latin typeface="Calibri" panose="020F0502020204030204" pitchFamily="34" charset="0"/>
                <a:cs typeface="Calibri" panose="020F0502020204030204" pitchFamily="34" charset="0"/>
              </a:rPr>
              <a:t>Рисунок 1. Метрика времени ответа сервиса</a:t>
            </a:r>
            <a:endParaRPr lang="en-US" sz="4000" dirty="0">
              <a:solidFill>
                <a:srgbClr val="253957"/>
              </a:solidFill>
              <a:latin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C28F4960-8CE9-4B37-963C-FDD61847F046}"/>
              </a:ext>
            </a:extLst>
          </p:cNvPr>
          <p:cNvPicPr>
            <a:picLocks noChangeAspect="1"/>
          </p:cNvPicPr>
          <p:nvPr/>
        </p:nvPicPr>
        <p:blipFill>
          <a:blip r:embed="rId3"/>
          <a:stretch>
            <a:fillRect/>
          </a:stretch>
        </p:blipFill>
        <p:spPr>
          <a:xfrm>
            <a:off x="1201064" y="4985792"/>
            <a:ext cx="21426348" cy="5442936"/>
          </a:xfrm>
          <a:prstGeom prst="rect">
            <a:avLst/>
          </a:prstGeom>
        </p:spPr>
      </p:pic>
    </p:spTree>
    <p:extLst>
      <p:ext uri="{BB962C8B-B14F-4D97-AF65-F5344CB8AC3E}">
        <p14:creationId xmlns:p14="http://schemas.microsoft.com/office/powerpoint/2010/main" val="30128562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АНОМАЛИЯ</a:t>
            </a:r>
            <a:endParaRPr dirty="0"/>
          </a:p>
        </p:txBody>
      </p:sp>
      <p:sp>
        <p:nvSpPr>
          <p:cNvPr id="13" name="Прямоугольник 12">
            <a:extLst>
              <a:ext uri="{FF2B5EF4-FFF2-40B4-BE49-F238E27FC236}">
                <a16:creationId xmlns:a16="http://schemas.microsoft.com/office/drawing/2014/main" id="{E9863F4C-4791-444C-9DB5-294592B8C33F}"/>
              </a:ext>
            </a:extLst>
          </p:cNvPr>
          <p:cNvSpPr/>
          <p:nvPr/>
        </p:nvSpPr>
        <p:spPr>
          <a:xfrm>
            <a:off x="1201064" y="2768416"/>
            <a:ext cx="21504095" cy="1569660"/>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algn="l"/>
            <a:r>
              <a:rPr lang="ru-RU" sz="4800" b="1" i="1" dirty="0">
                <a:solidFill>
                  <a:srgbClr val="253957"/>
                </a:solidFill>
                <a:latin typeface="Calibri" panose="020F0502020204030204" pitchFamily="34" charset="0"/>
                <a:cs typeface="Calibri" panose="020F0502020204030204" pitchFamily="34" charset="0"/>
              </a:rPr>
              <a:t>Аномалия</a:t>
            </a:r>
            <a:r>
              <a:rPr lang="ru-RU" sz="4800" dirty="0">
                <a:solidFill>
                  <a:srgbClr val="253957"/>
                </a:solidFill>
                <a:latin typeface="Calibri" panose="020F0502020204030204" pitchFamily="34" charset="0"/>
                <a:cs typeface="Calibri" panose="020F0502020204030204" pitchFamily="34" charset="0"/>
              </a:rPr>
              <a:t> – отклонение от нормы наблюдаемой количественной характеристики приложения.</a:t>
            </a:r>
            <a:endParaRPr lang="en-US" sz="4800" dirty="0">
              <a:solidFill>
                <a:srgbClr val="253957"/>
              </a:solidFill>
              <a:latin typeface="Calibri" panose="020F0502020204030204" pitchFamily="34" charset="0"/>
              <a:cs typeface="Calibri" panose="020F0502020204030204" pitchFamily="34" charset="0"/>
            </a:endParaRPr>
          </a:p>
        </p:txBody>
      </p:sp>
      <p:sp>
        <p:nvSpPr>
          <p:cNvPr id="10" name="Прямоугольник 9">
            <a:extLst>
              <a:ext uri="{FF2B5EF4-FFF2-40B4-BE49-F238E27FC236}">
                <a16:creationId xmlns:a16="http://schemas.microsoft.com/office/drawing/2014/main" id="{86518B2B-87D5-4C1B-939E-D4C237A52330}"/>
              </a:ext>
            </a:extLst>
          </p:cNvPr>
          <p:cNvSpPr/>
          <p:nvPr/>
        </p:nvSpPr>
        <p:spPr>
          <a:xfrm>
            <a:off x="0" y="11538520"/>
            <a:ext cx="24383999" cy="707886"/>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r>
              <a:rPr lang="ru-RU" sz="4000" i="1" dirty="0">
                <a:solidFill>
                  <a:srgbClr val="253957"/>
                </a:solidFill>
                <a:latin typeface="Calibri" panose="020F0502020204030204" pitchFamily="34" charset="0"/>
                <a:cs typeface="Calibri" panose="020F0502020204030204" pitchFamily="34" charset="0"/>
              </a:rPr>
              <a:t>Рисунок </a:t>
            </a:r>
            <a:r>
              <a:rPr lang="en-US" sz="4000" i="1" dirty="0">
                <a:solidFill>
                  <a:srgbClr val="253957"/>
                </a:solidFill>
                <a:latin typeface="Calibri" panose="020F0502020204030204" pitchFamily="34" charset="0"/>
                <a:cs typeface="Calibri" panose="020F0502020204030204" pitchFamily="34" charset="0"/>
              </a:rPr>
              <a:t>2</a:t>
            </a:r>
            <a:r>
              <a:rPr lang="ru-RU" sz="4000" i="1" dirty="0">
                <a:solidFill>
                  <a:srgbClr val="253957"/>
                </a:solidFill>
                <a:latin typeface="Calibri" panose="020F0502020204030204" pitchFamily="34" charset="0"/>
                <a:cs typeface="Calibri" panose="020F0502020204030204" pitchFamily="34" charset="0"/>
              </a:rPr>
              <a:t>. Аномальное поведение метрики времени ответа сервиса</a:t>
            </a:r>
            <a:endParaRPr lang="en-US" sz="4000" dirty="0">
              <a:solidFill>
                <a:srgbClr val="253957"/>
              </a:solidFill>
              <a:latin typeface="Calibri" panose="020F0502020204030204" pitchFamily="34" charset="0"/>
              <a:cs typeface="Calibri" panose="020F0502020204030204" pitchFamily="34" charset="0"/>
            </a:endParaRPr>
          </a:p>
        </p:txBody>
      </p:sp>
      <p:pic>
        <p:nvPicPr>
          <p:cNvPr id="4" name="Рисунок 3">
            <a:extLst>
              <a:ext uri="{FF2B5EF4-FFF2-40B4-BE49-F238E27FC236}">
                <a16:creationId xmlns:a16="http://schemas.microsoft.com/office/drawing/2014/main" id="{FA7CDC94-8F39-41ED-9E85-E65D2DA07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606" y="4627220"/>
            <a:ext cx="21478553" cy="6482747"/>
          </a:xfrm>
          <a:prstGeom prst="rect">
            <a:avLst/>
          </a:prstGeom>
        </p:spPr>
      </p:pic>
    </p:spTree>
    <p:extLst>
      <p:ext uri="{BB962C8B-B14F-4D97-AF65-F5344CB8AC3E}">
        <p14:creationId xmlns:p14="http://schemas.microsoft.com/office/powerpoint/2010/main" val="12267416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СУЩЕСТВУЮЩИЕ СИСТЕМЫ</a:t>
            </a:r>
            <a:endParaRPr dirty="0"/>
          </a:p>
        </p:txBody>
      </p:sp>
      <p:sp>
        <p:nvSpPr>
          <p:cNvPr id="11" name="Прямоугольник 10">
            <a:extLst>
              <a:ext uri="{FF2B5EF4-FFF2-40B4-BE49-F238E27FC236}">
                <a16:creationId xmlns:a16="http://schemas.microsoft.com/office/drawing/2014/main" id="{D4F450E7-CA82-4651-9B88-38AC4C5100A4}"/>
              </a:ext>
            </a:extLst>
          </p:cNvPr>
          <p:cNvSpPr/>
          <p:nvPr/>
        </p:nvSpPr>
        <p:spPr>
          <a:xfrm>
            <a:off x="2038872" y="2768416"/>
            <a:ext cx="20666287" cy="8956298"/>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algn="l"/>
            <a:r>
              <a:rPr lang="en-US" sz="4800" b="1" i="1" dirty="0">
                <a:solidFill>
                  <a:srgbClr val="253957"/>
                </a:solidFill>
                <a:latin typeface="Calibri" panose="020F0502020204030204" pitchFamily="34" charset="0"/>
                <a:cs typeface="Calibri" panose="020F0502020204030204" pitchFamily="34" charset="0"/>
              </a:rPr>
              <a:t>Nagios</a:t>
            </a:r>
            <a:r>
              <a:rPr lang="ru-RU" sz="4800" b="1" i="1" dirty="0">
                <a:solidFill>
                  <a:srgbClr val="253957"/>
                </a:solidFill>
                <a:latin typeface="Calibri" panose="020F0502020204030204" pitchFamily="34" charset="0"/>
                <a:cs typeface="Calibri" panose="020F0502020204030204" pitchFamily="34" charset="0"/>
              </a:rPr>
              <a:t>. </a:t>
            </a:r>
            <a:r>
              <a:rPr lang="ru-RU" sz="4800" dirty="0">
                <a:solidFill>
                  <a:srgbClr val="253957"/>
                </a:solidFill>
                <a:latin typeface="Calibri" panose="020F0502020204030204" pitchFamily="34" charset="0"/>
                <a:cs typeface="Calibri" panose="020F0502020204030204" pitchFamily="34" charset="0"/>
              </a:rPr>
              <a:t>Мониторинг операционных систем, сетевых протоколов, приложений, веб-сайтов, веб-серверов и т. д. Система обладает возможностью добавления собственного плагина для интеграции с любым типов стороннего программного обеспечения.</a:t>
            </a:r>
          </a:p>
          <a:p>
            <a:pPr algn="l"/>
            <a:r>
              <a:rPr lang="en-US" sz="4800" b="1" i="1" dirty="0">
                <a:solidFill>
                  <a:srgbClr val="253957"/>
                </a:solidFill>
                <a:latin typeface="Calibri" panose="020F0502020204030204" pitchFamily="34" charset="0"/>
                <a:cs typeface="Calibri" panose="020F0502020204030204" pitchFamily="34" charset="0"/>
              </a:rPr>
              <a:t>Zabbix</a:t>
            </a:r>
            <a:r>
              <a:rPr lang="ru-RU" sz="4800" b="1" i="1" dirty="0">
                <a:solidFill>
                  <a:srgbClr val="253957"/>
                </a:solidFill>
                <a:latin typeface="Calibri" panose="020F0502020204030204" pitchFamily="34" charset="0"/>
                <a:cs typeface="Calibri" panose="020F0502020204030204" pitchFamily="34" charset="0"/>
              </a:rPr>
              <a:t>.</a:t>
            </a:r>
            <a:r>
              <a:rPr lang="ru-RU" sz="4800" dirty="0">
                <a:solidFill>
                  <a:srgbClr val="253957"/>
                </a:solidFill>
                <a:latin typeface="Calibri" panose="020F0502020204030204" pitchFamily="34" charset="0"/>
                <a:cs typeface="Calibri" panose="020F0502020204030204" pitchFamily="34" charset="0"/>
              </a:rPr>
              <a:t> Система мониторинга служб и состояний компьютерной сети, предназначенное для мониторинга производительности, доступности серверов, сетевого оборудования, веб-приложений, баз данных.</a:t>
            </a:r>
          </a:p>
          <a:p>
            <a:pPr algn="l"/>
            <a:r>
              <a:rPr lang="en-US" sz="4800" b="1" i="1" dirty="0" err="1">
                <a:solidFill>
                  <a:srgbClr val="253957"/>
                </a:solidFill>
                <a:latin typeface="Calibri" panose="020F0502020204030204" pitchFamily="34" charset="0"/>
                <a:cs typeface="Calibri" panose="020F0502020204030204" pitchFamily="34" charset="0"/>
              </a:rPr>
              <a:t>Anturis</a:t>
            </a:r>
            <a:r>
              <a:rPr lang="ru-RU" sz="4800" b="1" i="1" dirty="0">
                <a:solidFill>
                  <a:srgbClr val="253957"/>
                </a:solidFill>
                <a:latin typeface="Calibri" panose="020F0502020204030204" pitchFamily="34" charset="0"/>
                <a:cs typeface="Calibri" panose="020F0502020204030204" pitchFamily="34" charset="0"/>
              </a:rPr>
              <a:t>.</a:t>
            </a:r>
            <a:r>
              <a:rPr lang="ru-RU" sz="4800" dirty="0">
                <a:solidFill>
                  <a:srgbClr val="253957"/>
                </a:solidFill>
                <a:latin typeface="Calibri" panose="020F0502020204030204" pitchFamily="34" charset="0"/>
                <a:cs typeface="Calibri" panose="020F0502020204030204" pitchFamily="34" charset="0"/>
              </a:rPr>
              <a:t> Облачная платформа, предназначенная для внешнего мониторинга веб-сервисов и внутреннего мониторинга ИТ-инфраструктуры.</a:t>
            </a:r>
          </a:p>
          <a:p>
            <a:pPr algn="l"/>
            <a:r>
              <a:rPr lang="en-US" sz="4800" b="1" i="1" dirty="0">
                <a:solidFill>
                  <a:srgbClr val="253957"/>
                </a:solidFill>
                <a:latin typeface="Calibri" panose="020F0502020204030204" pitchFamily="34" charset="0"/>
                <a:cs typeface="Calibri" panose="020F0502020204030204" pitchFamily="34" charset="0"/>
              </a:rPr>
              <a:t>Instrumental</a:t>
            </a:r>
            <a:r>
              <a:rPr lang="ru-RU" sz="4800" b="1" i="1" dirty="0">
                <a:solidFill>
                  <a:srgbClr val="253957"/>
                </a:solidFill>
                <a:latin typeface="Calibri" panose="020F0502020204030204" pitchFamily="34" charset="0"/>
                <a:cs typeface="Calibri" panose="020F0502020204030204" pitchFamily="34" charset="0"/>
              </a:rPr>
              <a:t>.</a:t>
            </a:r>
            <a:r>
              <a:rPr lang="ru-RU" sz="4800" dirty="0">
                <a:solidFill>
                  <a:srgbClr val="253957"/>
                </a:solidFill>
                <a:latin typeface="Calibri" panose="020F0502020204030204" pitchFamily="34" charset="0"/>
                <a:cs typeface="Calibri" panose="020F0502020204030204" pitchFamily="34" charset="0"/>
              </a:rPr>
              <a:t> Система мониторинга инфраструктуры и приложений, обладающая возможностью самостоятельно создавать информационные панели, графики, оповещения.</a:t>
            </a:r>
          </a:p>
        </p:txBody>
      </p:sp>
      <p:pic>
        <p:nvPicPr>
          <p:cNvPr id="3" name="Рисунок 2">
            <a:extLst>
              <a:ext uri="{FF2B5EF4-FFF2-40B4-BE49-F238E27FC236}">
                <a16:creationId xmlns:a16="http://schemas.microsoft.com/office/drawing/2014/main" id="{AE3473B9-296C-4D21-8C80-24A525391E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3914" y="3041576"/>
            <a:ext cx="313332" cy="313332"/>
          </a:xfrm>
          <a:prstGeom prst="rect">
            <a:avLst/>
          </a:prstGeom>
        </p:spPr>
      </p:pic>
      <p:pic>
        <p:nvPicPr>
          <p:cNvPr id="9" name="Рисунок 8">
            <a:extLst>
              <a:ext uri="{FF2B5EF4-FFF2-40B4-BE49-F238E27FC236}">
                <a16:creationId xmlns:a16="http://schemas.microsoft.com/office/drawing/2014/main" id="{0463F971-8291-4FEF-9F94-B28827755A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3914" y="5937480"/>
            <a:ext cx="313332" cy="313332"/>
          </a:xfrm>
          <a:prstGeom prst="rect">
            <a:avLst/>
          </a:prstGeom>
        </p:spPr>
      </p:pic>
      <p:pic>
        <p:nvPicPr>
          <p:cNvPr id="10" name="Рисунок 9">
            <a:extLst>
              <a:ext uri="{FF2B5EF4-FFF2-40B4-BE49-F238E27FC236}">
                <a16:creationId xmlns:a16="http://schemas.microsoft.com/office/drawing/2014/main" id="{52053B72-2A99-4E2A-9577-B80190B4AC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3914" y="8154144"/>
            <a:ext cx="313332" cy="313332"/>
          </a:xfrm>
          <a:prstGeom prst="rect">
            <a:avLst/>
          </a:prstGeom>
        </p:spPr>
      </p:pic>
      <p:pic>
        <p:nvPicPr>
          <p:cNvPr id="12" name="Рисунок 11">
            <a:extLst>
              <a:ext uri="{FF2B5EF4-FFF2-40B4-BE49-F238E27FC236}">
                <a16:creationId xmlns:a16="http://schemas.microsoft.com/office/drawing/2014/main" id="{EB04527F-9D7A-47E5-A6C2-CDF44578C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3914" y="9626097"/>
            <a:ext cx="313332" cy="313332"/>
          </a:xfrm>
          <a:prstGeom prst="rect">
            <a:avLst/>
          </a:prstGeom>
        </p:spPr>
      </p:pic>
    </p:spTree>
    <p:extLst>
      <p:ext uri="{BB962C8B-B14F-4D97-AF65-F5344CB8AC3E}">
        <p14:creationId xmlns:p14="http://schemas.microsoft.com/office/powerpoint/2010/main" val="90037424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Недостатки существующих систем</a:t>
            </a:r>
            <a:endParaRPr dirty="0"/>
          </a:p>
        </p:txBody>
      </p:sp>
      <p:sp>
        <p:nvSpPr>
          <p:cNvPr id="11" name="Прямоугольник 10">
            <a:extLst>
              <a:ext uri="{FF2B5EF4-FFF2-40B4-BE49-F238E27FC236}">
                <a16:creationId xmlns:a16="http://schemas.microsoft.com/office/drawing/2014/main" id="{D4F450E7-CA82-4651-9B88-38AC4C5100A4}"/>
              </a:ext>
            </a:extLst>
          </p:cNvPr>
          <p:cNvSpPr/>
          <p:nvPr/>
        </p:nvSpPr>
        <p:spPr>
          <a:xfrm>
            <a:off x="2326904" y="3977680"/>
            <a:ext cx="20378255" cy="5078313"/>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algn="l"/>
            <a:r>
              <a:rPr lang="ru-RU" sz="5400" dirty="0">
                <a:solidFill>
                  <a:srgbClr val="253957"/>
                </a:solidFill>
                <a:latin typeface="Calibri" panose="020F0502020204030204" pitchFamily="34" charset="0"/>
                <a:cs typeface="Calibri" panose="020F0502020204030204" pitchFamily="34" charset="0"/>
              </a:rPr>
              <a:t>Системы имеют строгие требования к развертыванию и поддержке;</a:t>
            </a:r>
          </a:p>
          <a:p>
            <a:pPr algn="l"/>
            <a:r>
              <a:rPr lang="ru-RU" sz="5400" dirty="0">
                <a:solidFill>
                  <a:srgbClr val="253957"/>
                </a:solidFill>
                <a:latin typeface="Calibri" panose="020F0502020204030204" pitchFamily="34" charset="0"/>
                <a:cs typeface="Calibri" panose="020F0502020204030204" pitchFamily="34" charset="0"/>
              </a:rPr>
              <a:t>Настройка метрик сосредоточена в самой системе мониторинга; </a:t>
            </a:r>
          </a:p>
          <a:p>
            <a:pPr algn="l"/>
            <a:r>
              <a:rPr lang="ru-RU" sz="5400" dirty="0">
                <a:solidFill>
                  <a:srgbClr val="253957"/>
                </a:solidFill>
                <a:latin typeface="Calibri" panose="020F0502020204030204" pitchFamily="34" charset="0"/>
                <a:cs typeface="Calibri" panose="020F0502020204030204" pitchFamily="34" charset="0"/>
              </a:rPr>
              <a:t>Добавление бизнес-метрик либо невозможно, либо требует больших усилий со стороны разработчика; </a:t>
            </a:r>
          </a:p>
          <a:p>
            <a:pPr algn="l"/>
            <a:r>
              <a:rPr lang="ru-RU" sz="5400" dirty="0">
                <a:solidFill>
                  <a:srgbClr val="253957"/>
                </a:solidFill>
                <a:latin typeface="Calibri" panose="020F0502020204030204" pitchFamily="34" charset="0"/>
                <a:cs typeface="Calibri" panose="020F0502020204030204" pitchFamily="34" charset="0"/>
              </a:rPr>
              <a:t>Конфигурация панелей для визуализации обладает узкой функциональностью;</a:t>
            </a:r>
          </a:p>
        </p:txBody>
      </p:sp>
      <p:pic>
        <p:nvPicPr>
          <p:cNvPr id="7" name="Рисунок 6">
            <a:extLst>
              <a:ext uri="{FF2B5EF4-FFF2-40B4-BE49-F238E27FC236}">
                <a16:creationId xmlns:a16="http://schemas.microsoft.com/office/drawing/2014/main" id="{233CC015-0613-4531-8876-2E599D0393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7060" y="4193704"/>
            <a:ext cx="558669" cy="558669"/>
          </a:xfrm>
          <a:prstGeom prst="rect">
            <a:avLst/>
          </a:prstGeom>
        </p:spPr>
      </p:pic>
      <p:pic>
        <p:nvPicPr>
          <p:cNvPr id="9" name="Рисунок 8">
            <a:extLst>
              <a:ext uri="{FF2B5EF4-FFF2-40B4-BE49-F238E27FC236}">
                <a16:creationId xmlns:a16="http://schemas.microsoft.com/office/drawing/2014/main" id="{B84386FB-55CA-405E-9AEB-D6E04C9EC2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7059" y="5026952"/>
            <a:ext cx="558669" cy="558669"/>
          </a:xfrm>
          <a:prstGeom prst="rect">
            <a:avLst/>
          </a:prstGeom>
        </p:spPr>
      </p:pic>
      <p:pic>
        <p:nvPicPr>
          <p:cNvPr id="10" name="Рисунок 9">
            <a:extLst>
              <a:ext uri="{FF2B5EF4-FFF2-40B4-BE49-F238E27FC236}">
                <a16:creationId xmlns:a16="http://schemas.microsoft.com/office/drawing/2014/main" id="{C763070A-C884-466F-837C-2F020F530D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7058" y="5860200"/>
            <a:ext cx="558669" cy="558669"/>
          </a:xfrm>
          <a:prstGeom prst="rect">
            <a:avLst/>
          </a:prstGeom>
        </p:spPr>
      </p:pic>
      <p:pic>
        <p:nvPicPr>
          <p:cNvPr id="3" name="Рисунок 2">
            <a:extLst>
              <a:ext uri="{FF2B5EF4-FFF2-40B4-BE49-F238E27FC236}">
                <a16:creationId xmlns:a16="http://schemas.microsoft.com/office/drawing/2014/main" id="{3F770097-BB31-4CE4-8C6E-F9B640C8479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47058" y="7523055"/>
            <a:ext cx="558669" cy="558669"/>
          </a:xfrm>
          <a:prstGeom prst="rect">
            <a:avLst/>
          </a:prstGeom>
        </p:spPr>
      </p:pic>
    </p:spTree>
    <p:extLst>
      <p:ext uri="{BB962C8B-B14F-4D97-AF65-F5344CB8AC3E}">
        <p14:creationId xmlns:p14="http://schemas.microsoft.com/office/powerpoint/2010/main" val="279217202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Высшая школа бизнеса</a:t>
            </a:r>
            <a:br>
              <a:rPr lang="ru-RU" dirty="0"/>
            </a:br>
            <a:r>
              <a:rPr lang="ru-RU" dirty="0"/>
              <a:t>ОП «Бизнес-информатика»</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Очень крутой заголовок…">
            <a:extLst>
              <a:ext uri="{FF2B5EF4-FFF2-40B4-BE49-F238E27FC236}">
                <a16:creationId xmlns:a16="http://schemas.microsoft.com/office/drawing/2014/main" id="{EA9B84A5-908C-41D8-BD19-97703D195195}"/>
              </a:ext>
            </a:extLst>
          </p:cNvPr>
          <p:cNvSpPr txBox="1"/>
          <p:nvPr/>
        </p:nvSpPr>
        <p:spPr>
          <a:xfrm>
            <a:off x="2974976" y="5366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ТРЕБОВАНИЯ к системе мониторинга</a:t>
            </a:r>
            <a:endParaRPr dirty="0"/>
          </a:p>
        </p:txBody>
      </p:sp>
      <p:sp>
        <p:nvSpPr>
          <p:cNvPr id="7" name="Прямоугольник 6">
            <a:extLst>
              <a:ext uri="{FF2B5EF4-FFF2-40B4-BE49-F238E27FC236}">
                <a16:creationId xmlns:a16="http://schemas.microsoft.com/office/drawing/2014/main" id="{8477B431-BC7F-45A2-9876-D97D0B47A4CE}"/>
              </a:ext>
            </a:extLst>
          </p:cNvPr>
          <p:cNvSpPr/>
          <p:nvPr/>
        </p:nvSpPr>
        <p:spPr>
          <a:xfrm>
            <a:off x="1201065" y="2442784"/>
            <a:ext cx="19730184" cy="10926068"/>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pPr algn="l"/>
            <a:r>
              <a:rPr lang="ru-RU" sz="3200" b="1" dirty="0">
                <a:solidFill>
                  <a:srgbClr val="253957"/>
                </a:solidFill>
                <a:latin typeface="Calibri" panose="020F0502020204030204" pitchFamily="34" charset="0"/>
                <a:cs typeface="Calibri" panose="020F0502020204030204" pitchFamily="34" charset="0"/>
              </a:rPr>
              <a:t>Инструмент для работы с метриками:</a:t>
            </a:r>
            <a:endParaRPr lang="en-US" sz="3200" b="1" dirty="0">
              <a:solidFill>
                <a:srgbClr val="253957"/>
              </a:solidFill>
              <a:latin typeface="Calibri" panose="020F0502020204030204" pitchFamily="34" charset="0"/>
              <a:cs typeface="Calibri" panose="020F0502020204030204" pitchFamily="34" charset="0"/>
            </a:endParaRPr>
          </a:p>
          <a:p>
            <a:pPr algn="l"/>
            <a:endParaRPr lang="ru-RU" sz="3200" dirty="0">
              <a:solidFill>
                <a:srgbClr val="253957"/>
              </a:solidFill>
              <a:latin typeface="Calibri" panose="020F0502020204030204" pitchFamily="34" charset="0"/>
              <a:cs typeface="Calibri" panose="020F0502020204030204" pitchFamily="34" charset="0"/>
            </a:endParaRPr>
          </a:p>
          <a:p>
            <a:pPr marL="685800" indent="-685800" algn="l">
              <a:buFont typeface="Arial" panose="020B0604020202020204" pitchFamily="34" charset="0"/>
              <a:buChar char="•"/>
            </a:pPr>
            <a:r>
              <a:rPr lang="ru-RU" sz="3200" dirty="0">
                <a:solidFill>
                  <a:srgbClr val="253957"/>
                </a:solidFill>
                <a:latin typeface="Calibri" panose="020F0502020204030204" pitchFamily="34" charset="0"/>
                <a:cs typeface="Calibri" panose="020F0502020204030204" pitchFamily="34" charset="0"/>
              </a:rPr>
              <a:t>Измерение времени обработки входящих и исходящих запросов</a:t>
            </a:r>
            <a:r>
              <a:rPr lang="en-US" sz="32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3200" dirty="0">
                <a:solidFill>
                  <a:srgbClr val="253957"/>
                </a:solidFill>
                <a:latin typeface="Calibri" panose="020F0502020204030204" pitchFamily="34" charset="0"/>
                <a:cs typeface="Calibri" panose="020F0502020204030204" pitchFamily="34" charset="0"/>
              </a:rPr>
              <a:t>Построение метрик времени выполнения для отдельных участков кода</a:t>
            </a:r>
            <a:r>
              <a:rPr lang="en-US" sz="32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3200" dirty="0">
                <a:solidFill>
                  <a:srgbClr val="253957"/>
                </a:solidFill>
                <a:latin typeface="Calibri" panose="020F0502020204030204" pitchFamily="34" charset="0"/>
                <a:cs typeface="Calibri" panose="020F0502020204030204" pitchFamily="34" charset="0"/>
              </a:rPr>
              <a:t>Построение метрик для экспорта конкретных значений, времени выполнения (включая перцентили), счетчика</a:t>
            </a:r>
            <a:r>
              <a:rPr lang="en-US" sz="32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3200" dirty="0">
                <a:solidFill>
                  <a:srgbClr val="253957"/>
                </a:solidFill>
                <a:latin typeface="Calibri" panose="020F0502020204030204" pitchFamily="34" charset="0"/>
                <a:cs typeface="Calibri" panose="020F0502020204030204" pitchFamily="34" charset="0"/>
              </a:rPr>
              <a:t>Запуск сбора метрик по заданному расписанию</a:t>
            </a:r>
            <a:r>
              <a:rPr lang="en-US" sz="32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3200" dirty="0">
                <a:solidFill>
                  <a:srgbClr val="253957"/>
                </a:solidFill>
                <a:latin typeface="Calibri" panose="020F0502020204030204" pitchFamily="34" charset="0"/>
                <a:cs typeface="Calibri" panose="020F0502020204030204" pitchFamily="34" charset="0"/>
              </a:rPr>
              <a:t>Удобный API для построения и настройки всех типов метрик</a:t>
            </a:r>
            <a:r>
              <a:rPr lang="en-US" sz="3200" dirty="0">
                <a:solidFill>
                  <a:srgbClr val="253957"/>
                </a:solidFill>
                <a:latin typeface="Calibri" panose="020F0502020204030204" pitchFamily="34" charset="0"/>
                <a:cs typeface="Calibri" panose="020F0502020204030204" pitchFamily="34" charset="0"/>
              </a:rPr>
              <a:t>;</a:t>
            </a:r>
          </a:p>
          <a:p>
            <a:pPr algn="l"/>
            <a:endParaRPr lang="en-US" sz="3200" dirty="0">
              <a:solidFill>
                <a:srgbClr val="253957"/>
              </a:solidFill>
              <a:latin typeface="Calibri" panose="020F0502020204030204" pitchFamily="34" charset="0"/>
              <a:cs typeface="Calibri" panose="020F0502020204030204" pitchFamily="34" charset="0"/>
            </a:endParaRPr>
          </a:p>
          <a:p>
            <a:pPr algn="l"/>
            <a:r>
              <a:rPr lang="ru-RU" sz="3200" b="1" dirty="0">
                <a:solidFill>
                  <a:srgbClr val="253957"/>
                </a:solidFill>
                <a:latin typeface="Calibri" panose="020F0502020204030204" pitchFamily="34" charset="0"/>
                <a:cs typeface="Calibri" panose="020F0502020204030204" pitchFamily="34" charset="0"/>
              </a:rPr>
              <a:t>Инструмент для отображения метрик</a:t>
            </a:r>
            <a:r>
              <a:rPr lang="en-US" sz="3200" b="1" dirty="0">
                <a:solidFill>
                  <a:srgbClr val="253957"/>
                </a:solidFill>
                <a:latin typeface="Calibri" panose="020F0502020204030204" pitchFamily="34" charset="0"/>
                <a:cs typeface="Calibri" panose="020F0502020204030204" pitchFamily="34" charset="0"/>
              </a:rPr>
              <a:t>:</a:t>
            </a:r>
          </a:p>
          <a:p>
            <a:pPr algn="l"/>
            <a:endParaRPr lang="en-US" sz="3200" dirty="0">
              <a:solidFill>
                <a:srgbClr val="253957"/>
              </a:solidFill>
              <a:latin typeface="Calibri" panose="020F0502020204030204" pitchFamily="34" charset="0"/>
              <a:cs typeface="Calibri" panose="020F0502020204030204" pitchFamily="34" charset="0"/>
            </a:endParaRPr>
          </a:p>
          <a:p>
            <a:pPr marL="685800" indent="-685800" algn="l">
              <a:buFont typeface="Arial" panose="020B0604020202020204" pitchFamily="34" charset="0"/>
              <a:buChar char="•"/>
            </a:pPr>
            <a:r>
              <a:rPr lang="ru-RU" sz="3200" dirty="0">
                <a:solidFill>
                  <a:srgbClr val="253957"/>
                </a:solidFill>
                <a:latin typeface="Calibri" panose="020F0502020204030204" pitchFamily="34" charset="0"/>
                <a:cs typeface="Calibri" panose="020F0502020204030204" pitchFamily="34" charset="0"/>
              </a:rPr>
              <a:t>Удобный пользовательский интерфейс для построения и отображения панелей с графиками</a:t>
            </a:r>
            <a:r>
              <a:rPr lang="en-US" sz="32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3200" dirty="0">
                <a:solidFill>
                  <a:srgbClr val="253957"/>
                </a:solidFill>
                <a:latin typeface="Calibri" panose="020F0502020204030204" pitchFamily="34" charset="0"/>
                <a:cs typeface="Calibri" panose="020F0502020204030204" pitchFamily="34" charset="0"/>
              </a:rPr>
              <a:t>Построение разных типов графиков (графы, таблицы, счетчики) с поддержкой разных единиц измерения (проценты, мегабайты, секунды)</a:t>
            </a:r>
            <a:r>
              <a:rPr lang="en-US" sz="32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3200" dirty="0">
                <a:solidFill>
                  <a:srgbClr val="253957"/>
                </a:solidFill>
                <a:latin typeface="Calibri" panose="020F0502020204030204" pitchFamily="34" charset="0"/>
                <a:cs typeface="Calibri" panose="020F0502020204030204" pitchFamily="34" charset="0"/>
              </a:rPr>
              <a:t>Система оповещения при сбоях в популярные мессенджеры</a:t>
            </a:r>
            <a:r>
              <a:rPr lang="en-US" sz="32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3200" dirty="0">
                <a:solidFill>
                  <a:srgbClr val="253957"/>
                </a:solidFill>
                <a:latin typeface="Calibri" panose="020F0502020204030204" pitchFamily="34" charset="0"/>
                <a:cs typeface="Calibri" panose="020F0502020204030204" pitchFamily="34" charset="0"/>
              </a:rPr>
              <a:t>Построение графиков с панелями из кода приложения через DSL</a:t>
            </a:r>
            <a:r>
              <a:rPr lang="en-US" sz="32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endParaRPr lang="en-US" sz="3200" dirty="0">
              <a:solidFill>
                <a:srgbClr val="253957"/>
              </a:solidFill>
              <a:latin typeface="Calibri" panose="020F0502020204030204" pitchFamily="34" charset="0"/>
              <a:cs typeface="Calibri" panose="020F0502020204030204" pitchFamily="34" charset="0"/>
            </a:endParaRPr>
          </a:p>
          <a:p>
            <a:pPr algn="l"/>
            <a:r>
              <a:rPr lang="ru-RU" sz="3200" b="1" dirty="0">
                <a:solidFill>
                  <a:srgbClr val="253957"/>
                </a:solidFill>
                <a:latin typeface="Calibri" panose="020F0502020204030204" pitchFamily="34" charset="0"/>
                <a:cs typeface="Calibri" panose="020F0502020204030204" pitchFamily="34" charset="0"/>
              </a:rPr>
              <a:t>Инструмент для анализа аномалий</a:t>
            </a:r>
            <a:r>
              <a:rPr lang="en-US" sz="3200" b="1" dirty="0">
                <a:solidFill>
                  <a:srgbClr val="253957"/>
                </a:solidFill>
                <a:latin typeface="Calibri" panose="020F0502020204030204" pitchFamily="34" charset="0"/>
                <a:cs typeface="Calibri" panose="020F0502020204030204" pitchFamily="34" charset="0"/>
              </a:rPr>
              <a:t>:</a:t>
            </a:r>
          </a:p>
          <a:p>
            <a:pPr algn="l"/>
            <a:endParaRPr lang="en-US" sz="3200" dirty="0">
              <a:solidFill>
                <a:srgbClr val="253957"/>
              </a:solidFill>
              <a:latin typeface="Calibri" panose="020F0502020204030204" pitchFamily="34" charset="0"/>
              <a:cs typeface="Calibri" panose="020F0502020204030204" pitchFamily="34" charset="0"/>
            </a:endParaRPr>
          </a:p>
          <a:p>
            <a:pPr marL="685800" indent="-685800" algn="l">
              <a:buFont typeface="Arial" panose="020B0604020202020204" pitchFamily="34" charset="0"/>
              <a:buChar char="•"/>
            </a:pPr>
            <a:r>
              <a:rPr lang="ru-RU" sz="3200" dirty="0">
                <a:solidFill>
                  <a:srgbClr val="253957"/>
                </a:solidFill>
                <a:latin typeface="Calibri" panose="020F0502020204030204" pitchFamily="34" charset="0"/>
                <a:cs typeface="Calibri" panose="020F0502020204030204" pitchFamily="34" charset="0"/>
              </a:rPr>
              <a:t>Анализ временных рядов на наличие аномалий с использованием разных методов</a:t>
            </a:r>
            <a:r>
              <a:rPr lang="en-US" sz="3200" dirty="0">
                <a:solidFill>
                  <a:srgbClr val="253957"/>
                </a:solidFill>
                <a:latin typeface="Calibri" panose="020F0502020204030204" pitchFamily="34" charset="0"/>
                <a:cs typeface="Calibri" panose="020F0502020204030204" pitchFamily="34" charset="0"/>
              </a:rPr>
              <a:t>;</a:t>
            </a:r>
          </a:p>
          <a:p>
            <a:pPr marL="685800" indent="-685800" algn="l">
              <a:buFont typeface="Arial" panose="020B0604020202020204" pitchFamily="34" charset="0"/>
              <a:buChar char="•"/>
            </a:pPr>
            <a:r>
              <a:rPr lang="ru-RU" sz="3200" dirty="0">
                <a:solidFill>
                  <a:srgbClr val="253957"/>
                </a:solidFill>
                <a:latin typeface="Calibri" panose="020F0502020204030204" pitchFamily="34" charset="0"/>
                <a:cs typeface="Calibri" panose="020F0502020204030204" pitchFamily="34" charset="0"/>
              </a:rPr>
              <a:t>Возможность анализировать временной ряд для любых типов метрик (конкретные значения, время выполнения, счетчики)</a:t>
            </a:r>
            <a:r>
              <a:rPr lang="en-US" sz="3200" dirty="0">
                <a:solidFill>
                  <a:srgbClr val="253957"/>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9082499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875</TotalTime>
  <Words>1295</Words>
  <Application>Microsoft Office PowerPoint</Application>
  <PresentationFormat>Произвольный</PresentationFormat>
  <Paragraphs>163</Paragraphs>
  <Slides>21</Slides>
  <Notes>15</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21</vt:i4>
      </vt:variant>
    </vt:vector>
  </HeadingPairs>
  <TitlesOfParts>
    <vt:vector size="30" baseType="lpstr">
      <vt:lpstr>Arial</vt:lpstr>
      <vt:lpstr>Arial Narrow</vt:lpstr>
      <vt:lpstr>Calibri</vt:lpstr>
      <vt:lpstr>Helvetica</vt:lpstr>
      <vt:lpstr>Helvetica Light</vt:lpstr>
      <vt:lpstr>Helvetica Neue</vt:lpstr>
      <vt:lpstr>Symbol</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Волков Андрей Андреевич</cp:lastModifiedBy>
  <cp:revision>38</cp:revision>
  <dcterms:modified xsi:type="dcterms:W3CDTF">2021-06-01T05:13:06Z</dcterms:modified>
</cp:coreProperties>
</file>