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03" r:id="rId3"/>
    <p:sldId id="259" r:id="rId4"/>
    <p:sldId id="278" r:id="rId5"/>
    <p:sldId id="279" r:id="rId6"/>
    <p:sldId id="292" r:id="rId7"/>
    <p:sldId id="280" r:id="rId8"/>
    <p:sldId id="288" r:id="rId9"/>
    <p:sldId id="286" r:id="rId10"/>
    <p:sldId id="289" r:id="rId11"/>
    <p:sldId id="287" r:id="rId12"/>
    <p:sldId id="290" r:id="rId13"/>
    <p:sldId id="301" r:id="rId14"/>
    <p:sldId id="281" r:id="rId15"/>
    <p:sldId id="302" r:id="rId16"/>
    <p:sldId id="293" r:id="rId17"/>
    <p:sldId id="291" r:id="rId18"/>
    <p:sldId id="299" r:id="rId19"/>
    <p:sldId id="300" r:id="rId20"/>
    <p:sldId id="285" r:id="rId21"/>
    <p:sldId id="304" r:id="rId22"/>
    <p:sldId id="263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957"/>
    <a:srgbClr val="101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/>
    <p:restoredTop sz="94687"/>
  </p:normalViewPr>
  <p:slideViewPr>
    <p:cSldViewPr>
      <p:cViewPr varScale="1">
        <p:scale>
          <a:sx n="52" d="100"/>
          <a:sy n="52" d="100"/>
        </p:scale>
        <p:origin x="150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211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62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9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–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41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«Место ввода цитаты».</a:t>
            </a:r>
          </a:p>
        </p:txBody>
      </p:sp>
      <p:sp>
        <p:nvSpPr>
          <p:cNvPr id="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Изображение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7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0370343" y="1604166"/>
            <a:ext cx="1" cy="2777349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2" name="Очень крутой…"/>
          <p:cNvSpPr txBox="1"/>
          <p:nvPr/>
        </p:nvSpPr>
        <p:spPr>
          <a:xfrm>
            <a:off x="6359352" y="5112785"/>
            <a:ext cx="17569952" cy="368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900" dirty="0">
                <a:solidFill>
                  <a:srgbClr val="24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прогностической способности различных методов прогнозирования курсов акций: выбор оптимального варианта и его автоматизация</a:t>
            </a:r>
            <a:endParaRPr sz="6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Очень крутой подзаголовок презентации"/>
          <p:cNvSpPr txBox="1"/>
          <p:nvPr/>
        </p:nvSpPr>
        <p:spPr>
          <a:xfrm>
            <a:off x="6359352" y="9096886"/>
            <a:ext cx="15585278" cy="3168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Оршанская Елена Сергеевна, </a:t>
            </a:r>
          </a:p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группа ББИ 165</a:t>
            </a:r>
          </a:p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Научный руководитель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Доцент, </a:t>
            </a:r>
            <a:r>
              <a:rPr lang="ru-RU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к.т.н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3600" dirty="0">
                <a:latin typeface="Calibri" panose="020F0502020204030204" pitchFamily="34" charset="0"/>
                <a:cs typeface="Calibri" panose="020F0502020204030204" pitchFamily="34" charset="0"/>
              </a:rPr>
              <a:t>Сизых Н.В.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Название подразделения,  лаборатории, факультета и т.д."/>
          <p:cNvSpPr txBox="1"/>
          <p:nvPr/>
        </p:nvSpPr>
        <p:spPr>
          <a:xfrm>
            <a:off x="6359352" y="195665"/>
            <a:ext cx="17820498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/>
          <a:p>
            <a:r>
              <a:rPr lang="ru-RU" sz="28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r>
              <a:rPr lang="ru-RU" sz="28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НАЦИОНАЛЬНЫЙ ИССЛЕДОВАТЕЛЬСКИЙ УНИВЕРСИТЕТ </a:t>
            </a:r>
          </a:p>
          <a:p>
            <a:r>
              <a:rPr lang="ru-RU" sz="28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«ВЫСШАЯ ШКОЛА ЭКОНОМИКИ»</a:t>
            </a:r>
          </a:p>
          <a:p>
            <a:r>
              <a:rPr lang="ru-RU" sz="2800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</a:t>
            </a:r>
            <a:endParaRPr lang="ru-RU" sz="28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endParaRPr sz="4800" dirty="0"/>
          </a:p>
        </p:txBody>
      </p:sp>
      <p:sp>
        <p:nvSpPr>
          <p:cNvPr id="55" name="Москва, 2017"/>
          <p:cNvSpPr txBox="1"/>
          <p:nvPr/>
        </p:nvSpPr>
        <p:spPr>
          <a:xfrm>
            <a:off x="6359352" y="12371527"/>
            <a:ext cx="9443424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642937">
              <a:defRPr sz="28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Москва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20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6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70" y="1330739"/>
            <a:ext cx="2736119" cy="264554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9D0139A-105F-2749-9BC4-6BF3CC0E6AD5}"/>
              </a:ext>
            </a:extLst>
          </p:cNvPr>
          <p:cNvSpPr/>
          <p:nvPr/>
        </p:nvSpPr>
        <p:spPr>
          <a:xfrm>
            <a:off x="8594572" y="2442523"/>
            <a:ext cx="133500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Выпускная квалификационная работа</a:t>
            </a:r>
          </a:p>
          <a:p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направлению подготовки 38.03.05 Бизнес-информатика</a:t>
            </a:r>
          </a:p>
          <a:p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образовательная программа «Бизнес-информатика»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25175" y="13010554"/>
            <a:ext cx="315791" cy="513601"/>
          </a:xfrm>
        </p:spPr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408F799D-7397-0B49-B2E5-05F8349F5D16}"/>
              </a:ext>
            </a:extLst>
          </p:cNvPr>
          <p:cNvSpPr txBox="1"/>
          <p:nvPr/>
        </p:nvSpPr>
        <p:spPr>
          <a:xfrm>
            <a:off x="2676090" y="586180"/>
            <a:ext cx="12972294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Выбор оптимального исторического периода: Автомобильная Отрасль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Линия">
            <a:extLst>
              <a:ext uri="{FF2B5EF4-FFF2-40B4-BE49-F238E27FC236}">
                <a16:creationId xmlns:a16="http://schemas.microsoft.com/office/drawing/2014/main" id="{3C51909C-B7BC-AB4D-827D-A3080E5DFDF7}"/>
              </a:ext>
            </a:extLst>
          </p:cNvPr>
          <p:cNvSpPr/>
          <p:nvPr/>
        </p:nvSpPr>
        <p:spPr>
          <a:xfrm rot="5400000" flipV="1">
            <a:off x="7073538" y="7478799"/>
            <a:ext cx="10007252" cy="85656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08F795-8905-764D-AD5A-483F132D4F3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>
          <a:xfrm>
            <a:off x="227991" y="3427064"/>
            <a:ext cx="11707823" cy="915468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9CF6BF1-D8E1-4548-9F19-1D24AE127B9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5206"/>
          <a:stretch/>
        </p:blipFill>
        <p:spPr bwMode="auto">
          <a:xfrm>
            <a:off x="12696056" y="3367423"/>
            <a:ext cx="11215176" cy="9157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8E1140-6495-B748-9702-E99A1F14D79C}"/>
              </a:ext>
            </a:extLst>
          </p:cNvPr>
          <p:cNvSpPr/>
          <p:nvPr/>
        </p:nvSpPr>
        <p:spPr>
          <a:xfrm>
            <a:off x="1826395" y="2441478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8E04B4-E0A2-134B-8342-1AF773AEC49D}"/>
              </a:ext>
            </a:extLst>
          </p:cNvPr>
          <p:cNvSpPr/>
          <p:nvPr/>
        </p:nvSpPr>
        <p:spPr>
          <a:xfrm>
            <a:off x="13200112" y="243833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826B240-3F53-844B-9694-09A7916196D4}"/>
              </a:ext>
            </a:extLst>
          </p:cNvPr>
          <p:cNvCxnSpPr>
            <a:cxnSpLocks/>
          </p:cNvCxnSpPr>
          <p:nvPr/>
        </p:nvCxnSpPr>
        <p:spPr>
          <a:xfrm>
            <a:off x="6647384" y="2825552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E064BB0-6D39-774B-8733-CB65969D2B7E}"/>
              </a:ext>
            </a:extLst>
          </p:cNvPr>
          <p:cNvCxnSpPr>
            <a:cxnSpLocks/>
          </p:cNvCxnSpPr>
          <p:nvPr/>
        </p:nvCxnSpPr>
        <p:spPr>
          <a:xfrm>
            <a:off x="17952640" y="2825552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71789D0-78DC-6A48-932C-6559CDBC8174}"/>
              </a:ext>
            </a:extLst>
          </p:cNvPr>
          <p:cNvSpPr/>
          <p:nvPr/>
        </p:nvSpPr>
        <p:spPr>
          <a:xfrm>
            <a:off x="3916377" y="242692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6091194-63CA-3E49-A9CC-E9BDA9B593A6}"/>
              </a:ext>
            </a:extLst>
          </p:cNvPr>
          <p:cNvSpPr/>
          <p:nvPr/>
        </p:nvSpPr>
        <p:spPr>
          <a:xfrm>
            <a:off x="15293641" y="242692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0473A72-A236-3847-B30C-3BE2AE21641C}"/>
              </a:ext>
            </a:extLst>
          </p:cNvPr>
          <p:cNvCxnSpPr>
            <a:cxnSpLocks/>
          </p:cNvCxnSpPr>
          <p:nvPr/>
        </p:nvCxnSpPr>
        <p:spPr>
          <a:xfrm flipV="1">
            <a:off x="1894856" y="6137920"/>
            <a:ext cx="0" cy="936104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D6FCC15-8DFE-4644-9E76-326DD09DCEF5}"/>
              </a:ext>
            </a:extLst>
          </p:cNvPr>
          <p:cNvCxnSpPr>
            <a:cxnSpLocks/>
          </p:cNvCxnSpPr>
          <p:nvPr/>
        </p:nvCxnSpPr>
        <p:spPr>
          <a:xfrm flipV="1">
            <a:off x="5783288" y="5705872"/>
            <a:ext cx="0" cy="136815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2F5CCC4-2A31-7746-A9A9-C91B96EDB15F}"/>
              </a:ext>
            </a:extLst>
          </p:cNvPr>
          <p:cNvCxnSpPr>
            <a:cxnSpLocks/>
          </p:cNvCxnSpPr>
          <p:nvPr/>
        </p:nvCxnSpPr>
        <p:spPr>
          <a:xfrm flipV="1">
            <a:off x="9743728" y="5705872"/>
            <a:ext cx="0" cy="136815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9F5F53C-3A41-3147-9F04-9FC4AE921F39}"/>
              </a:ext>
            </a:extLst>
          </p:cNvPr>
          <p:cNvCxnSpPr>
            <a:cxnSpLocks/>
          </p:cNvCxnSpPr>
          <p:nvPr/>
        </p:nvCxnSpPr>
        <p:spPr>
          <a:xfrm flipV="1">
            <a:off x="2110880" y="10962456"/>
            <a:ext cx="0" cy="100811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868D9CE-A361-F04A-822F-77BB8D708F54}"/>
              </a:ext>
            </a:extLst>
          </p:cNvPr>
          <p:cNvCxnSpPr>
            <a:cxnSpLocks/>
          </p:cNvCxnSpPr>
          <p:nvPr/>
        </p:nvCxnSpPr>
        <p:spPr>
          <a:xfrm flipV="1">
            <a:off x="6143328" y="10386392"/>
            <a:ext cx="0" cy="1584176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9AFF4FD-6DC1-B741-A7D6-E015F7C5C7AB}"/>
              </a:ext>
            </a:extLst>
          </p:cNvPr>
          <p:cNvCxnSpPr>
            <a:cxnSpLocks/>
          </p:cNvCxnSpPr>
          <p:nvPr/>
        </p:nvCxnSpPr>
        <p:spPr>
          <a:xfrm flipV="1">
            <a:off x="14568264" y="10530408"/>
            <a:ext cx="0" cy="136815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473FDE0-4A22-4F48-BF6B-D66993029C58}"/>
              </a:ext>
            </a:extLst>
          </p:cNvPr>
          <p:cNvCxnSpPr>
            <a:cxnSpLocks/>
          </p:cNvCxnSpPr>
          <p:nvPr/>
        </p:nvCxnSpPr>
        <p:spPr>
          <a:xfrm flipV="1">
            <a:off x="14352240" y="5777880"/>
            <a:ext cx="0" cy="1224136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605C96B-8D41-2944-B24E-1547CD441CD8}"/>
              </a:ext>
            </a:extLst>
          </p:cNvPr>
          <p:cNvCxnSpPr>
            <a:cxnSpLocks/>
          </p:cNvCxnSpPr>
          <p:nvPr/>
        </p:nvCxnSpPr>
        <p:spPr>
          <a:xfrm flipV="1">
            <a:off x="18096656" y="5489848"/>
            <a:ext cx="0" cy="151216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57DA9A2-4799-7440-BBCF-F86535C09B4F}"/>
              </a:ext>
            </a:extLst>
          </p:cNvPr>
          <p:cNvCxnSpPr>
            <a:cxnSpLocks/>
          </p:cNvCxnSpPr>
          <p:nvPr/>
        </p:nvCxnSpPr>
        <p:spPr>
          <a:xfrm flipV="1">
            <a:off x="21841072" y="5490804"/>
            <a:ext cx="0" cy="151121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103756A2-5C22-0542-B952-E71BCE6F638E}"/>
              </a:ext>
            </a:extLst>
          </p:cNvPr>
          <p:cNvCxnSpPr>
            <a:cxnSpLocks/>
          </p:cNvCxnSpPr>
          <p:nvPr/>
        </p:nvCxnSpPr>
        <p:spPr>
          <a:xfrm flipV="1">
            <a:off x="18456696" y="10098360"/>
            <a:ext cx="0" cy="1800200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206787D-8E97-3A4B-B16B-67051EE39CDB}"/>
              </a:ext>
            </a:extLst>
          </p:cNvPr>
          <p:cNvSpPr/>
          <p:nvPr/>
        </p:nvSpPr>
        <p:spPr>
          <a:xfrm>
            <a:off x="9221109" y="2357948"/>
            <a:ext cx="5712110" cy="7586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,5 </a:t>
            </a:r>
            <a:r>
              <a:rPr lang="ru-RU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года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25175" y="13010554"/>
            <a:ext cx="315791" cy="513601"/>
          </a:xfrm>
        </p:spPr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408F799D-7397-0B49-B2E5-05F8349F5D16}"/>
              </a:ext>
            </a:extLst>
          </p:cNvPr>
          <p:cNvSpPr txBox="1"/>
          <p:nvPr/>
        </p:nvSpPr>
        <p:spPr>
          <a:xfrm>
            <a:off x="2676090" y="586180"/>
            <a:ext cx="12972294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Формирование прогноза</a:t>
            </a:r>
          </a:p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На период с 01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/06/2019 </a:t>
            </a: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по 30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/06/2019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B95582-FF44-BE48-8EB8-8D2C0C35391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1"/>
          <a:stretch/>
        </p:blipFill>
        <p:spPr bwMode="auto">
          <a:xfrm>
            <a:off x="3528" y="2967142"/>
            <a:ext cx="8168461" cy="5188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D5BDC8E-BB89-6B4C-9DED-B168F9F7291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9"/>
          <a:stretch/>
        </p:blipFill>
        <p:spPr bwMode="auto">
          <a:xfrm>
            <a:off x="8346096" y="2983518"/>
            <a:ext cx="8168461" cy="5171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E05F25C3-CCE4-574F-86C7-1E40F155A15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4"/>
          <a:stretch/>
        </p:blipFill>
        <p:spPr bwMode="auto">
          <a:xfrm>
            <a:off x="16839077" y="2983523"/>
            <a:ext cx="7546803" cy="5171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67EF15E8-080D-BA43-8A68-8B2677CE1E0E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"/>
          <a:stretch/>
        </p:blipFill>
        <p:spPr bwMode="auto">
          <a:xfrm>
            <a:off x="2676090" y="8551452"/>
            <a:ext cx="7546803" cy="4970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Рисунок 1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C3832D75-87FD-FD45-B105-C239ECFB077F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"/>
          <a:stretch/>
        </p:blipFill>
        <p:spPr bwMode="auto">
          <a:xfrm>
            <a:off x="13631438" y="8623791"/>
            <a:ext cx="7668848" cy="48472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019772C-E9D1-6244-8AAA-6703ABD18DA2}"/>
              </a:ext>
            </a:extLst>
          </p:cNvPr>
          <p:cNvSpPr/>
          <p:nvPr/>
        </p:nvSpPr>
        <p:spPr>
          <a:xfrm>
            <a:off x="8090192" y="2320314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SARIMA/MLP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ECBC892-79B2-6849-A4CB-C96C20627AF8}"/>
              </a:ext>
            </a:extLst>
          </p:cNvPr>
          <p:cNvSpPr/>
          <p:nvPr/>
        </p:nvSpPr>
        <p:spPr>
          <a:xfrm>
            <a:off x="170736" y="2321496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DD299EC-1864-0748-9849-28864775D03A}"/>
              </a:ext>
            </a:extLst>
          </p:cNvPr>
          <p:cNvSpPr/>
          <p:nvPr/>
        </p:nvSpPr>
        <p:spPr>
          <a:xfrm>
            <a:off x="16688664" y="2313281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21456AB-3AA7-7643-9B43-CE48D9A7CF46}"/>
              </a:ext>
            </a:extLst>
          </p:cNvPr>
          <p:cNvSpPr/>
          <p:nvPr/>
        </p:nvSpPr>
        <p:spPr>
          <a:xfrm>
            <a:off x="2676090" y="7847650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MLP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F19ED30-E748-FF4E-BC4A-D5A397E4FE20}"/>
              </a:ext>
            </a:extLst>
          </p:cNvPr>
          <p:cNvSpPr/>
          <p:nvPr/>
        </p:nvSpPr>
        <p:spPr>
          <a:xfrm>
            <a:off x="13631438" y="7974048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365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E0E4342-54E7-8F49-A22C-062DB6C62E19}"/>
              </a:ext>
            </a:extLst>
          </p:cNvPr>
          <p:cNvSpPr/>
          <p:nvPr/>
        </p:nvSpPr>
        <p:spPr>
          <a:xfrm>
            <a:off x="10329693" y="8082136"/>
            <a:ext cx="13351268" cy="585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 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имеет наибольший размах между минимумом и максимумом.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Ящик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расположен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ниже остальных, 50% наблюдениям соответствуют более низкие значения метрики. </a:t>
            </a:r>
            <a:endParaRPr lang="en-US" sz="3600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Квантиль 75% совпадает с максимумом для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SARIMA/MLP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14 наблюдений </a:t>
            </a:r>
            <a:r>
              <a:rPr lang="en-US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для</a:t>
            </a:r>
            <a:r>
              <a:rPr lang="en-US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лежит в промежутке от 45 до 80%.</a:t>
            </a:r>
            <a:endParaRPr lang="ru-RU" sz="3200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49EC81D-E19C-0845-80B6-FFFA134C68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"/>
          <a:stretch/>
        </p:blipFill>
        <p:spPr>
          <a:xfrm>
            <a:off x="742728" y="2490713"/>
            <a:ext cx="9160946" cy="11225286"/>
          </a:xfrm>
          <a:prstGeom prst="rect">
            <a:avLst/>
          </a:prstGeom>
        </p:spPr>
      </p:pic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3" y="13010554"/>
            <a:ext cx="487313" cy="513601"/>
          </a:xfrm>
        </p:spPr>
        <p:txBody>
          <a:bodyPr/>
          <a:lstStyle/>
          <a:p>
            <a:r>
              <a:rPr lang="en-US" dirty="0"/>
              <a:t>1</a:t>
            </a:r>
            <a:r>
              <a:rPr lang="ru-RU" dirty="0"/>
              <a:t>0</a:t>
            </a:r>
            <a:endParaRPr lang="en-US" dirty="0"/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3C7CD9CA-317B-EB41-BAE3-3E71D11692F5}"/>
              </a:ext>
            </a:extLst>
          </p:cNvPr>
          <p:cNvSpPr txBox="1"/>
          <p:nvPr/>
        </p:nvSpPr>
        <p:spPr>
          <a:xfrm>
            <a:off x="2676090" y="586180"/>
            <a:ext cx="14988518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прогностической способности выбранных методов: ИТ-отрасль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CE1F1A4-8B40-3C4C-83B1-6D345B11BDA5}"/>
              </a:ext>
            </a:extLst>
          </p:cNvPr>
          <p:cNvCxnSpPr/>
          <p:nvPr/>
        </p:nvCxnSpPr>
        <p:spPr>
          <a:xfrm>
            <a:off x="1750840" y="8010128"/>
            <a:ext cx="21386376" cy="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E8254D-356F-8449-8A05-4B1090023F14}"/>
              </a:ext>
            </a:extLst>
          </p:cNvPr>
          <p:cNvSpPr/>
          <p:nvPr/>
        </p:nvSpPr>
        <p:spPr>
          <a:xfrm>
            <a:off x="10362012" y="2304258"/>
            <a:ext cx="13351268" cy="571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SARIMA, SARIMA/MLP, SARIMA/LSTM 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имеют аномально большое значение метрики для одного случая.</a:t>
            </a:r>
            <a:endParaRPr lang="en-US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MLP</a:t>
            </a:r>
            <a:r>
              <a:rPr lang="ru-RU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</a:t>
            </a:r>
            <a:r>
              <a:rPr lang="en-US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могли снизить ошибку предсказания в случаях, где это не удалось остальным. </a:t>
            </a:r>
            <a:endParaRPr lang="en-US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4000" b="1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Медиана, минимум, максимум(без учета аномального значения) и сам ящик </a:t>
            </a: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расположены ниже остальных</a:t>
            </a:r>
            <a:r>
              <a:rPr lang="en-US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746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C312CF2-61BD-1C4D-B980-D3E799885C74}"/>
              </a:ext>
            </a:extLst>
          </p:cNvPr>
          <p:cNvSpPr/>
          <p:nvPr/>
        </p:nvSpPr>
        <p:spPr>
          <a:xfrm>
            <a:off x="10329693" y="8082136"/>
            <a:ext cx="13351268" cy="585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 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имеет наибольший размах между минимумом и максимумом.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Ящик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расположен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ниже остальных, 50% наблюдениям соответствуют более низкие значения метрики. </a:t>
            </a:r>
            <a:endParaRPr lang="en-US" sz="3600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Квантиль 75% совпадает с максимумом для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SARIMA/MLP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14 наблюдений </a:t>
            </a:r>
            <a:r>
              <a:rPr lang="en-US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для</a:t>
            </a:r>
            <a:r>
              <a:rPr lang="en-US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3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лежит в промежутке от 45 до 80%.</a:t>
            </a:r>
            <a:endParaRPr lang="ru-RU" sz="3200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4" y="13010554"/>
            <a:ext cx="487313" cy="513601"/>
          </a:xfrm>
        </p:spPr>
        <p:txBody>
          <a:bodyPr/>
          <a:lstStyle/>
          <a:p>
            <a:r>
              <a:rPr lang="en-US" dirty="0"/>
              <a:t>1</a:t>
            </a:r>
            <a:r>
              <a:rPr lang="ru-RU" dirty="0"/>
              <a:t>0</a:t>
            </a:r>
          </a:p>
        </p:txBody>
      </p:sp>
      <p:sp>
        <p:nvSpPr>
          <p:cNvPr id="14" name="Линия">
            <a:extLst>
              <a:ext uri="{FF2B5EF4-FFF2-40B4-BE49-F238E27FC236}">
                <a16:creationId xmlns:a16="http://schemas.microsoft.com/office/drawing/2014/main" id="{394438B9-ADE0-644A-8EFF-481BE0DDF999}"/>
              </a:ext>
            </a:extLst>
          </p:cNvPr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16" name="Изображение" descr="Изображение">
            <a:extLst>
              <a:ext uri="{FF2B5EF4-FFF2-40B4-BE49-F238E27FC236}">
                <a16:creationId xmlns:a16="http://schemas.microsoft.com/office/drawing/2014/main" id="{8236F691-C1B6-AB4D-B487-8BCB323B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F1570DCD-DBCF-684F-B339-672B76552195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Очень крутой заголовок…">
            <a:extLst>
              <a:ext uri="{FF2B5EF4-FFF2-40B4-BE49-F238E27FC236}">
                <a16:creationId xmlns:a16="http://schemas.microsoft.com/office/drawing/2014/main" id="{E868643B-01EF-BA43-AC25-8D844F677E2C}"/>
              </a:ext>
            </a:extLst>
          </p:cNvPr>
          <p:cNvSpPr txBox="1"/>
          <p:nvPr/>
        </p:nvSpPr>
        <p:spPr>
          <a:xfrm>
            <a:off x="2676090" y="586180"/>
            <a:ext cx="14988518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прогностической способности выбранных методов: ИТ-отрасль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988E22B-916C-634D-8A64-8DAA600B75C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"/>
          <a:stretch/>
        </p:blipFill>
        <p:spPr>
          <a:xfrm>
            <a:off x="742728" y="2490713"/>
            <a:ext cx="9160946" cy="11225286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B57696E-2A7F-FB4B-8683-8976FFBCDFDB}"/>
              </a:ext>
            </a:extLst>
          </p:cNvPr>
          <p:cNvCxnSpPr/>
          <p:nvPr/>
        </p:nvCxnSpPr>
        <p:spPr>
          <a:xfrm>
            <a:off x="1750840" y="8010128"/>
            <a:ext cx="21386376" cy="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7A991F5-C65A-444A-A1FA-BA077B40D171}"/>
              </a:ext>
            </a:extLst>
          </p:cNvPr>
          <p:cNvSpPr/>
          <p:nvPr/>
        </p:nvSpPr>
        <p:spPr>
          <a:xfrm>
            <a:off x="10362012" y="2304258"/>
            <a:ext cx="13351268" cy="5713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SARIMA, SARIMA/MLP, SARIMA/LSTM 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имеют аномально большое значение метрики для одного случая.</a:t>
            </a:r>
            <a:endParaRPr lang="en-US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MLP</a:t>
            </a:r>
            <a:r>
              <a:rPr lang="ru-RU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</a:t>
            </a:r>
            <a:r>
              <a:rPr lang="en-US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могли снизить ошибку предсказания в случаях, где это не удалось остальным. </a:t>
            </a:r>
            <a:endParaRPr lang="en-US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4000" b="1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Медиана, минимум, максимум(без учета аномального значения) и сам ящик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расположены ниже остальных</a:t>
            </a:r>
            <a:r>
              <a:rPr lang="en-US" sz="40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CEBDCC-DE04-5A47-B72B-89FAB700408A}"/>
              </a:ext>
            </a:extLst>
          </p:cNvPr>
          <p:cNvCxnSpPr>
            <a:cxnSpLocks/>
          </p:cNvCxnSpPr>
          <p:nvPr/>
        </p:nvCxnSpPr>
        <p:spPr>
          <a:xfrm>
            <a:off x="17664608" y="2681536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7AD3E88-E90B-924B-A95F-FED251EFC2F4}"/>
              </a:ext>
            </a:extLst>
          </p:cNvPr>
          <p:cNvSpPr/>
          <p:nvPr/>
        </p:nvSpPr>
        <p:spPr>
          <a:xfrm>
            <a:off x="14928304" y="2282907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D1078CB-9206-4C4A-88DC-E70846AFD7E4}"/>
              </a:ext>
            </a:extLst>
          </p:cNvPr>
          <p:cNvCxnSpPr>
            <a:cxnSpLocks/>
          </p:cNvCxnSpPr>
          <p:nvPr/>
        </p:nvCxnSpPr>
        <p:spPr>
          <a:xfrm>
            <a:off x="17664608" y="8442176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E555495-DD46-8C4C-8248-1E3961FEE9BA}"/>
              </a:ext>
            </a:extLst>
          </p:cNvPr>
          <p:cNvSpPr/>
          <p:nvPr/>
        </p:nvSpPr>
        <p:spPr>
          <a:xfrm>
            <a:off x="15077617" y="8082136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22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92C7D3-1FB1-4F4C-A807-C9E54E3B6A11}"/>
              </a:ext>
            </a:extLst>
          </p:cNvPr>
          <p:cNvSpPr/>
          <p:nvPr/>
        </p:nvSpPr>
        <p:spPr>
          <a:xfrm>
            <a:off x="10329693" y="8154144"/>
            <a:ext cx="13351268" cy="522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MLP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свойственны б</a:t>
            </a:r>
            <a:r>
              <a:rPr lang="ru-RU" sz="3600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льшие минимальные значения (без учета аномальных).</a:t>
            </a: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Ящик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расположен ниже остальных, 50% наблюдениям свойственные меньшие значения метрики.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достигает наибольшего значения,  однако имеет наибольший размах между минимумом и максимумом.</a:t>
            </a:r>
            <a:endParaRPr lang="ru-RU" sz="32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4" y="13010554"/>
            <a:ext cx="487313" cy="513601"/>
          </a:xfrm>
        </p:spPr>
        <p:txBody>
          <a:bodyPr/>
          <a:lstStyle/>
          <a:p>
            <a:r>
              <a:rPr lang="en-US" dirty="0"/>
              <a:t>1</a:t>
            </a:r>
            <a:r>
              <a:rPr lang="ru-RU" dirty="0"/>
              <a:t>1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3C7CD9CA-317B-EB41-BAE3-3E71D11692F5}"/>
              </a:ext>
            </a:extLst>
          </p:cNvPr>
          <p:cNvSpPr txBox="1"/>
          <p:nvPr/>
        </p:nvSpPr>
        <p:spPr>
          <a:xfrm>
            <a:off x="2676090" y="586180"/>
            <a:ext cx="14988518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прогностической способности выбранных методов: Автомобильная отрасль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8D9159-5DB9-4648-BBC4-EF4A902E7D0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"/>
          <a:stretch/>
        </p:blipFill>
        <p:spPr>
          <a:xfrm>
            <a:off x="703039" y="2351034"/>
            <a:ext cx="8991189" cy="11419734"/>
          </a:xfrm>
          <a:prstGeom prst="rect">
            <a:avLst/>
          </a:prstGeom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F2FE1AA-DD97-954C-9709-5D295D34F8BA}"/>
              </a:ext>
            </a:extLst>
          </p:cNvPr>
          <p:cNvCxnSpPr/>
          <p:nvPr/>
        </p:nvCxnSpPr>
        <p:spPr>
          <a:xfrm>
            <a:off x="1733539" y="7938120"/>
            <a:ext cx="21386376" cy="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AF4ABA7-3FB0-8740-9C16-6FD89EFE7A62}"/>
              </a:ext>
            </a:extLst>
          </p:cNvPr>
          <p:cNvSpPr/>
          <p:nvPr/>
        </p:nvSpPr>
        <p:spPr>
          <a:xfrm>
            <a:off x="10362012" y="2304258"/>
            <a:ext cx="13351268" cy="3948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sz="3600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50%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значений лежит на самом небольшом промежутке.</a:t>
            </a:r>
            <a:endParaRPr lang="en-US" sz="3600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моделей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SARIMA, MLP, 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имеются аномально большие значения показателя.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наименьший размах между минимумом и максимумом, ящик расположен ниже остальных</a:t>
            </a:r>
            <a:endParaRPr lang="ru-RU" sz="32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68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E815AC5-81F6-DA4C-8C4F-EEFF515714A1}"/>
              </a:ext>
            </a:extLst>
          </p:cNvPr>
          <p:cNvSpPr/>
          <p:nvPr/>
        </p:nvSpPr>
        <p:spPr>
          <a:xfrm>
            <a:off x="10329693" y="8154144"/>
            <a:ext cx="13351268" cy="522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MLP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свойственны б</a:t>
            </a:r>
            <a:r>
              <a:rPr lang="ru-RU" sz="3600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льшие минимальные значения (без учета аномальных).</a:t>
            </a: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Ящик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расположен ниже остальных, 50% наблюдениям свойственные меньшие значения метрики.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достигает наибольшего значения,  однако имеет наибольший размах между минимумом и максимумом.</a:t>
            </a:r>
            <a:endParaRPr lang="ru-RU" sz="32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Линия">
            <a:extLst>
              <a:ext uri="{FF2B5EF4-FFF2-40B4-BE49-F238E27FC236}">
                <a16:creationId xmlns:a16="http://schemas.microsoft.com/office/drawing/2014/main" id="{8BFD488D-8FF0-5444-8539-37A7DE2E5165}"/>
              </a:ext>
            </a:extLst>
          </p:cNvPr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13" name="Изображение" descr="Изображение">
            <a:extLst>
              <a:ext uri="{FF2B5EF4-FFF2-40B4-BE49-F238E27FC236}">
                <a16:creationId xmlns:a16="http://schemas.microsoft.com/office/drawing/2014/main" id="{5C832F31-2EC8-B248-BEBD-46739F1B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Номер слайда 1">
            <a:extLst>
              <a:ext uri="{FF2B5EF4-FFF2-40B4-BE49-F238E27FC236}">
                <a16:creationId xmlns:a16="http://schemas.microsoft.com/office/drawing/2014/main" id="{A40AED89-65C6-F041-884D-215C1B2DC7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4" y="13010554"/>
            <a:ext cx="487313" cy="513601"/>
          </a:xfrm>
        </p:spPr>
        <p:txBody>
          <a:bodyPr/>
          <a:lstStyle/>
          <a:p>
            <a:r>
              <a:rPr lang="en-US" dirty="0"/>
              <a:t>1</a:t>
            </a:r>
            <a:r>
              <a:rPr lang="ru-RU" dirty="0"/>
              <a:t>1</a:t>
            </a:r>
          </a:p>
        </p:txBody>
      </p:sp>
      <p:sp>
        <p:nvSpPr>
          <p:cNvPr id="16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5F673954-A279-C846-B40E-83BE6013C6F8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Очень крутой заголовок…">
            <a:extLst>
              <a:ext uri="{FF2B5EF4-FFF2-40B4-BE49-F238E27FC236}">
                <a16:creationId xmlns:a16="http://schemas.microsoft.com/office/drawing/2014/main" id="{7A9F75B6-8C3F-8148-9011-7EB4505908D1}"/>
              </a:ext>
            </a:extLst>
          </p:cNvPr>
          <p:cNvSpPr txBox="1"/>
          <p:nvPr/>
        </p:nvSpPr>
        <p:spPr>
          <a:xfrm>
            <a:off x="2676090" y="586180"/>
            <a:ext cx="14988518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4800" dirty="0">
                <a:latin typeface="Calibri" panose="020F0502020204030204" pitchFamily="34" charset="0"/>
                <a:cs typeface="Calibri" panose="020F0502020204030204" pitchFamily="34" charset="0"/>
              </a:rPr>
              <a:t>Анализ прогностической способности выбранных методов: Автомобильная отрасль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723EA3F-920B-B749-929E-37CBFAA55AF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"/>
          <a:stretch/>
        </p:blipFill>
        <p:spPr>
          <a:xfrm>
            <a:off x="703039" y="2351034"/>
            <a:ext cx="8991189" cy="11419734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91B20AE-513D-4343-AC17-BA2C8DC3AD62}"/>
              </a:ext>
            </a:extLst>
          </p:cNvPr>
          <p:cNvCxnSpPr/>
          <p:nvPr/>
        </p:nvCxnSpPr>
        <p:spPr>
          <a:xfrm>
            <a:off x="1733539" y="7938120"/>
            <a:ext cx="21386376" cy="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B1366A3-948E-D740-A570-0123B2060109}"/>
              </a:ext>
            </a:extLst>
          </p:cNvPr>
          <p:cNvSpPr/>
          <p:nvPr/>
        </p:nvSpPr>
        <p:spPr>
          <a:xfrm>
            <a:off x="10362012" y="2304258"/>
            <a:ext cx="13351268" cy="3948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40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sz="3600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50%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значений лежит на самом небольшом промежутке.</a:t>
            </a:r>
            <a:endParaRPr lang="en-US" sz="3600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Для моделей </a:t>
            </a:r>
            <a:r>
              <a:rPr lang="en-US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SARIMA, MLP, 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имеются аномально большие значения показателя.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l">
              <a:lnSpc>
                <a:spcPct val="115000"/>
              </a:lnSpc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SARIMA/LSTM</a:t>
            </a: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наименьший размах между минимумом и максимумом, ящик расположен ниже остальных</a:t>
            </a:r>
            <a:endParaRPr lang="ru-RU" sz="32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271AB5C-74F3-D34D-9409-1F7B97353200}"/>
              </a:ext>
            </a:extLst>
          </p:cNvPr>
          <p:cNvCxnSpPr>
            <a:cxnSpLocks/>
          </p:cNvCxnSpPr>
          <p:nvPr/>
        </p:nvCxnSpPr>
        <p:spPr>
          <a:xfrm>
            <a:off x="17659311" y="2710373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C9788C4-24A2-FF43-9590-E685AC737DA4}"/>
              </a:ext>
            </a:extLst>
          </p:cNvPr>
          <p:cNvSpPr/>
          <p:nvPr/>
        </p:nvSpPr>
        <p:spPr>
          <a:xfrm>
            <a:off x="14928304" y="2311744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BE1D91E6-FE9E-A741-BE6D-194EE7B6FDE9}"/>
              </a:ext>
            </a:extLst>
          </p:cNvPr>
          <p:cNvCxnSpPr>
            <a:cxnSpLocks/>
          </p:cNvCxnSpPr>
          <p:nvPr/>
        </p:nvCxnSpPr>
        <p:spPr>
          <a:xfrm>
            <a:off x="17659311" y="8552773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9CAB092-41A9-274B-B16D-DF69BE61DBAF}"/>
              </a:ext>
            </a:extLst>
          </p:cNvPr>
          <p:cNvSpPr/>
          <p:nvPr/>
        </p:nvSpPr>
        <p:spPr>
          <a:xfrm>
            <a:off x="15005609" y="8154144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536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4" y="13010554"/>
            <a:ext cx="487313" cy="513601"/>
          </a:xfrm>
        </p:spPr>
        <p:txBody>
          <a:bodyPr/>
          <a:lstStyle/>
          <a:p>
            <a:r>
              <a:rPr lang="en-US" dirty="0"/>
              <a:t>1</a:t>
            </a:r>
            <a:r>
              <a:rPr lang="ru-RU" dirty="0"/>
              <a:t>2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66665A0-4EF8-464C-918F-2EAC161758D0}"/>
              </a:ext>
            </a:extLst>
          </p:cNvPr>
          <p:cNvSpPr txBox="1"/>
          <p:nvPr/>
        </p:nvSpPr>
        <p:spPr>
          <a:xfrm>
            <a:off x="2676090" y="586180"/>
            <a:ext cx="13908398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Автоматизация процесса прогнозирования 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SARIMA/LSTM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4B276BA-3DA8-B743-B971-5C950837C0E1}"/>
              </a:ext>
            </a:extLst>
          </p:cNvPr>
          <p:cNvSpPr/>
          <p:nvPr/>
        </p:nvSpPr>
        <p:spPr>
          <a:xfrm>
            <a:off x="3428910" y="3402027"/>
            <a:ext cx="16827986" cy="692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</a:pPr>
            <a:r>
              <a:rPr lang="ru-RU" sz="3600" b="1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Уровень интерфейса.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Предложен вариант интерфейса веб-сайта.</a:t>
            </a:r>
            <a:endParaRPr lang="ru-RU" sz="3600" b="1" i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1F01985-BE02-A34B-BC8F-9A0665A4CFDC}"/>
              </a:ext>
            </a:extLst>
          </p:cNvPr>
          <p:cNvSpPr/>
          <p:nvPr/>
        </p:nvSpPr>
        <p:spPr>
          <a:xfrm>
            <a:off x="3401180" y="4481736"/>
            <a:ext cx="19303980" cy="132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</a:pPr>
            <a:r>
              <a:rPr lang="ru-RU" sz="3600" b="1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Уровень работы с данными.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Предложены варианты существующих сервисов для загрузки данных.</a:t>
            </a:r>
            <a:endParaRPr lang="ru-RU" sz="3600" b="1" i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45572D7-5EE8-7F42-B15D-286D3AC56688}"/>
              </a:ext>
            </a:extLst>
          </p:cNvPr>
          <p:cNvSpPr/>
          <p:nvPr/>
        </p:nvSpPr>
        <p:spPr>
          <a:xfrm>
            <a:off x="3401180" y="6065833"/>
            <a:ext cx="18804183" cy="3240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</a:pPr>
            <a:r>
              <a:rPr lang="ru-RU" sz="3600" b="1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Уровень подготовки моделей:</a:t>
            </a:r>
          </a:p>
          <a:p>
            <a:pPr marL="571500" indent="-57150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Подбор архитектуры моделей</a:t>
            </a:r>
          </a:p>
          <a:p>
            <a:pPr marL="571500" indent="-57150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Подбор временного окна при составлении выборки</a:t>
            </a:r>
          </a:p>
          <a:p>
            <a:pPr marL="571500" indent="-571500"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Выбор исторического периода исходных данных</a:t>
            </a:r>
          </a:p>
          <a:p>
            <a:pPr algn="just">
              <a:lnSpc>
                <a:spcPct val="115000"/>
              </a:lnSpc>
            </a:pP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Разработаны рекомендации по автоматизации в виде блок-схем.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69ECF10-662F-B44D-AD8E-554EBC6B56EB}"/>
              </a:ext>
            </a:extLst>
          </p:cNvPr>
          <p:cNvSpPr/>
          <p:nvPr/>
        </p:nvSpPr>
        <p:spPr>
          <a:xfrm>
            <a:off x="3401180" y="9465496"/>
            <a:ext cx="18804183" cy="1966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</a:pPr>
            <a:r>
              <a:rPr lang="ru-RU" sz="3600" b="1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Уровень формирования прогноза.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Разработаны рекомендации по автоматизации в виде блок-схем.</a:t>
            </a:r>
          </a:p>
          <a:p>
            <a:pPr indent="449580" algn="just">
              <a:lnSpc>
                <a:spcPct val="115000"/>
              </a:lnSpc>
            </a:pPr>
            <a:endParaRPr lang="ru-RU" sz="3600" b="1" i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5A54021-26B7-C94F-BD36-94345D16CA4D}"/>
              </a:ext>
            </a:extLst>
          </p:cNvPr>
          <p:cNvSpPr/>
          <p:nvPr/>
        </p:nvSpPr>
        <p:spPr>
          <a:xfrm>
            <a:off x="3428908" y="11073470"/>
            <a:ext cx="18804183" cy="132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</a:pPr>
            <a:r>
              <a:rPr lang="ru-RU" sz="3600" b="1" i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Уровень формирования рекомендаций по принятию решений.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Наиболее простой вариант предполагает выявление общего тренда предсказания: возрастет ли цена или снизится.  </a:t>
            </a:r>
            <a:endParaRPr lang="ru-RU" sz="3600" b="1" i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Бумага">
            <a:extLst>
              <a:ext uri="{FF2B5EF4-FFF2-40B4-BE49-F238E27FC236}">
                <a16:creationId xmlns:a16="http://schemas.microsoft.com/office/drawing/2014/main" id="{638DF57E-BEEA-8D43-B469-6BAB902C5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6185" y="3257600"/>
            <a:ext cx="980839" cy="980839"/>
          </a:xfrm>
          <a:prstGeom prst="rect">
            <a:avLst/>
          </a:prstGeom>
        </p:spPr>
      </p:pic>
      <p:pic>
        <p:nvPicPr>
          <p:cNvPr id="44" name="Рисунок 43" descr="Бумага">
            <a:extLst>
              <a:ext uri="{FF2B5EF4-FFF2-40B4-BE49-F238E27FC236}">
                <a16:creationId xmlns:a16="http://schemas.microsoft.com/office/drawing/2014/main" id="{0B61E6A2-EE94-D840-A697-D3FC7E7A5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6184" y="4558858"/>
            <a:ext cx="980839" cy="980839"/>
          </a:xfrm>
          <a:prstGeom prst="rect">
            <a:avLst/>
          </a:prstGeom>
        </p:spPr>
      </p:pic>
      <p:pic>
        <p:nvPicPr>
          <p:cNvPr id="45" name="Рисунок 44" descr="Бумага">
            <a:extLst>
              <a:ext uri="{FF2B5EF4-FFF2-40B4-BE49-F238E27FC236}">
                <a16:creationId xmlns:a16="http://schemas.microsoft.com/office/drawing/2014/main" id="{A7B6DF78-56A2-EE4F-B1D6-48F8DB09A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8071" y="5921406"/>
            <a:ext cx="980839" cy="980839"/>
          </a:xfrm>
          <a:prstGeom prst="rect">
            <a:avLst/>
          </a:prstGeom>
        </p:spPr>
      </p:pic>
      <p:pic>
        <p:nvPicPr>
          <p:cNvPr id="46" name="Рисунок 45" descr="Бумага">
            <a:extLst>
              <a:ext uri="{FF2B5EF4-FFF2-40B4-BE49-F238E27FC236}">
                <a16:creationId xmlns:a16="http://schemas.microsoft.com/office/drawing/2014/main" id="{A6907A67-A376-9D49-B369-51D56CC9F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8070" y="9378280"/>
            <a:ext cx="980839" cy="980839"/>
          </a:xfrm>
          <a:prstGeom prst="rect">
            <a:avLst/>
          </a:prstGeom>
        </p:spPr>
      </p:pic>
      <p:pic>
        <p:nvPicPr>
          <p:cNvPr id="47" name="Рисунок 46" descr="Бумага">
            <a:extLst>
              <a:ext uri="{FF2B5EF4-FFF2-40B4-BE49-F238E27FC236}">
                <a16:creationId xmlns:a16="http://schemas.microsoft.com/office/drawing/2014/main" id="{2B07F9DB-E926-9A47-9A07-089D5EE06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8070" y="10986254"/>
            <a:ext cx="980839" cy="9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06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5" y="13010554"/>
            <a:ext cx="487313" cy="513601"/>
          </a:xfrm>
        </p:spPr>
        <p:txBody>
          <a:bodyPr/>
          <a:lstStyle/>
          <a:p>
            <a:r>
              <a:rPr lang="en-US" dirty="0"/>
              <a:t>1</a:t>
            </a:r>
            <a:r>
              <a:rPr lang="ru-RU" dirty="0"/>
              <a:t>3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66665A0-4EF8-464C-918F-2EAC161758D0}"/>
              </a:ext>
            </a:extLst>
          </p:cNvPr>
          <p:cNvSpPr txBox="1"/>
          <p:nvPr/>
        </p:nvSpPr>
        <p:spPr>
          <a:xfrm>
            <a:off x="2676090" y="586180"/>
            <a:ext cx="13404342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 интерфейса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ВЕБ-сайта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4AA43D8-694B-A240-9C47-82C7C244A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168" y="2473952"/>
            <a:ext cx="13325151" cy="1054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397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5" y="13010554"/>
            <a:ext cx="487313" cy="513601"/>
          </a:xfrm>
        </p:spPr>
        <p:txBody>
          <a:bodyPr/>
          <a:lstStyle/>
          <a:p>
            <a:r>
              <a:rPr lang="ru-RU" dirty="0"/>
              <a:t>14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66665A0-4EF8-464C-918F-2EAC161758D0}"/>
              </a:ext>
            </a:extLst>
          </p:cNvPr>
          <p:cNvSpPr txBox="1"/>
          <p:nvPr/>
        </p:nvSpPr>
        <p:spPr>
          <a:xfrm>
            <a:off x="2676090" y="586180"/>
            <a:ext cx="13404342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Автоматизация формирования прогноза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7CD556-1B76-1545-95FB-5151D99D91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560" y="2372750"/>
            <a:ext cx="21098336" cy="105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026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5" y="13010554"/>
            <a:ext cx="487313" cy="513601"/>
          </a:xfrm>
        </p:spPr>
        <p:txBody>
          <a:bodyPr/>
          <a:lstStyle/>
          <a:p>
            <a:r>
              <a:rPr lang="ru-RU" dirty="0"/>
              <a:t>15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666665A0-4EF8-464C-918F-2EAC161758D0}"/>
              </a:ext>
            </a:extLst>
          </p:cNvPr>
          <p:cNvSpPr txBox="1"/>
          <p:nvPr/>
        </p:nvSpPr>
        <p:spPr>
          <a:xfrm>
            <a:off x="2676090" y="586180"/>
            <a:ext cx="13404342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6600" dirty="0">
                <a:latin typeface="Calibri" panose="020F0502020204030204" pitchFamily="34" charset="0"/>
                <a:cs typeface="Calibri" panose="020F0502020204030204" pitchFamily="34" charset="0"/>
              </a:rPr>
              <a:t>Предсказание части 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Рисунок 7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47AEBBA-B592-D641-8668-78399E7BA2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95" y="3033282"/>
            <a:ext cx="8352928" cy="1049087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7512690-9168-E24A-A568-F190DAEDD435}"/>
              </a:ext>
            </a:extLst>
          </p:cNvPr>
          <p:cNvSpPr/>
          <p:nvPr/>
        </p:nvSpPr>
        <p:spPr>
          <a:xfrm>
            <a:off x="11344633" y="3545632"/>
            <a:ext cx="9481094" cy="132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15000"/>
              </a:lnSpc>
            </a:pPr>
            <a:r>
              <a:rPr lang="ru-RU" sz="36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Повторное обучение модели каждый раз после формирования прогноза на шаг вперед </a:t>
            </a:r>
          </a:p>
        </p:txBody>
      </p:sp>
    </p:spTree>
    <p:extLst>
      <p:ext uri="{BB962C8B-B14F-4D97-AF65-F5344CB8AC3E}">
        <p14:creationId xmlns:p14="http://schemas.microsoft.com/office/powerpoint/2010/main" val="18305773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0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207475-31DE-AC4D-85D2-2EABB12E8A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endParaRPr lang="ru-RU"/>
          </a:p>
        </p:txBody>
      </p:sp>
      <p:sp>
        <p:nvSpPr>
          <p:cNvPr id="8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14528CAF-319F-3E47-A9E1-62B453359453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Очень крутой заголовок…">
            <a:extLst>
              <a:ext uri="{FF2B5EF4-FFF2-40B4-BE49-F238E27FC236}">
                <a16:creationId xmlns:a16="http://schemas.microsoft.com/office/drawing/2014/main" id="{F1C36B72-5683-BC45-9495-9EFC5D2E358B}"/>
              </a:ext>
            </a:extLst>
          </p:cNvPr>
          <p:cNvSpPr txBox="1"/>
          <p:nvPr/>
        </p:nvSpPr>
        <p:spPr>
          <a:xfrm>
            <a:off x="3155385" y="586559"/>
            <a:ext cx="12709023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Краткое описание целей ВКР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89FA08-A2FD-584E-9984-478E4AD98F02}"/>
              </a:ext>
            </a:extLst>
          </p:cNvPr>
          <p:cNvSpPr/>
          <p:nvPr/>
        </p:nvSpPr>
        <p:spPr>
          <a:xfrm>
            <a:off x="3179673" y="2906940"/>
            <a:ext cx="195254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8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 работы</a:t>
            </a:r>
            <a:r>
              <a:rPr lang="ru-RU" sz="48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анализ прогностической способности различных методов прогнозирования курсов акций, выбор оптимального варианта и разработка рекомендаций по его автоматизации.</a:t>
            </a:r>
            <a:endParaRPr lang="en-US" sz="48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786C9DD-E151-CE4D-9F58-60C812BB4ABC}"/>
              </a:ext>
            </a:extLst>
          </p:cNvPr>
          <p:cNvSpPr/>
          <p:nvPr/>
        </p:nvSpPr>
        <p:spPr>
          <a:xfrm>
            <a:off x="3684999" y="10946011"/>
            <a:ext cx="198742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endParaRPr lang="ru-RU" sz="66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8C0E3E-46F4-8040-B6F0-B71697E62B23}"/>
              </a:ext>
            </a:extLst>
          </p:cNvPr>
          <p:cNvSpPr/>
          <p:nvPr/>
        </p:nvSpPr>
        <p:spPr>
          <a:xfrm>
            <a:off x="3016748" y="5849888"/>
            <a:ext cx="67206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исследования – процесс прогнозирования курсов акций.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2E43C1-C54A-274B-A10B-75867B6E6962}"/>
              </a:ext>
            </a:extLst>
          </p:cNvPr>
          <p:cNvSpPr/>
          <p:nvPr/>
        </p:nvSpPr>
        <p:spPr>
          <a:xfrm>
            <a:off x="13953197" y="5849888"/>
            <a:ext cx="938518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Предмет</a:t>
            </a:r>
            <a:r>
              <a:rPr lang="en-US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исследования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выбор оптимального метода прогнозирования и разработка рекомендаций по его автоматизации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Рисунок 15" descr="Лупа">
            <a:extLst>
              <a:ext uri="{FF2B5EF4-FFF2-40B4-BE49-F238E27FC236}">
                <a16:creationId xmlns:a16="http://schemas.microsoft.com/office/drawing/2014/main" id="{6F1BBF80-56A2-8E43-BF07-DA61D16B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5361" y="5993904"/>
            <a:ext cx="1353278" cy="1353278"/>
          </a:xfrm>
          <a:prstGeom prst="rect">
            <a:avLst/>
          </a:prstGeom>
        </p:spPr>
      </p:pic>
      <p:pic>
        <p:nvPicPr>
          <p:cNvPr id="25" name="Рисунок 24" descr="В яблочко">
            <a:extLst>
              <a:ext uri="{FF2B5EF4-FFF2-40B4-BE49-F238E27FC236}">
                <a16:creationId xmlns:a16="http://schemas.microsoft.com/office/drawing/2014/main" id="{AE98A005-EEB6-B946-BFB1-46E6400C7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778" y="3159260"/>
            <a:ext cx="1754524" cy="1754524"/>
          </a:xfrm>
          <a:prstGeom prst="rect">
            <a:avLst/>
          </a:prstGeom>
        </p:spPr>
      </p:pic>
      <p:pic>
        <p:nvPicPr>
          <p:cNvPr id="29" name="Рисунок 28" descr="Лампочка">
            <a:extLst>
              <a:ext uri="{FF2B5EF4-FFF2-40B4-BE49-F238E27FC236}">
                <a16:creationId xmlns:a16="http://schemas.microsoft.com/office/drawing/2014/main" id="{5476496A-6E9A-9E46-A697-F5500E28F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67623" y="6065912"/>
            <a:ext cx="1353600" cy="1353600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F2F6B7B3-9000-C046-8BAA-2C7B58E52906}"/>
              </a:ext>
            </a:extLst>
          </p:cNvPr>
          <p:cNvCxnSpPr/>
          <p:nvPr/>
        </p:nvCxnSpPr>
        <p:spPr>
          <a:xfrm>
            <a:off x="2292000" y="5561856"/>
            <a:ext cx="19800000" cy="0"/>
          </a:xfrm>
          <a:prstGeom prst="line">
            <a:avLst/>
          </a:prstGeom>
          <a:ln w="76200">
            <a:solidFill>
              <a:srgbClr val="25395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65A1BED4-C9A6-1A49-87AB-0A7DE9590800}"/>
              </a:ext>
            </a:extLst>
          </p:cNvPr>
          <p:cNvCxnSpPr/>
          <p:nvPr/>
        </p:nvCxnSpPr>
        <p:spPr>
          <a:xfrm>
            <a:off x="9599712" y="8874224"/>
            <a:ext cx="5400000" cy="0"/>
          </a:xfrm>
          <a:prstGeom prst="line">
            <a:avLst/>
          </a:prstGeom>
          <a:ln w="76200">
            <a:solidFill>
              <a:srgbClr val="25395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8AD7BF4-2A40-1F4B-A3A3-DCE3CDD209AD}"/>
              </a:ext>
            </a:extLst>
          </p:cNvPr>
          <p:cNvCxnSpPr/>
          <p:nvPr/>
        </p:nvCxnSpPr>
        <p:spPr>
          <a:xfrm>
            <a:off x="12264008" y="7254224"/>
            <a:ext cx="0" cy="3240000"/>
          </a:xfrm>
          <a:prstGeom prst="line">
            <a:avLst/>
          </a:prstGeom>
          <a:ln w="76200">
            <a:solidFill>
              <a:srgbClr val="253957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5298A9C-6FC7-4046-95EE-202BC208BDD5}"/>
              </a:ext>
            </a:extLst>
          </p:cNvPr>
          <p:cNvSpPr/>
          <p:nvPr/>
        </p:nvSpPr>
        <p:spPr>
          <a:xfrm>
            <a:off x="2968639" y="9090248"/>
            <a:ext cx="80884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0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исследования : Относительно небольшой масштаб современных исследований в области изучения прогностической способности методов предсказания котировок акций</a:t>
            </a:r>
          </a:p>
          <a:p>
            <a:pPr algn="just"/>
            <a:endParaRPr lang="ru-RU" sz="40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F7E5071-D6BF-AA48-96E3-7B5B98B8FF51}"/>
              </a:ext>
            </a:extLst>
          </p:cNvPr>
          <p:cNvSpPr/>
          <p:nvPr/>
        </p:nvSpPr>
        <p:spPr>
          <a:xfrm>
            <a:off x="13960094" y="9090248"/>
            <a:ext cx="113373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0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Ограничения</a:t>
            </a: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исследования: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Ограниченный стабильный исторический период без масштабных экономических кризисов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компаний из двух сегментов рынка: автомобильный и  информационных технологий </a:t>
            </a:r>
          </a:p>
          <a:p>
            <a:pPr algn="l"/>
            <a:endParaRPr lang="ru-RU" sz="40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Рисунок 22" descr="Бумага">
            <a:extLst>
              <a:ext uri="{FF2B5EF4-FFF2-40B4-BE49-F238E27FC236}">
                <a16:creationId xmlns:a16="http://schemas.microsoft.com/office/drawing/2014/main" id="{ACDDD38D-7D81-D341-A8DC-EF60981A1D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21454" y="9090248"/>
            <a:ext cx="1395294" cy="1395294"/>
          </a:xfrm>
          <a:prstGeom prst="rect">
            <a:avLst/>
          </a:prstGeom>
        </p:spPr>
      </p:pic>
      <p:pic>
        <p:nvPicPr>
          <p:cNvPr id="7" name="Рисунок 6" descr="Предупреждение">
            <a:extLst>
              <a:ext uri="{FF2B5EF4-FFF2-40B4-BE49-F238E27FC236}">
                <a16:creationId xmlns:a16="http://schemas.microsoft.com/office/drawing/2014/main" id="{0499A289-1B3A-2B41-B773-039370EF9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58398" y="9090248"/>
            <a:ext cx="1128463" cy="112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21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4" y="13010554"/>
            <a:ext cx="487313" cy="513601"/>
          </a:xfrm>
        </p:spPr>
        <p:txBody>
          <a:bodyPr/>
          <a:lstStyle/>
          <a:p>
            <a:r>
              <a:rPr lang="ru-RU" dirty="0"/>
              <a:t>16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Очень крутой заголовок…">
            <a:extLst>
              <a:ext uri="{FF2B5EF4-FFF2-40B4-BE49-F238E27FC236}">
                <a16:creationId xmlns:a16="http://schemas.microsoft.com/office/drawing/2014/main" id="{A2ABC931-8740-B043-8D00-32EF597DE31E}"/>
              </a:ext>
            </a:extLst>
          </p:cNvPr>
          <p:cNvSpPr txBox="1"/>
          <p:nvPr/>
        </p:nvSpPr>
        <p:spPr>
          <a:xfrm>
            <a:off x="2676090" y="586180"/>
            <a:ext cx="12180206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Результаты исследования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FEF3B98-C5D4-E546-88C0-D1F3BFA9F697}"/>
              </a:ext>
            </a:extLst>
          </p:cNvPr>
          <p:cNvCxnSpPr/>
          <p:nvPr/>
        </p:nvCxnSpPr>
        <p:spPr>
          <a:xfrm>
            <a:off x="3839414" y="7578080"/>
            <a:ext cx="16200000" cy="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36893E2-5D96-F94A-9937-DA4448AA803B}"/>
              </a:ext>
            </a:extLst>
          </p:cNvPr>
          <p:cNvCxnSpPr/>
          <p:nvPr/>
        </p:nvCxnSpPr>
        <p:spPr>
          <a:xfrm>
            <a:off x="12192000" y="3222096"/>
            <a:ext cx="0" cy="900000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69C730D-C91E-4748-899B-BF9BAD597325}"/>
              </a:ext>
            </a:extLst>
          </p:cNvPr>
          <p:cNvSpPr/>
          <p:nvPr/>
        </p:nvSpPr>
        <p:spPr>
          <a:xfrm>
            <a:off x="2398190" y="9218058"/>
            <a:ext cx="91450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Наибольшей прогностической способностью обладает</a:t>
            </a:r>
          </a:p>
          <a:p>
            <a:pPr algn="just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гибридная модель </a:t>
            </a:r>
            <a:r>
              <a:rPr lang="en-US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SARIMA/LSTM</a:t>
            </a:r>
            <a:endParaRPr lang="ru-RU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E8705-A7C0-7540-AD55-B2240CE08BFE}"/>
              </a:ext>
            </a:extLst>
          </p:cNvPr>
          <p:cNvSpPr txBox="1"/>
          <p:nvPr/>
        </p:nvSpPr>
        <p:spPr>
          <a:xfrm>
            <a:off x="3876018" y="7907086"/>
            <a:ext cx="598881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Оптимальный метод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5A31F-EDB2-1E4C-B0ED-C65C14F1AFD7}"/>
              </a:ext>
            </a:extLst>
          </p:cNvPr>
          <p:cNvSpPr txBox="1"/>
          <p:nvPr/>
        </p:nvSpPr>
        <p:spPr>
          <a:xfrm>
            <a:off x="1201065" y="2784365"/>
            <a:ext cx="1063322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Тенденции в области прогнозирования котировок акций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0FEB9-5593-1542-9EE2-B7C19D90EC8B}"/>
              </a:ext>
            </a:extLst>
          </p:cNvPr>
          <p:cNvSpPr txBox="1"/>
          <p:nvPr/>
        </p:nvSpPr>
        <p:spPr>
          <a:xfrm>
            <a:off x="1960350" y="4768622"/>
            <a:ext cx="9114650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4400" dirty="0">
                <a:solidFill>
                  <a:srgbClr val="253957"/>
                </a:solidFill>
              </a:rPr>
              <a:t>Использование машинного обучения и гибридных техник</a:t>
            </a:r>
            <a:endParaRPr kumimoji="0" lang="ru-RU" sz="4400" b="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E27C29-A2B2-BE4B-B2AB-D3C2C10B045C}"/>
              </a:ext>
            </a:extLst>
          </p:cNvPr>
          <p:cNvSpPr txBox="1"/>
          <p:nvPr/>
        </p:nvSpPr>
        <p:spPr>
          <a:xfrm>
            <a:off x="13453024" y="7911152"/>
            <a:ext cx="939616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kumimoji="0" lang="ru-RU" sz="50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втоматизация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процесса прогнозирования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B5C63-36C3-1749-98A4-31E9D6E6449C}"/>
              </a:ext>
            </a:extLst>
          </p:cNvPr>
          <p:cNvSpPr txBox="1"/>
          <p:nvPr/>
        </p:nvSpPr>
        <p:spPr>
          <a:xfrm>
            <a:off x="13483305" y="9843230"/>
            <a:ext cx="966161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Были предложены рекомендации и алгоритм в виде блок-схем.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6E718-2632-D048-A3CC-E481D29059C2}"/>
              </a:ext>
            </a:extLst>
          </p:cNvPr>
          <p:cNvSpPr txBox="1"/>
          <p:nvPr/>
        </p:nvSpPr>
        <p:spPr>
          <a:xfrm>
            <a:off x="13309002" y="2753544"/>
            <a:ext cx="8799327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50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Подбор параметров и исторического периода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1F82D-1B80-4647-8531-BFE75855F1E7}"/>
              </a:ext>
            </a:extLst>
          </p:cNvPr>
          <p:cNvSpPr txBox="1"/>
          <p:nvPr/>
        </p:nvSpPr>
        <p:spPr>
          <a:xfrm>
            <a:off x="12629426" y="4554589"/>
            <a:ext cx="11022956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ыл произведен эмпирически для каждой отрасли.</a:t>
            </a:r>
          </a:p>
          <a:p>
            <a:pPr marL="0" marR="0" indent="0" algn="just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Оптимальный период исторических данных: </a:t>
            </a:r>
            <a:r>
              <a:rPr kumimoji="0" lang="ru-RU" sz="4400" b="1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3,5 года</a:t>
            </a: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.</a:t>
            </a:r>
          </a:p>
        </p:txBody>
      </p:sp>
      <p:pic>
        <p:nvPicPr>
          <p:cNvPr id="20" name="Рисунок 19" descr="Глаз">
            <a:extLst>
              <a:ext uri="{FF2B5EF4-FFF2-40B4-BE49-F238E27FC236}">
                <a16:creationId xmlns:a16="http://schemas.microsoft.com/office/drawing/2014/main" id="{B169BCA0-B4AC-0D4F-8F5B-6014B8FC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662" y="2681536"/>
            <a:ext cx="1051095" cy="1051095"/>
          </a:xfrm>
          <a:prstGeom prst="rect">
            <a:avLst/>
          </a:prstGeom>
        </p:spPr>
      </p:pic>
      <p:pic>
        <p:nvPicPr>
          <p:cNvPr id="24" name="Рисунок 23" descr="Шестеренки">
            <a:extLst>
              <a:ext uri="{FF2B5EF4-FFF2-40B4-BE49-F238E27FC236}">
                <a16:creationId xmlns:a16="http://schemas.microsoft.com/office/drawing/2014/main" id="{D68227AF-8405-DA47-B43F-13856FE10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51285" y="2808552"/>
            <a:ext cx="1152048" cy="1152048"/>
          </a:xfrm>
          <a:prstGeom prst="rect">
            <a:avLst/>
          </a:prstGeom>
        </p:spPr>
      </p:pic>
      <p:pic>
        <p:nvPicPr>
          <p:cNvPr id="30" name="Рисунок 29" descr="Кубок">
            <a:extLst>
              <a:ext uri="{FF2B5EF4-FFF2-40B4-BE49-F238E27FC236}">
                <a16:creationId xmlns:a16="http://schemas.microsoft.com/office/drawing/2014/main" id="{C505FEBD-4BD2-6C42-9EDC-C426315D6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9402" y="7875171"/>
            <a:ext cx="998308" cy="998308"/>
          </a:xfrm>
          <a:prstGeom prst="rect">
            <a:avLst/>
          </a:prstGeom>
        </p:spPr>
      </p:pic>
      <p:pic>
        <p:nvPicPr>
          <p:cNvPr id="32" name="Рисунок 31" descr="Рабочий процесс">
            <a:extLst>
              <a:ext uri="{FF2B5EF4-FFF2-40B4-BE49-F238E27FC236}">
                <a16:creationId xmlns:a16="http://schemas.microsoft.com/office/drawing/2014/main" id="{43D2ACBA-A980-5641-8213-4637BE6034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51285" y="7822490"/>
            <a:ext cx="1246236" cy="12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42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39414" y="13010554"/>
            <a:ext cx="487313" cy="513601"/>
          </a:xfrm>
        </p:spPr>
        <p:txBody>
          <a:bodyPr/>
          <a:lstStyle/>
          <a:p>
            <a:r>
              <a:rPr lang="ru-RU" dirty="0"/>
              <a:t>17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DC083A-181E-F749-832C-0E7742123F0A}"/>
              </a:ext>
            </a:extLst>
          </p:cNvPr>
          <p:cNvSpPr/>
          <p:nvPr/>
        </p:nvSpPr>
        <p:spPr>
          <a:xfrm>
            <a:off x="1064741" y="5947981"/>
            <a:ext cx="1094292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Практическая значимость результатов</a:t>
            </a:r>
            <a:r>
              <a:rPr lang="en-US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инвесторов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инвестиционных компаний, предоставляющих или планирующих предоставлять услугу прогнозирования котировок акций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исследователей в области изучения инструментов для оперирования на фондовом рынке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6EE2687-4AB6-0046-8CAC-FD637C94DA4E}"/>
              </a:ext>
            </a:extLst>
          </p:cNvPr>
          <p:cNvSpPr/>
          <p:nvPr/>
        </p:nvSpPr>
        <p:spPr>
          <a:xfrm>
            <a:off x="13310155" y="5947981"/>
            <a:ext cx="100091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Перспектива на будущее</a:t>
            </a:r>
            <a:r>
              <a:rPr lang="en-US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Исследование эффективности использования результатов прогнозирования для составления и </a:t>
            </a:r>
            <a:r>
              <a:rPr lang="ru-RU" sz="4400" dirty="0" err="1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ребалансировки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инвестиционного портфеля</a:t>
            </a:r>
          </a:p>
        </p:txBody>
      </p:sp>
      <p:sp>
        <p:nvSpPr>
          <p:cNvPr id="18" name="Очень крутой заголовок…">
            <a:extLst>
              <a:ext uri="{FF2B5EF4-FFF2-40B4-BE49-F238E27FC236}">
                <a16:creationId xmlns:a16="http://schemas.microsoft.com/office/drawing/2014/main" id="{A2ABC931-8740-B043-8D00-32EF597DE31E}"/>
              </a:ext>
            </a:extLst>
          </p:cNvPr>
          <p:cNvSpPr txBox="1"/>
          <p:nvPr/>
        </p:nvSpPr>
        <p:spPr>
          <a:xfrm>
            <a:off x="2676090" y="586180"/>
            <a:ext cx="9900711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 descr="Портфель">
            <a:extLst>
              <a:ext uri="{FF2B5EF4-FFF2-40B4-BE49-F238E27FC236}">
                <a16:creationId xmlns:a16="http://schemas.microsoft.com/office/drawing/2014/main" id="{72228E34-C954-0F49-8186-1DA2B9D4F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8504" y="2769061"/>
            <a:ext cx="3193504" cy="3193504"/>
          </a:xfrm>
          <a:prstGeom prst="rect">
            <a:avLst/>
          </a:prstGeom>
        </p:spPr>
      </p:pic>
      <p:pic>
        <p:nvPicPr>
          <p:cNvPr id="10" name="Рисунок 9" descr="Мозговой штурм в группе">
            <a:extLst>
              <a:ext uri="{FF2B5EF4-FFF2-40B4-BE49-F238E27FC236}">
                <a16:creationId xmlns:a16="http://schemas.microsoft.com/office/drawing/2014/main" id="{6063870C-F3BE-DC40-B3FE-8D382763D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9453" y="2687565"/>
            <a:ext cx="3193504" cy="31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76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Адрес: ТехтТехтТехтТехтТехтТехтТехтТехтТехтТехтТехтТехтТехт"/>
          <p:cNvSpPr txBox="1"/>
          <p:nvPr/>
        </p:nvSpPr>
        <p:spPr>
          <a:xfrm>
            <a:off x="9677237" y="11463892"/>
            <a:ext cx="8579502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Адрес: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orshanskayaelena@gmail.com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www.text"/>
          <p:cNvSpPr txBox="1"/>
          <p:nvPr/>
        </p:nvSpPr>
        <p:spPr>
          <a:xfrm>
            <a:off x="9707325" y="1676952"/>
            <a:ext cx="5616624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pPr algn="ctr"/>
            <a:r>
              <a:rPr lang="ru-RU" sz="8000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 !</a:t>
            </a:r>
            <a:endParaRPr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Телефон.: +Х (ХХХ) ХХХ ХХХХ"/>
          <p:cNvSpPr txBox="1"/>
          <p:nvPr/>
        </p:nvSpPr>
        <p:spPr>
          <a:xfrm>
            <a:off x="6620083" y="11463892"/>
            <a:ext cx="4707821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 defTabSz="642937"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sz="2800" dirty="0" err="1">
                <a:latin typeface="Calibri" panose="020F0502020204030204" pitchFamily="34" charset="0"/>
                <a:cs typeface="Calibri" panose="020F0502020204030204" pitchFamily="34" charset="0"/>
              </a:rPr>
              <a:t>Телефон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.: +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85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129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92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pic>
        <p:nvPicPr>
          <p:cNvPr id="103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075" y="4920064"/>
            <a:ext cx="3195850" cy="30900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3</a:t>
            </a:fld>
            <a:endParaRPr lang="ru-RU"/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Очень крутой заголовок…">
            <a:extLst>
              <a:ext uri="{FF2B5EF4-FFF2-40B4-BE49-F238E27FC236}">
                <a16:creationId xmlns:a16="http://schemas.microsoft.com/office/drawing/2014/main" id="{C049ECB1-B37E-CB4D-93B0-4E0C52155A79}"/>
              </a:ext>
            </a:extLst>
          </p:cNvPr>
          <p:cNvSpPr txBox="1"/>
          <p:nvPr/>
        </p:nvSpPr>
        <p:spPr>
          <a:xfrm>
            <a:off x="3155385" y="586559"/>
            <a:ext cx="11366416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Задачи работы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Линия">
            <a:extLst>
              <a:ext uri="{FF2B5EF4-FFF2-40B4-BE49-F238E27FC236}">
                <a16:creationId xmlns:a16="http://schemas.microsoft.com/office/drawing/2014/main" id="{4F1C1679-2B0B-2640-931E-A37B6DC6EDCE}"/>
              </a:ext>
            </a:extLst>
          </p:cNvPr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49" name="Рисунок 48" descr="Контрольный список">
            <a:extLst>
              <a:ext uri="{FF2B5EF4-FFF2-40B4-BE49-F238E27FC236}">
                <a16:creationId xmlns:a16="http://schemas.microsoft.com/office/drawing/2014/main" id="{F41CBA7A-E306-8145-B793-FA98681C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277" y="2465512"/>
            <a:ext cx="1301230" cy="1301230"/>
          </a:xfrm>
          <a:prstGeom prst="rect">
            <a:avLst/>
          </a:prstGeom>
        </p:spPr>
      </p:pic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B071C3C-AE56-9643-BAF3-D6F3B663723D}"/>
              </a:ext>
            </a:extLst>
          </p:cNvPr>
          <p:cNvSpPr/>
          <p:nvPr/>
        </p:nvSpPr>
        <p:spPr>
          <a:xfrm>
            <a:off x="4052435" y="2393504"/>
            <a:ext cx="176892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методов и методик прогнозирования курсов акций в среднесрочном временном периоде </a:t>
            </a:r>
          </a:p>
        </p:txBody>
      </p:sp>
      <p:pic>
        <p:nvPicPr>
          <p:cNvPr id="55" name="Рисунок 54" descr="Контрольный список">
            <a:extLst>
              <a:ext uri="{FF2B5EF4-FFF2-40B4-BE49-F238E27FC236}">
                <a16:creationId xmlns:a16="http://schemas.microsoft.com/office/drawing/2014/main" id="{28B94985-2E13-2649-BC89-1920D3DA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277" y="4049688"/>
            <a:ext cx="1301230" cy="1301230"/>
          </a:xfrm>
          <a:prstGeom prst="rect">
            <a:avLst/>
          </a:prstGeom>
        </p:spPr>
      </p:pic>
      <p:pic>
        <p:nvPicPr>
          <p:cNvPr id="56" name="Рисунок 55" descr="Контрольный список">
            <a:extLst>
              <a:ext uri="{FF2B5EF4-FFF2-40B4-BE49-F238E27FC236}">
                <a16:creationId xmlns:a16="http://schemas.microsoft.com/office/drawing/2014/main" id="{A51A46E8-96B2-694F-8C53-43DC94C9B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277" y="5561856"/>
            <a:ext cx="1301230" cy="1301230"/>
          </a:xfrm>
          <a:prstGeom prst="rect">
            <a:avLst/>
          </a:prstGeom>
        </p:spPr>
      </p:pic>
      <p:pic>
        <p:nvPicPr>
          <p:cNvPr id="57" name="Рисунок 56" descr="Контрольный список">
            <a:extLst>
              <a:ext uri="{FF2B5EF4-FFF2-40B4-BE49-F238E27FC236}">
                <a16:creationId xmlns:a16="http://schemas.microsoft.com/office/drawing/2014/main" id="{A299E712-4BB3-E84E-B7FC-483EB14E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277" y="7232163"/>
            <a:ext cx="1301230" cy="1301230"/>
          </a:xfrm>
          <a:prstGeom prst="rect">
            <a:avLst/>
          </a:prstGeom>
        </p:spPr>
      </p:pic>
      <p:pic>
        <p:nvPicPr>
          <p:cNvPr id="58" name="Рисунок 57" descr="Контрольный список">
            <a:extLst>
              <a:ext uri="{FF2B5EF4-FFF2-40B4-BE49-F238E27FC236}">
                <a16:creationId xmlns:a16="http://schemas.microsoft.com/office/drawing/2014/main" id="{B569382A-07EC-F846-8279-788765EB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277" y="8725122"/>
            <a:ext cx="1301230" cy="1301230"/>
          </a:xfrm>
          <a:prstGeom prst="rect">
            <a:avLst/>
          </a:prstGeom>
        </p:spPr>
      </p:pic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45E97AE-8D06-BF42-9B0C-A7A782302975}"/>
              </a:ext>
            </a:extLst>
          </p:cNvPr>
          <p:cNvSpPr/>
          <p:nvPr/>
        </p:nvSpPr>
        <p:spPr>
          <a:xfrm>
            <a:off x="4052435" y="4337720"/>
            <a:ext cx="177886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Подбор параметров для выбранных методов прогнозирования.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CF0C35CB-FC09-314F-ADA8-51F018882EE1}"/>
              </a:ext>
            </a:extLst>
          </p:cNvPr>
          <p:cNvSpPr/>
          <p:nvPr/>
        </p:nvSpPr>
        <p:spPr>
          <a:xfrm>
            <a:off x="4052435" y="5561856"/>
            <a:ext cx="176892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Подбор оптимального исторического периода исходных данных, на основе которых будет построен прогноз.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32E09BF3-715E-4440-853F-6BE338FA718D}"/>
              </a:ext>
            </a:extLst>
          </p:cNvPr>
          <p:cNvSpPr/>
          <p:nvPr/>
        </p:nvSpPr>
        <p:spPr>
          <a:xfrm>
            <a:off x="4052435" y="7211650"/>
            <a:ext cx="169469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Оценка прогностической способности моделей.</a:t>
            </a:r>
          </a:p>
        </p:txBody>
      </p:sp>
      <p:pic>
        <p:nvPicPr>
          <p:cNvPr id="63" name="Рисунок 62" descr="Контрольный список">
            <a:extLst>
              <a:ext uri="{FF2B5EF4-FFF2-40B4-BE49-F238E27FC236}">
                <a16:creationId xmlns:a16="http://schemas.microsoft.com/office/drawing/2014/main" id="{291F20ED-B340-A648-874A-CB44654D5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936" y="10309298"/>
            <a:ext cx="1301230" cy="1301230"/>
          </a:xfrm>
          <a:prstGeom prst="rect">
            <a:avLst/>
          </a:prstGeom>
        </p:spPr>
      </p:pic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34C6BC83-3B18-254B-92F4-ECE99270DA2D}"/>
              </a:ext>
            </a:extLst>
          </p:cNvPr>
          <p:cNvSpPr/>
          <p:nvPr/>
        </p:nvSpPr>
        <p:spPr>
          <a:xfrm>
            <a:off x="4052435" y="10386392"/>
            <a:ext cx="200208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Обоснование и рекомендация выбора оптимального метода и модели прогнозирования </a:t>
            </a:r>
          </a:p>
        </p:txBody>
      </p:sp>
      <p:pic>
        <p:nvPicPr>
          <p:cNvPr id="65" name="Рисунок 64" descr="Контрольный список">
            <a:extLst>
              <a:ext uri="{FF2B5EF4-FFF2-40B4-BE49-F238E27FC236}">
                <a16:creationId xmlns:a16="http://schemas.microsoft.com/office/drawing/2014/main" id="{E4963CF3-DD49-AE4B-91DF-97523F793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936" y="11899212"/>
            <a:ext cx="1301230" cy="1301230"/>
          </a:xfrm>
          <a:prstGeom prst="rect">
            <a:avLst/>
          </a:prstGeom>
        </p:spPr>
      </p:pic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FB0D964-94D9-174E-9EB6-C682CBC60207}"/>
              </a:ext>
            </a:extLst>
          </p:cNvPr>
          <p:cNvSpPr/>
          <p:nvPr/>
        </p:nvSpPr>
        <p:spPr>
          <a:xfrm>
            <a:off x="4052435" y="11892170"/>
            <a:ext cx="198191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рекомендаций для автоматизации процесса прогнозирования и принятия решения на его основе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19EA66-6E03-4A44-AE27-47A99A31A08B}"/>
              </a:ext>
            </a:extLst>
          </p:cNvPr>
          <p:cNvSpPr/>
          <p:nvPr/>
        </p:nvSpPr>
        <p:spPr>
          <a:xfrm>
            <a:off x="4343128" y="8693409"/>
            <a:ext cx="166562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Формирование прогноза для выбранных компаний из двух отраслей и оценка его показателей.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4</a:t>
            </a:fld>
            <a:endParaRPr lang="ru-RU"/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Линия">
            <a:extLst>
              <a:ext uri="{FF2B5EF4-FFF2-40B4-BE49-F238E27FC236}">
                <a16:creationId xmlns:a16="http://schemas.microsoft.com/office/drawing/2014/main" id="{BD2BF2A9-FB99-9946-ACEE-DDC84DCD9159}"/>
              </a:ext>
            </a:extLst>
          </p:cNvPr>
          <p:cNvSpPr/>
          <p:nvPr/>
        </p:nvSpPr>
        <p:spPr>
          <a:xfrm rot="5400000">
            <a:off x="7382589" y="7778979"/>
            <a:ext cx="9330790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5505131-9526-B94A-8E24-F580C2B20343}"/>
              </a:ext>
            </a:extLst>
          </p:cNvPr>
          <p:cNvSpPr/>
          <p:nvPr/>
        </p:nvSpPr>
        <p:spPr>
          <a:xfrm>
            <a:off x="1226606" y="2942382"/>
            <a:ext cx="988527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Методы можно разделить на 5 классов: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Статистические методы</a:t>
            </a: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Распознавание образов</a:t>
            </a: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Машинное обучение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Семантический анализ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Гибридные методы</a:t>
            </a: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Очень крутой заголовок…">
            <a:extLst>
              <a:ext uri="{FF2B5EF4-FFF2-40B4-BE49-F238E27FC236}">
                <a16:creationId xmlns:a16="http://schemas.microsoft.com/office/drawing/2014/main" id="{0B41E614-FCA3-D148-9516-80F88884E802}"/>
              </a:ext>
            </a:extLst>
          </p:cNvPr>
          <p:cNvSpPr txBox="1"/>
          <p:nvPr/>
        </p:nvSpPr>
        <p:spPr>
          <a:xfrm>
            <a:off x="2676090" y="521296"/>
            <a:ext cx="14484462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Современные методы прогнозирования курса акций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C210A-4B9F-FE45-AB1A-FC590D592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056" y="3617640"/>
            <a:ext cx="10983402" cy="9330773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D5337FF-408F-9949-95F4-C74435F9326C}"/>
              </a:ext>
            </a:extLst>
          </p:cNvPr>
          <p:cNvSpPr/>
          <p:nvPr/>
        </p:nvSpPr>
        <p:spPr>
          <a:xfrm>
            <a:off x="13510633" y="2753544"/>
            <a:ext cx="96467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Статистика работ последних лет</a:t>
            </a:r>
          </a:p>
        </p:txBody>
      </p:sp>
      <p:sp>
        <p:nvSpPr>
          <p:cNvPr id="17" name="Линия">
            <a:extLst>
              <a:ext uri="{FF2B5EF4-FFF2-40B4-BE49-F238E27FC236}">
                <a16:creationId xmlns:a16="http://schemas.microsoft.com/office/drawing/2014/main" id="{D6C8B76B-097F-9840-94AE-13068AD1244E}"/>
              </a:ext>
            </a:extLst>
          </p:cNvPr>
          <p:cNvSpPr/>
          <p:nvPr/>
        </p:nvSpPr>
        <p:spPr>
          <a:xfrm rot="5400000">
            <a:off x="6215976" y="2898200"/>
            <a:ext cx="0" cy="1152000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3BF7D4-6932-A945-81B0-42662A2DBF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7" b="30394"/>
          <a:stretch/>
        </p:blipFill>
        <p:spPr>
          <a:xfrm>
            <a:off x="704542" y="10955641"/>
            <a:ext cx="3875967" cy="144697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рисунок, легкий, знак&#10;&#10;Автоматически созданное описание">
            <a:extLst>
              <a:ext uri="{FF2B5EF4-FFF2-40B4-BE49-F238E27FC236}">
                <a16:creationId xmlns:a16="http://schemas.microsoft.com/office/drawing/2014/main" id="{935112BE-3157-9A42-9D47-7F9B888348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0" y="9882336"/>
            <a:ext cx="5438779" cy="762906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108E480-170C-BD47-B96F-13E6D1525D60}"/>
              </a:ext>
            </a:extLst>
          </p:cNvPr>
          <p:cNvSpPr/>
          <p:nvPr/>
        </p:nvSpPr>
        <p:spPr>
          <a:xfrm>
            <a:off x="588025" y="8926374"/>
            <a:ext cx="11347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Сервисы для автоматизации прогнозирования </a:t>
            </a:r>
            <a:endParaRPr lang="en-US" sz="40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A5EF2A3-9013-9948-8B1A-D74D6C97744B}"/>
              </a:ext>
            </a:extLst>
          </p:cNvPr>
          <p:cNvSpPr/>
          <p:nvPr/>
        </p:nvSpPr>
        <p:spPr>
          <a:xfrm>
            <a:off x="5723105" y="9783033"/>
            <a:ext cx="6212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использует рекуррентные и </a:t>
            </a:r>
            <a:r>
              <a:rPr lang="ru-RU" sz="4000" dirty="0" err="1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свёрточные</a:t>
            </a:r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сети</a:t>
            </a:r>
            <a:endParaRPr lang="en-US" sz="40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1070AA6-4EAA-214A-8CC6-5B78240716B1}"/>
              </a:ext>
            </a:extLst>
          </p:cNvPr>
          <p:cNvSpPr/>
          <p:nvPr/>
        </p:nvSpPr>
        <p:spPr>
          <a:xfrm>
            <a:off x="4415136" y="11322496"/>
            <a:ext cx="7507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использует искусственные нейронные сети и генетические алгоритмы</a:t>
            </a:r>
            <a:endParaRPr lang="en-US" sz="40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5388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958752" y="2236531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5</a:t>
            </a:fld>
            <a:endParaRPr lang="ru-RU"/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8E7E2E11-603E-BE4C-9722-248B298156A9}"/>
              </a:ext>
            </a:extLst>
          </p:cNvPr>
          <p:cNvSpPr txBox="1"/>
          <p:nvPr/>
        </p:nvSpPr>
        <p:spPr>
          <a:xfrm>
            <a:off x="2676090" y="586180"/>
            <a:ext cx="14052414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Выбранные методы и метрики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Линия">
            <a:extLst>
              <a:ext uri="{FF2B5EF4-FFF2-40B4-BE49-F238E27FC236}">
                <a16:creationId xmlns:a16="http://schemas.microsoft.com/office/drawing/2014/main" id="{053CFF54-B1C4-844D-B65C-98D668E085E3}"/>
              </a:ext>
            </a:extLst>
          </p:cNvPr>
          <p:cNvSpPr/>
          <p:nvPr/>
        </p:nvSpPr>
        <p:spPr>
          <a:xfrm rot="5400000">
            <a:off x="7517675" y="7642943"/>
            <a:ext cx="9330790" cy="0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46D5BD4-0BB9-3D4E-AADC-F4607734E2CF}"/>
              </a:ext>
            </a:extLst>
          </p:cNvPr>
          <p:cNvSpPr/>
          <p:nvPr/>
        </p:nvSpPr>
        <p:spPr>
          <a:xfrm>
            <a:off x="342336" y="2897560"/>
            <a:ext cx="10461324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Методы прогнозирования курса акций</a:t>
            </a:r>
            <a:endParaRPr lang="en-US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Статистическая модель 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SARIMA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Нейронная сеть прямого распространения 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Рекуррентная нейронная сеть 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Гибридный метод 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SARIMA/MLP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Гибридный метод 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SARIMA/LSTM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C7E8D4-9706-3840-BB79-C1594BFB2894}"/>
              </a:ext>
            </a:extLst>
          </p:cNvPr>
          <p:cNvSpPr/>
          <p:nvPr/>
        </p:nvSpPr>
        <p:spPr>
          <a:xfrm>
            <a:off x="12696067" y="2758757"/>
            <a:ext cx="11017211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для оценки качества</a:t>
            </a:r>
            <a:endParaRPr lang="en-US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Средняя абсолютная процентная ошибка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MAPE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Средняя абсолютная ошибка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Средняя направленная точность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MDA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Коэффициент несоответствия </a:t>
            </a:r>
            <a:r>
              <a:rPr lang="ru-RU" sz="4400" dirty="0" err="1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Тейла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Средняя процентная ошибка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44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MPE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393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958752" y="2236531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6</a:t>
            </a:fld>
            <a:endParaRPr lang="ru-RU"/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8E7E2E11-603E-BE4C-9722-248B298156A9}"/>
              </a:ext>
            </a:extLst>
          </p:cNvPr>
          <p:cNvSpPr txBox="1"/>
          <p:nvPr/>
        </p:nvSpPr>
        <p:spPr>
          <a:xfrm>
            <a:off x="2676090" y="586180"/>
            <a:ext cx="14052414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Подбор параметров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DDC1942-A97F-DF46-A065-66ED541AB544}"/>
              </a:ext>
            </a:extLst>
          </p:cNvPr>
          <p:cNvCxnSpPr/>
          <p:nvPr/>
        </p:nvCxnSpPr>
        <p:spPr>
          <a:xfrm>
            <a:off x="670720" y="8010128"/>
            <a:ext cx="23400000" cy="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D2C8DCD-D55B-D144-BF08-98748ADA1CA6}"/>
              </a:ext>
            </a:extLst>
          </p:cNvPr>
          <p:cNvCxnSpPr/>
          <p:nvPr/>
        </p:nvCxnSpPr>
        <p:spPr>
          <a:xfrm>
            <a:off x="12192000" y="2753544"/>
            <a:ext cx="0" cy="9720000"/>
          </a:xfrm>
          <a:prstGeom prst="line">
            <a:avLst/>
          </a:prstGeom>
          <a:noFill/>
          <a:ln w="57150" cap="flat">
            <a:solidFill>
              <a:srgbClr val="253957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CCC55AF-2F50-754B-B2B4-AB108DE066F9}"/>
              </a:ext>
            </a:extLst>
          </p:cNvPr>
          <p:cNvSpPr/>
          <p:nvPr/>
        </p:nvSpPr>
        <p:spPr>
          <a:xfrm>
            <a:off x="342335" y="2558778"/>
            <a:ext cx="115934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Параметры модели </a:t>
            </a:r>
            <a:r>
              <a:rPr lang="en-US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SARIMA</a:t>
            </a:r>
            <a:endParaRPr lang="ru-RU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были подобраны автоматически с использованием библиотеки </a:t>
            </a:r>
            <a:r>
              <a:rPr lang="en-US" sz="4400" dirty="0" err="1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Pmdarima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для языка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5884968-C5AE-7243-959D-A33F63EDF2EF}"/>
              </a:ext>
            </a:extLst>
          </p:cNvPr>
          <p:cNvSpPr/>
          <p:nvPr/>
        </p:nvSpPr>
        <p:spPr>
          <a:xfrm>
            <a:off x="12479857" y="2465512"/>
            <a:ext cx="115934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Фильтр и окно скользящего среднего для</a:t>
            </a:r>
            <a:r>
              <a:rPr lang="en-US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гибридных моделей </a:t>
            </a:r>
          </a:p>
          <a:p>
            <a:pPr algn="just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подобраны путем проверки получившегося сглаженного ряда на нормальность распределения. </a:t>
            </a: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43D8C05-5C4B-6547-A3C1-8D7472C13624}"/>
              </a:ext>
            </a:extLst>
          </p:cNvPr>
          <p:cNvSpPr/>
          <p:nvPr/>
        </p:nvSpPr>
        <p:spPr>
          <a:xfrm>
            <a:off x="342335" y="8146368"/>
            <a:ext cx="115934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Архитектура нейронных сетей</a:t>
            </a:r>
          </a:p>
          <a:p>
            <a:pPr algn="just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подобрана эмпирически путем сравнения качества получившихся моделей по метрикам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MAPE, TIC </a:t>
            </a:r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9D90647-20E8-6E40-9FF5-434F025E132D}"/>
              </a:ext>
            </a:extLst>
          </p:cNvPr>
          <p:cNvSpPr/>
          <p:nvPr/>
        </p:nvSpPr>
        <p:spPr>
          <a:xfrm>
            <a:off x="12396711" y="8146368"/>
            <a:ext cx="115934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Временное окно при составлении выборки</a:t>
            </a:r>
            <a:endParaRPr lang="en-US" sz="4400" b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44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подобрано эмпирически после выбора архитектуры с использованием тех же метрик.</a:t>
            </a: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BF468F-53E4-FE48-8B9C-8925E1295B8F}"/>
                  </a:ext>
                </a:extLst>
              </p:cNvPr>
              <p:cNvSpPr txBox="1"/>
              <p:nvPr/>
            </p:nvSpPr>
            <p:spPr>
              <a:xfrm>
                <a:off x="12490623" y="10689138"/>
                <a:ext cx="5137620" cy="14663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indent="0" algn="ctr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5395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Χ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5395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ru-RU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5395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Helvetica Ligh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ru-RU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5395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Helvetica Ligh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ru-RU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ru-RU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5395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 Light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ru-RU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ru-RU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5395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 Light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en-US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5395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 Light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kumimoji="0" lang="ru-RU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5395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 Light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ru-RU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𝑁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−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𝑤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ru-RU" sz="36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253957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 Light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ru-RU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𝑁</m:t>
                                    </m:r>
                                    <m:r>
                                      <a:rPr kumimoji="0" lang="en-US" sz="3600" b="0" i="1" u="none" strike="noStrike" cap="none" spc="0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53957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j-ea"/>
                                        <a:cs typeface="+mj-cs"/>
                                        <a:sym typeface="Helvetica Light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ru-RU" sz="3600" b="0" i="0" u="none" strike="noStrike" cap="none" spc="0" normalizeH="0" baseline="0" dirty="0">
                  <a:ln>
                    <a:noFill/>
                  </a:ln>
                  <a:solidFill>
                    <a:srgbClr val="253957"/>
                  </a:solidFill>
                  <a:effectLst/>
                  <a:uFillTx/>
                  <a:ea typeface="+mj-ea"/>
                  <a:cs typeface="+mj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BF468F-53E4-FE48-8B9C-8925E12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0623" y="10689138"/>
                <a:ext cx="5137620" cy="1466363"/>
              </a:xfrm>
              <a:prstGeom prst="rect">
                <a:avLst/>
              </a:prstGeom>
              <a:blipFill>
                <a:blip r:embed="rId3"/>
                <a:stretch>
                  <a:fillRect l="-2723" b="-603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7DB0F8-090B-2B43-A3F6-1FC22B48FB3D}"/>
                  </a:ext>
                </a:extLst>
              </p:cNvPr>
              <p:cNvSpPr txBox="1"/>
              <p:nvPr/>
            </p:nvSpPr>
            <p:spPr>
              <a:xfrm>
                <a:off x="17892890" y="10687855"/>
                <a:ext cx="2345579" cy="14677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smtClean="0">
                          <a:solidFill>
                            <a:srgbClr val="2539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kumimoji="0" lang="en-US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253957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Helvetica Ligh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ru-RU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253957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Ligh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ru-RU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253957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600" i="1">
                                        <a:solidFill>
                                          <a:srgbClr val="2539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2539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2539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2539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solidFill>
                                      <a:srgbClr val="253957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600" i="1" smtClean="0">
                                        <a:solidFill>
                                          <a:srgbClr val="2539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2539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2539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ru-RU" sz="3600" b="0" i="0" u="none" strike="noStrike" cap="none" spc="0" normalizeH="0" baseline="0" dirty="0">
                  <a:ln>
                    <a:noFill/>
                  </a:ln>
                  <a:solidFill>
                    <a:srgbClr val="253957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7DB0F8-090B-2B43-A3F6-1FC22B48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2890" y="10687855"/>
                <a:ext cx="2345579" cy="1467774"/>
              </a:xfrm>
              <a:prstGeom prst="rect">
                <a:avLst/>
              </a:prstGeom>
              <a:blipFill>
                <a:blip r:embed="rId4"/>
                <a:stretch>
                  <a:fillRect l="-5914" b="-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18794-2D8C-264F-966F-47355A0C79B1}"/>
                  </a:ext>
                </a:extLst>
              </p:cNvPr>
              <p:cNvSpPr txBox="1"/>
              <p:nvPr/>
            </p:nvSpPr>
            <p:spPr>
              <a:xfrm>
                <a:off x="20339495" y="10797326"/>
                <a:ext cx="4161395" cy="11907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1437" tIns="71437" rIns="71437" bIns="71437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253957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solidFill>
                            <a:srgbClr val="2539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3200" b="0" i="0" smtClean="0">
                          <a:solidFill>
                            <a:srgbClr val="253957"/>
                          </a:solidFill>
                          <a:latin typeface="Cambria Math" panose="02040503050406030204" pitchFamily="18" charset="0"/>
                        </a:rPr>
                        <m:t>размер выборки</m:t>
                      </m:r>
                    </m:oMath>
                  </m:oMathPara>
                </a14:m>
                <a:endParaRPr lang="ru-RU" sz="3200" b="0" i="0" dirty="0">
                  <a:solidFill>
                    <a:srgbClr val="253957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253957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0" lang="ru-RU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ru-RU" sz="32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253957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временное окно</m:t>
                    </m:r>
                  </m:oMath>
                </a14:m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18794-2D8C-264F-966F-47355A0C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9495" y="10797326"/>
                <a:ext cx="4161395" cy="1190710"/>
              </a:xfrm>
              <a:prstGeom prst="rect">
                <a:avLst/>
              </a:prstGeom>
              <a:blipFill>
                <a:blip r:embed="rId5"/>
                <a:stretch>
                  <a:fillRect l="-1524" b="-168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77A5C44-A0D3-A34B-B6BC-C9AF54C2ABDB}"/>
              </a:ext>
            </a:extLst>
          </p:cNvPr>
          <p:cNvSpPr txBox="1"/>
          <p:nvPr/>
        </p:nvSpPr>
        <p:spPr>
          <a:xfrm>
            <a:off x="2274968" y="6137920"/>
            <a:ext cx="6413614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SARIMA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ru-RU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i="1" baseline="300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ru-RU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6E58C-4733-DB44-886E-3A940C46590B}"/>
              </a:ext>
            </a:extLst>
          </p:cNvPr>
          <p:cNvSpPr txBox="1"/>
          <p:nvPr/>
        </p:nvSpPr>
        <p:spPr>
          <a:xfrm>
            <a:off x="157187" y="10863297"/>
            <a:ext cx="6525381" cy="3129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MLP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: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3600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6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ru-RU" sz="3600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скрытых слоя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600" b="0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128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/256/512/1024/</a:t>
            </a:r>
            <a:r>
              <a:rPr kumimoji="0" lang="ru-RU" sz="3600" b="0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1500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/2048 </a:t>
            </a:r>
            <a:r>
              <a:rPr kumimoji="0" lang="ru-RU" sz="36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нейронов в слое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EB306B-FA19-A24E-A3FA-7C2336E2050A}"/>
              </a:ext>
            </a:extLst>
          </p:cNvPr>
          <p:cNvSpPr txBox="1"/>
          <p:nvPr/>
        </p:nvSpPr>
        <p:spPr>
          <a:xfrm>
            <a:off x="6781928" y="10857090"/>
            <a:ext cx="5842120" cy="3129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: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3600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6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ru-RU" sz="3600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sz="3600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скрытых слоя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600" b="0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128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/256/512/1024 </a:t>
            </a:r>
            <a:r>
              <a:rPr kumimoji="0" lang="ru-RU" sz="3600" b="0" i="0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нейронов в слое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253957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CBB53-2F1F-034D-AF43-C2E84069F107}"/>
              </a:ext>
            </a:extLst>
          </p:cNvPr>
          <p:cNvSpPr txBox="1"/>
          <p:nvPr/>
        </p:nvSpPr>
        <p:spPr>
          <a:xfrm>
            <a:off x="12912080" y="5763686"/>
            <a:ext cx="4284833" cy="260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Фильтры: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1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SMA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32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</a:t>
            </a:r>
          </a:p>
          <a:p>
            <a:pPr marL="571500" marR="0" indent="-57150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3200" b="1" i="1" u="none" strike="noStrike" cap="none" spc="0" normalizeH="0" baseline="0" dirty="0">
                <a:ln>
                  <a:noFill/>
                </a:ln>
                <a:solidFill>
                  <a:srgbClr val="253957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WMA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402FC24-D7C1-2C41-A785-880F0427410E}"/>
              </a:ext>
            </a:extLst>
          </p:cNvPr>
          <p:cNvSpPr/>
          <p:nvPr/>
        </p:nvSpPr>
        <p:spPr>
          <a:xfrm>
            <a:off x="15061361" y="6336787"/>
            <a:ext cx="23515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KAMA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TEMA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TMA</a:t>
            </a:r>
            <a:endParaRPr lang="en-US" sz="3200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973569-BAE3-F041-9B6A-A6C896C5AC20}"/>
              </a:ext>
            </a:extLst>
          </p:cNvPr>
          <p:cNvSpPr/>
          <p:nvPr/>
        </p:nvSpPr>
        <p:spPr>
          <a:xfrm>
            <a:off x="18202427" y="5780782"/>
            <a:ext cx="53759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3200" b="1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Окно скользящего среднего:</a:t>
            </a:r>
          </a:p>
          <a:p>
            <a:r>
              <a:rPr lang="ru-RU" sz="3200" i="1" dirty="0">
                <a:solidFill>
                  <a:srgbClr val="2539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 4 до 99</a:t>
            </a:r>
            <a:endParaRPr lang="en-US" sz="3200" i="1" dirty="0">
              <a:solidFill>
                <a:srgbClr val="2539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191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7</a:t>
            </a:fld>
            <a:endParaRPr lang="ru-RU"/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408F799D-7397-0B49-B2E5-05F8349F5D16}"/>
              </a:ext>
            </a:extLst>
          </p:cNvPr>
          <p:cNvSpPr txBox="1"/>
          <p:nvPr/>
        </p:nvSpPr>
        <p:spPr>
          <a:xfrm>
            <a:off x="2676090" y="586180"/>
            <a:ext cx="12972294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Выбор оптимального исторического периода: ИТ-Отрасль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Рисунок 1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525A2AC-F38F-9145-BBDE-87916A546F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t="4885"/>
          <a:stretch/>
        </p:blipFill>
        <p:spPr bwMode="auto">
          <a:xfrm>
            <a:off x="382687" y="3481622"/>
            <a:ext cx="11464985" cy="8837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DFD5723-6D1A-8340-A4CD-664E3E3C64D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/>
          <a:stretch/>
        </p:blipFill>
        <p:spPr>
          <a:xfrm>
            <a:off x="12430327" y="3481621"/>
            <a:ext cx="11464985" cy="883700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D80C8AB-A0F4-C649-A82E-8353AB162076}"/>
              </a:ext>
            </a:extLst>
          </p:cNvPr>
          <p:cNvSpPr/>
          <p:nvPr/>
        </p:nvSpPr>
        <p:spPr>
          <a:xfrm>
            <a:off x="1826395" y="2441478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D09B746-ADBA-0E41-B574-5021A0FDD503}"/>
              </a:ext>
            </a:extLst>
          </p:cNvPr>
          <p:cNvSpPr/>
          <p:nvPr/>
        </p:nvSpPr>
        <p:spPr>
          <a:xfrm>
            <a:off x="13200112" y="243833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5" name="Линия">
            <a:extLst>
              <a:ext uri="{FF2B5EF4-FFF2-40B4-BE49-F238E27FC236}">
                <a16:creationId xmlns:a16="http://schemas.microsoft.com/office/drawing/2014/main" id="{3C51909C-B7BC-AB4D-827D-A3080E5DFDF7}"/>
              </a:ext>
            </a:extLst>
          </p:cNvPr>
          <p:cNvSpPr/>
          <p:nvPr/>
        </p:nvSpPr>
        <p:spPr>
          <a:xfrm rot="5400000" flipV="1">
            <a:off x="7073538" y="7478799"/>
            <a:ext cx="10007252" cy="85656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3586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25175" y="13010554"/>
            <a:ext cx="315791" cy="513601"/>
          </a:xfrm>
        </p:spPr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408F799D-7397-0B49-B2E5-05F8349F5D16}"/>
              </a:ext>
            </a:extLst>
          </p:cNvPr>
          <p:cNvSpPr txBox="1"/>
          <p:nvPr/>
        </p:nvSpPr>
        <p:spPr>
          <a:xfrm>
            <a:off x="2676090" y="586180"/>
            <a:ext cx="12972294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Выбор оптимального исторического периода: ИТ-Отрасль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Рисунок 18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525A2AC-F38F-9145-BBDE-87916A546F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" t="4885"/>
          <a:stretch/>
        </p:blipFill>
        <p:spPr bwMode="auto">
          <a:xfrm>
            <a:off x="382687" y="3481622"/>
            <a:ext cx="11464985" cy="8837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DFD5723-6D1A-8340-A4CD-664E3E3C64D5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5"/>
          <a:stretch/>
        </p:blipFill>
        <p:spPr>
          <a:xfrm>
            <a:off x="12430327" y="3481621"/>
            <a:ext cx="11464985" cy="883700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D80C8AB-A0F4-C649-A82E-8353AB162076}"/>
              </a:ext>
            </a:extLst>
          </p:cNvPr>
          <p:cNvSpPr/>
          <p:nvPr/>
        </p:nvSpPr>
        <p:spPr>
          <a:xfrm>
            <a:off x="1826395" y="2441478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D09B746-ADBA-0E41-B574-5021A0FDD503}"/>
              </a:ext>
            </a:extLst>
          </p:cNvPr>
          <p:cNvSpPr/>
          <p:nvPr/>
        </p:nvSpPr>
        <p:spPr>
          <a:xfrm>
            <a:off x="13200112" y="243833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5" name="Линия">
            <a:extLst>
              <a:ext uri="{FF2B5EF4-FFF2-40B4-BE49-F238E27FC236}">
                <a16:creationId xmlns:a16="http://schemas.microsoft.com/office/drawing/2014/main" id="{3C51909C-B7BC-AB4D-827D-A3080E5DFDF7}"/>
              </a:ext>
            </a:extLst>
          </p:cNvPr>
          <p:cNvSpPr/>
          <p:nvPr/>
        </p:nvSpPr>
        <p:spPr>
          <a:xfrm rot="5400000" flipV="1">
            <a:off x="7073538" y="7478799"/>
            <a:ext cx="10007252" cy="85656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FCE4AB4-7CA5-554F-AA86-9BEBB13968E3}"/>
              </a:ext>
            </a:extLst>
          </p:cNvPr>
          <p:cNvCxnSpPr>
            <a:cxnSpLocks/>
          </p:cNvCxnSpPr>
          <p:nvPr/>
        </p:nvCxnSpPr>
        <p:spPr>
          <a:xfrm flipV="1">
            <a:off x="1966864" y="5633864"/>
            <a:ext cx="0" cy="136815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F9D3B2D-0E86-ED42-8F28-2E31D9C5FDA7}"/>
              </a:ext>
            </a:extLst>
          </p:cNvPr>
          <p:cNvCxnSpPr>
            <a:cxnSpLocks/>
          </p:cNvCxnSpPr>
          <p:nvPr/>
        </p:nvCxnSpPr>
        <p:spPr>
          <a:xfrm flipV="1">
            <a:off x="5855296" y="5849888"/>
            <a:ext cx="0" cy="115212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96E08EA-3A22-9744-B00A-E3DE312B772E}"/>
              </a:ext>
            </a:extLst>
          </p:cNvPr>
          <p:cNvCxnSpPr>
            <a:cxnSpLocks/>
          </p:cNvCxnSpPr>
          <p:nvPr/>
        </p:nvCxnSpPr>
        <p:spPr>
          <a:xfrm flipV="1">
            <a:off x="9743728" y="6281936"/>
            <a:ext cx="0" cy="713950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63E75C3-4AEA-2240-8523-874BEF49A80C}"/>
              </a:ext>
            </a:extLst>
          </p:cNvPr>
          <p:cNvCxnSpPr>
            <a:cxnSpLocks/>
          </p:cNvCxnSpPr>
          <p:nvPr/>
        </p:nvCxnSpPr>
        <p:spPr>
          <a:xfrm flipV="1">
            <a:off x="2182888" y="10026352"/>
            <a:ext cx="0" cy="1656184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AAAC808-DDE8-1346-9712-0AB2A38875A1}"/>
              </a:ext>
            </a:extLst>
          </p:cNvPr>
          <p:cNvCxnSpPr>
            <a:cxnSpLocks/>
          </p:cNvCxnSpPr>
          <p:nvPr/>
        </p:nvCxnSpPr>
        <p:spPr>
          <a:xfrm flipV="1">
            <a:off x="6143328" y="10530408"/>
            <a:ext cx="0" cy="115212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E44DD9C-B988-614F-8E58-1BCE37554C68}"/>
              </a:ext>
            </a:extLst>
          </p:cNvPr>
          <p:cNvCxnSpPr>
            <a:cxnSpLocks/>
          </p:cNvCxnSpPr>
          <p:nvPr/>
        </p:nvCxnSpPr>
        <p:spPr>
          <a:xfrm flipV="1">
            <a:off x="14208224" y="5633864"/>
            <a:ext cx="0" cy="136815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3C7F5A9-36A6-C941-94DA-D8F6240D800D}"/>
              </a:ext>
            </a:extLst>
          </p:cNvPr>
          <p:cNvCxnSpPr>
            <a:cxnSpLocks/>
          </p:cNvCxnSpPr>
          <p:nvPr/>
        </p:nvCxnSpPr>
        <p:spPr>
          <a:xfrm flipV="1">
            <a:off x="18024648" y="5273824"/>
            <a:ext cx="0" cy="172206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CA6B1962-541D-764C-9F30-647114DD63EB}"/>
              </a:ext>
            </a:extLst>
          </p:cNvPr>
          <p:cNvCxnSpPr>
            <a:cxnSpLocks/>
          </p:cNvCxnSpPr>
          <p:nvPr/>
        </p:nvCxnSpPr>
        <p:spPr>
          <a:xfrm flipV="1">
            <a:off x="21841072" y="5633864"/>
            <a:ext cx="0" cy="1362022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5E22052-C0FA-A24D-BE07-F75183694E6A}"/>
              </a:ext>
            </a:extLst>
          </p:cNvPr>
          <p:cNvCxnSpPr>
            <a:cxnSpLocks/>
          </p:cNvCxnSpPr>
          <p:nvPr/>
        </p:nvCxnSpPr>
        <p:spPr>
          <a:xfrm flipV="1">
            <a:off x="14424248" y="9378280"/>
            <a:ext cx="0" cy="2304256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4BC3434-213A-EE4D-B2C1-389D7F60FF8F}"/>
              </a:ext>
            </a:extLst>
          </p:cNvPr>
          <p:cNvCxnSpPr>
            <a:cxnSpLocks/>
          </p:cNvCxnSpPr>
          <p:nvPr/>
        </p:nvCxnSpPr>
        <p:spPr>
          <a:xfrm flipV="1">
            <a:off x="18384688" y="9810328"/>
            <a:ext cx="0" cy="1872208"/>
          </a:xfrm>
          <a:prstGeom prst="straightConnector1">
            <a:avLst/>
          </a:prstGeom>
          <a:noFill/>
          <a:ln w="381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DAA734D-76AD-1744-B91B-892D68720150}"/>
              </a:ext>
            </a:extLst>
          </p:cNvPr>
          <p:cNvCxnSpPr>
            <a:cxnSpLocks/>
          </p:cNvCxnSpPr>
          <p:nvPr/>
        </p:nvCxnSpPr>
        <p:spPr>
          <a:xfrm>
            <a:off x="6647384" y="2825552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25EB5FA-A253-344D-9133-4C3A8DACB8C1}"/>
              </a:ext>
            </a:extLst>
          </p:cNvPr>
          <p:cNvCxnSpPr>
            <a:cxnSpLocks/>
          </p:cNvCxnSpPr>
          <p:nvPr/>
        </p:nvCxnSpPr>
        <p:spPr>
          <a:xfrm>
            <a:off x="17952640" y="2825552"/>
            <a:ext cx="864096" cy="0"/>
          </a:xfrm>
          <a:prstGeom prst="straightConnector1">
            <a:avLst/>
          </a:prstGeom>
          <a:noFill/>
          <a:ln w="5715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6D87FD7B-8E18-4942-B358-1835C265DCCB}"/>
              </a:ext>
            </a:extLst>
          </p:cNvPr>
          <p:cNvSpPr/>
          <p:nvPr/>
        </p:nvSpPr>
        <p:spPr>
          <a:xfrm>
            <a:off x="3916377" y="242692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82EE27B-2197-2243-A75B-956158816D21}"/>
              </a:ext>
            </a:extLst>
          </p:cNvPr>
          <p:cNvSpPr/>
          <p:nvPr/>
        </p:nvSpPr>
        <p:spPr>
          <a:xfrm>
            <a:off x="15293641" y="242692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BB1E25EC-42B0-7B4A-8EBE-05D769D828A5}"/>
              </a:ext>
            </a:extLst>
          </p:cNvPr>
          <p:cNvSpPr/>
          <p:nvPr/>
        </p:nvSpPr>
        <p:spPr>
          <a:xfrm>
            <a:off x="9221109" y="2357948"/>
            <a:ext cx="5712110" cy="7586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,5 </a:t>
            </a:r>
            <a:r>
              <a:rPr lang="ru-RU" sz="40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года</a:t>
            </a:r>
            <a:endParaRPr lang="ru-RU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Линия"/>
          <p:cNvSpPr/>
          <p:nvPr/>
        </p:nvSpPr>
        <p:spPr>
          <a:xfrm>
            <a:off x="1201065" y="2214562"/>
            <a:ext cx="21506374" cy="1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77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6" y="586180"/>
            <a:ext cx="1199579" cy="119957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EF91B5-D76A-A247-A7AF-F72490C022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25175" y="13010554"/>
            <a:ext cx="315791" cy="513601"/>
          </a:xfrm>
        </p:spPr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9" name="Название подразделения, лаборатории, факультета и т.д.">
            <a:extLst>
              <a:ext uri="{FF2B5EF4-FFF2-40B4-BE49-F238E27FC236}">
                <a16:creationId xmlns:a16="http://schemas.microsoft.com/office/drawing/2014/main" id="{4B49344C-7D86-2948-B8AB-A18464E98CCD}"/>
              </a:ext>
            </a:extLst>
          </p:cNvPr>
          <p:cNvSpPr txBox="1"/>
          <p:nvPr/>
        </p:nvSpPr>
        <p:spPr>
          <a:xfrm>
            <a:off x="11338744" y="911587"/>
            <a:ext cx="11366416" cy="575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r">
              <a:defRPr sz="24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lvl1pPr>
          </a:lstStyle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Факультет бизнеса и менеджмента 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Очень крутой заголовок…">
            <a:extLst>
              <a:ext uri="{FF2B5EF4-FFF2-40B4-BE49-F238E27FC236}">
                <a16:creationId xmlns:a16="http://schemas.microsoft.com/office/drawing/2014/main" id="{408F799D-7397-0B49-B2E5-05F8349F5D16}"/>
              </a:ext>
            </a:extLst>
          </p:cNvPr>
          <p:cNvSpPr txBox="1"/>
          <p:nvPr/>
        </p:nvSpPr>
        <p:spPr>
          <a:xfrm>
            <a:off x="2676090" y="586180"/>
            <a:ext cx="12972294" cy="132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pPr algn="l"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  <a:t>Выбор оптимального исторического периода: Автомобильная Отрасль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D80C8AB-A0F4-C649-A82E-8353AB162076}"/>
              </a:ext>
            </a:extLst>
          </p:cNvPr>
          <p:cNvSpPr/>
          <p:nvPr/>
        </p:nvSpPr>
        <p:spPr>
          <a:xfrm>
            <a:off x="1826395" y="2441478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MAPE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D09B746-ADBA-0E41-B574-5021A0FDD503}"/>
              </a:ext>
            </a:extLst>
          </p:cNvPr>
          <p:cNvSpPr/>
          <p:nvPr/>
        </p:nvSpPr>
        <p:spPr>
          <a:xfrm>
            <a:off x="13200112" y="2438333"/>
            <a:ext cx="8203615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4000" b="1" dirty="0">
                <a:solidFill>
                  <a:srgbClr val="25395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MDA</a:t>
            </a:r>
            <a:endParaRPr lang="ru-RU" sz="3600" b="1" dirty="0">
              <a:solidFill>
                <a:srgbClr val="25395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5" name="Линия">
            <a:extLst>
              <a:ext uri="{FF2B5EF4-FFF2-40B4-BE49-F238E27FC236}">
                <a16:creationId xmlns:a16="http://schemas.microsoft.com/office/drawing/2014/main" id="{3C51909C-B7BC-AB4D-827D-A3080E5DFDF7}"/>
              </a:ext>
            </a:extLst>
          </p:cNvPr>
          <p:cNvSpPr/>
          <p:nvPr/>
        </p:nvSpPr>
        <p:spPr>
          <a:xfrm rot="5400000" flipV="1">
            <a:off x="7073538" y="7478799"/>
            <a:ext cx="10007252" cy="85656"/>
          </a:xfrm>
          <a:prstGeom prst="line">
            <a:avLst/>
          </a:prstGeom>
          <a:ln w="12700">
            <a:solidFill>
              <a:srgbClr val="253957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08F795-8905-764D-AD5A-483F132D4F3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/>
          <a:stretch/>
        </p:blipFill>
        <p:spPr>
          <a:xfrm>
            <a:off x="227991" y="3427064"/>
            <a:ext cx="11707823" cy="915468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79CF6BF1-D8E1-4548-9F19-1D24AE127B9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5206"/>
          <a:stretch/>
        </p:blipFill>
        <p:spPr bwMode="auto">
          <a:xfrm>
            <a:off x="12696056" y="3367423"/>
            <a:ext cx="11215176" cy="91578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711489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Arial Narrow"/>
        <a:ea typeface="Arial Narrow"/>
        <a:cs typeface="Arial Narrow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1320</Words>
  <Application>Microsoft Office PowerPoint</Application>
  <PresentationFormat>Произвольный</PresentationFormat>
  <Paragraphs>243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Calibri</vt:lpstr>
      <vt:lpstr>Cambria Math</vt:lpstr>
      <vt:lpstr>Helvetica</vt:lpstr>
      <vt:lpstr>Helvetica Light</vt:lpstr>
      <vt:lpstr>Helvetica Neue</vt:lpstr>
      <vt:lpstr>Wingdings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snv</cp:lastModifiedBy>
  <cp:revision>110</cp:revision>
  <dcterms:modified xsi:type="dcterms:W3CDTF">2020-05-28T10:23:15Z</dcterms:modified>
</cp:coreProperties>
</file>