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1"/>
  </p:notesMasterIdLst>
  <p:sldIdLst>
    <p:sldId id="264" r:id="rId3"/>
    <p:sldId id="257" r:id="rId4"/>
    <p:sldId id="265" r:id="rId5"/>
    <p:sldId id="272" r:id="rId6"/>
    <p:sldId id="281" r:id="rId7"/>
    <p:sldId id="266" r:id="rId8"/>
    <p:sldId id="275" r:id="rId9"/>
    <p:sldId id="276" r:id="rId10"/>
    <p:sldId id="277" r:id="rId11"/>
    <p:sldId id="278" r:id="rId12"/>
    <p:sldId id="279" r:id="rId13"/>
    <p:sldId id="267" r:id="rId14"/>
    <p:sldId id="270" r:id="rId15"/>
    <p:sldId id="280" r:id="rId16"/>
    <p:sldId id="268" r:id="rId17"/>
    <p:sldId id="269" r:id="rId18"/>
    <p:sldId id="282" r:id="rId19"/>
    <p:sldId id="263"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p:cViewPr varScale="1">
        <p:scale>
          <a:sx n="50" d="100"/>
          <a:sy n="50" d="100"/>
        </p:scale>
        <p:origin x="78" y="13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1965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1037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51610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122275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59157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1769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4207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9816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8071647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44297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7646885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5473437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1084767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8954736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16242937"/>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0402575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9627009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969827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7697320"/>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935406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6274461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extLst>
      <p:ext uri="{BB962C8B-B14F-4D97-AF65-F5344CB8AC3E}">
        <p14:creationId xmlns:p14="http://schemas.microsoft.com/office/powerpoint/2010/main" val="218128557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5" y="3490389"/>
            <a:ext cx="16200285" cy="45443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6000" dirty="0"/>
              <a:t>Повышение качества прогнозирования курсов акций с помощью различных индикаторов технического анализа: алгоритмы и предложения по автоматизации</a:t>
            </a:r>
            <a:endParaRPr lang="en-US" sz="6000" dirty="0"/>
          </a:p>
        </p:txBody>
      </p:sp>
      <p:sp>
        <p:nvSpPr>
          <p:cNvPr id="53" name="Очень крутой подзаголовок презентации"/>
          <p:cNvSpPr txBox="1"/>
          <p:nvPr/>
        </p:nvSpPr>
        <p:spPr>
          <a:xfrm>
            <a:off x="7116914" y="8929563"/>
            <a:ext cx="11420467" cy="1440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b="1" dirty="0"/>
              <a:t>Дементьев Антон Павлович</a:t>
            </a:r>
            <a:r>
              <a:rPr lang="en-US" b="1" dirty="0"/>
              <a:t>, </a:t>
            </a:r>
            <a:r>
              <a:rPr lang="ru-RU" b="1" dirty="0"/>
              <a:t>группа ББИ 165</a:t>
            </a:r>
            <a:endParaRPr lang="en-US" b="1" dirty="0"/>
          </a:p>
          <a:p>
            <a:r>
              <a:rPr lang="ru-RU" b="1" dirty="0"/>
              <a:t>Научный руководитель</a:t>
            </a:r>
            <a:r>
              <a:rPr lang="en-US" b="1" dirty="0"/>
              <a:t>: </a:t>
            </a:r>
            <a:r>
              <a:rPr lang="ru-RU" b="1" dirty="0"/>
              <a:t>Сизых Н.В.</a:t>
            </a:r>
            <a:endParaRPr lang="en-US" b="1" dirty="0"/>
          </a:p>
        </p:txBody>
      </p:sp>
      <p:sp>
        <p:nvSpPr>
          <p:cNvPr id="54" name="Название подразделения,  лаборатории, факультета и т.д."/>
          <p:cNvSpPr txBox="1"/>
          <p:nvPr/>
        </p:nvSpPr>
        <p:spPr>
          <a:xfrm>
            <a:off x="7116916" y="1604166"/>
            <a:ext cx="9443423" cy="790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Выпускная квалификационная работа</a:t>
            </a:r>
            <a:endParaRPr lang="en-US"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a:t>Москва</a:t>
            </a:r>
            <a:r>
              <a:rPr lang="en-US" dirty="0"/>
              <a:t>, 20</a:t>
            </a:r>
            <a:r>
              <a:rPr lang="ru-RU" dirty="0"/>
              <a:t>20</a:t>
            </a:r>
            <a:endParaRPr lang="en-US" dirty="0"/>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Tree>
    <p:extLst>
      <p:ext uri="{BB962C8B-B14F-4D97-AF65-F5344CB8AC3E}">
        <p14:creationId xmlns:p14="http://schemas.microsoft.com/office/powerpoint/2010/main" val="228384758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err="1"/>
              <a:t>Сверточная</a:t>
            </a:r>
            <a:r>
              <a:rPr lang="ru-RU" dirty="0"/>
              <a:t> нейронная сеть</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2" name="Прямоугольник 1">
            <a:extLst>
              <a:ext uri="{FF2B5EF4-FFF2-40B4-BE49-F238E27FC236}">
                <a16:creationId xmlns:a16="http://schemas.microsoft.com/office/drawing/2014/main" id="{EB458680-801A-1746-8484-E3150A7BEA24}"/>
              </a:ext>
            </a:extLst>
          </p:cNvPr>
          <p:cNvSpPr/>
          <p:nvPr/>
        </p:nvSpPr>
        <p:spPr>
          <a:xfrm>
            <a:off x="1309400" y="7734686"/>
            <a:ext cx="8659743" cy="1938992"/>
          </a:xfrm>
          <a:prstGeom prst="rect">
            <a:avLst/>
          </a:prstGeom>
        </p:spPr>
        <p:txBody>
          <a:bodyPr wrap="none">
            <a:spAutoFit/>
          </a:bodyPr>
          <a:lstStyle/>
          <a:p>
            <a:pPr algn="l">
              <a:defRPr sz="4200">
                <a:solidFill>
                  <a:srgbClr val="253957"/>
                </a:solidFill>
                <a:latin typeface="+mn-lt"/>
                <a:ea typeface="+mn-ea"/>
                <a:cs typeface="+mn-cs"/>
                <a:sym typeface="Arial Narrow"/>
              </a:defRPr>
            </a:pPr>
            <a:r>
              <a:rPr lang="ru-RU" sz="6000" dirty="0">
                <a:solidFill>
                  <a:srgbClr val="253957"/>
                </a:solidFill>
                <a:sym typeface="Arial Narrow"/>
              </a:rPr>
              <a:t>Архитектура</a:t>
            </a:r>
            <a:r>
              <a:rPr lang="en-US" sz="6000" dirty="0">
                <a:solidFill>
                  <a:srgbClr val="253957"/>
                </a:solidFill>
                <a:sym typeface="Arial Narrow"/>
              </a:rPr>
              <a:t> c</a:t>
            </a:r>
            <a:r>
              <a:rPr lang="ru-RU" sz="6000" dirty="0">
                <a:solidFill>
                  <a:srgbClr val="253957"/>
                </a:solidFill>
                <a:sym typeface="Arial Narrow"/>
              </a:rPr>
              <a:t>ети </a:t>
            </a:r>
          </a:p>
          <a:p>
            <a:pPr algn="l">
              <a:defRPr sz="4200">
                <a:solidFill>
                  <a:srgbClr val="253957"/>
                </a:solidFill>
                <a:latin typeface="+mn-lt"/>
                <a:ea typeface="+mn-ea"/>
                <a:cs typeface="+mn-cs"/>
                <a:sym typeface="Arial Narrow"/>
              </a:defRPr>
            </a:pPr>
            <a:r>
              <a:rPr lang="ru-RU" sz="6000" dirty="0">
                <a:solidFill>
                  <a:srgbClr val="253957"/>
                </a:solidFill>
                <a:sym typeface="Arial Narrow"/>
              </a:rPr>
              <a:t>(последовательная модель):</a:t>
            </a:r>
          </a:p>
        </p:txBody>
      </p:sp>
      <p:sp>
        <p:nvSpPr>
          <p:cNvPr id="7" name="Прямоугольник 6">
            <a:extLst>
              <a:ext uri="{FF2B5EF4-FFF2-40B4-BE49-F238E27FC236}">
                <a16:creationId xmlns:a16="http://schemas.microsoft.com/office/drawing/2014/main" id="{79B08961-DE2A-364D-99E1-BA0A650631A7}"/>
              </a:ext>
            </a:extLst>
          </p:cNvPr>
          <p:cNvSpPr/>
          <p:nvPr/>
        </p:nvSpPr>
        <p:spPr>
          <a:xfrm>
            <a:off x="18849484" y="5934670"/>
            <a:ext cx="2520242" cy="923330"/>
          </a:xfrm>
          <a:prstGeom prst="rect">
            <a:avLst/>
          </a:prstGeom>
        </p:spPr>
        <p:txBody>
          <a:bodyPr wrap="square">
            <a:spAutoFit/>
          </a:bodyPr>
          <a:lstStyle/>
          <a:p>
            <a:pPr algn="l">
              <a:defRPr sz="4200">
                <a:solidFill>
                  <a:srgbClr val="253957"/>
                </a:solidFill>
                <a:latin typeface="+mn-lt"/>
                <a:ea typeface="+mn-ea"/>
                <a:cs typeface="+mn-cs"/>
                <a:sym typeface="Arial Narrow"/>
              </a:defRPr>
            </a:pPr>
            <a:r>
              <a:rPr lang="en-US" sz="5400" dirty="0" err="1">
                <a:solidFill>
                  <a:srgbClr val="253957"/>
                </a:solidFill>
                <a:sym typeface="Arial Narrow"/>
              </a:rPr>
              <a:t>WaveNet</a:t>
            </a:r>
            <a:endParaRPr lang="ru-RU" sz="5400" dirty="0">
              <a:solidFill>
                <a:srgbClr val="253957"/>
              </a:solidFill>
              <a:sym typeface="Arial Narrow"/>
            </a:endParaRPr>
          </a:p>
        </p:txBody>
      </p:sp>
      <p:sp>
        <p:nvSpPr>
          <p:cNvPr id="5" name="Скругленный прямоугольник 4">
            <a:extLst>
              <a:ext uri="{FF2B5EF4-FFF2-40B4-BE49-F238E27FC236}">
                <a16:creationId xmlns:a16="http://schemas.microsoft.com/office/drawing/2014/main" id="{D9884EAB-15E7-3A49-945F-4478BBCC0A7C}"/>
              </a:ext>
            </a:extLst>
          </p:cNvPr>
          <p:cNvSpPr/>
          <p:nvPr/>
        </p:nvSpPr>
        <p:spPr>
          <a:xfrm>
            <a:off x="8346072" y="5320645"/>
            <a:ext cx="9066511" cy="1268744"/>
          </a:xfrm>
          <a:prstGeom prst="roundRect">
            <a:avLst>
              <a:gd name="adj" fmla="val 36355"/>
            </a:avLst>
          </a:prstGeom>
          <a:solidFill>
            <a:schemeClr val="accent6">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2800" dirty="0">
                <a:ln>
                  <a:solidFill>
                    <a:schemeClr val="tx1"/>
                  </a:solidFill>
                </a:ln>
                <a:solidFill>
                  <a:sysClr val="windowText" lastClr="000000"/>
                </a:solidFill>
              </a:rPr>
              <a:t>Conv1D: </a:t>
            </a:r>
            <a:r>
              <a:rPr lang="en-US" sz="2800" dirty="0"/>
              <a:t> filters=20, </a:t>
            </a:r>
            <a:r>
              <a:rPr lang="en-US" sz="2800" dirty="0" err="1"/>
              <a:t>kernel_size</a:t>
            </a:r>
            <a:r>
              <a:rPr lang="en-US" sz="2800" dirty="0"/>
              <a:t>=2, padding="causal", dilation_rate=</a:t>
            </a:r>
            <a:r>
              <a:rPr lang="en-US" sz="2800" dirty="0">
                <a:solidFill>
                  <a:schemeClr val="accent5">
                    <a:lumMod val="60000"/>
                    <a:lumOff val="40000"/>
                  </a:schemeClr>
                </a:solidFill>
              </a:rPr>
              <a:t>rate</a:t>
            </a:r>
            <a:endParaRPr kumimoji="0" lang="ru-RU" sz="2800" b="0" i="0" u="none" strike="noStrike" cap="none" spc="0" normalizeH="0" baseline="0" dirty="0">
              <a:ln>
                <a:solidFill>
                  <a:schemeClr val="tx1"/>
                </a:solidFill>
              </a:ln>
              <a:solidFill>
                <a:sysClr val="windowText" lastClr="000000"/>
              </a:solidFill>
              <a:effectLst/>
              <a:uFillTx/>
              <a:latin typeface="+mj-lt"/>
              <a:ea typeface="+mj-ea"/>
              <a:cs typeface="+mj-cs"/>
              <a:sym typeface="Helvetica Light"/>
            </a:endParaRPr>
          </a:p>
        </p:txBody>
      </p:sp>
      <p:sp>
        <p:nvSpPr>
          <p:cNvPr id="11" name="Скругленный прямоугольник 10">
            <a:extLst>
              <a:ext uri="{FF2B5EF4-FFF2-40B4-BE49-F238E27FC236}">
                <a16:creationId xmlns:a16="http://schemas.microsoft.com/office/drawing/2014/main" id="{392BC0C8-FE36-0949-BA63-47FFDAF494A0}"/>
              </a:ext>
            </a:extLst>
          </p:cNvPr>
          <p:cNvSpPr/>
          <p:nvPr/>
        </p:nvSpPr>
        <p:spPr>
          <a:xfrm>
            <a:off x="5639272" y="4319755"/>
            <a:ext cx="9066511" cy="725342"/>
          </a:xfrm>
          <a:prstGeom prst="roundRect">
            <a:avLst>
              <a:gd name="adj" fmla="val 36355"/>
            </a:avLst>
          </a:prstGeom>
          <a:solidFill>
            <a:schemeClr val="accent3">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kumimoji="0" lang="en-US" sz="2800" b="0" i="0" u="none" strike="noStrike" cap="none" spc="0" normalizeH="0" baseline="0" dirty="0" err="1">
                <a:ln>
                  <a:solidFill>
                    <a:schemeClr val="tx1"/>
                  </a:solidFill>
                </a:ln>
                <a:solidFill>
                  <a:sysClr val="windowText" lastClr="000000"/>
                </a:solidFill>
                <a:effectLst/>
                <a:uFillTx/>
                <a:latin typeface="+mj-lt"/>
                <a:ea typeface="+mj-ea"/>
                <a:cs typeface="+mj-cs"/>
                <a:sym typeface="Helvetica Light"/>
              </a:rPr>
              <a:t>InputLayer</a:t>
            </a:r>
            <a:endParaRPr kumimoji="0" lang="ru-RU" sz="2800" b="0" i="0" u="none" strike="noStrike" cap="none" spc="0" normalizeH="0" baseline="0" dirty="0">
              <a:ln>
                <a:solidFill>
                  <a:schemeClr val="tx1"/>
                </a:solidFill>
              </a:ln>
              <a:solidFill>
                <a:sysClr val="windowText" lastClr="000000"/>
              </a:solidFill>
              <a:effectLst/>
              <a:uFillTx/>
              <a:latin typeface="+mj-lt"/>
              <a:ea typeface="+mj-ea"/>
              <a:cs typeface="+mj-cs"/>
              <a:sym typeface="Helvetica Light"/>
            </a:endParaRPr>
          </a:p>
        </p:txBody>
      </p:sp>
      <p:sp>
        <p:nvSpPr>
          <p:cNvPr id="12" name="Скругленный прямоугольник 11">
            <a:extLst>
              <a:ext uri="{FF2B5EF4-FFF2-40B4-BE49-F238E27FC236}">
                <a16:creationId xmlns:a16="http://schemas.microsoft.com/office/drawing/2014/main" id="{BBBFE78B-C183-164F-8CA2-8C2D353B7CEF}"/>
              </a:ext>
            </a:extLst>
          </p:cNvPr>
          <p:cNvSpPr/>
          <p:nvPr/>
        </p:nvSpPr>
        <p:spPr>
          <a:xfrm>
            <a:off x="8342816" y="6842792"/>
            <a:ext cx="9066511" cy="725342"/>
          </a:xfrm>
          <a:prstGeom prst="roundRect">
            <a:avLst>
              <a:gd name="adj" fmla="val 36355"/>
            </a:avLst>
          </a:prstGeom>
          <a:solidFill>
            <a:schemeClr val="accent6">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2800" dirty="0">
                <a:ln>
                  <a:solidFill>
                    <a:schemeClr val="tx1"/>
                  </a:solidFill>
                </a:ln>
                <a:solidFill>
                  <a:sysClr val="windowText" lastClr="000000"/>
                </a:solidFill>
              </a:rPr>
              <a:t>Conv1D: </a:t>
            </a:r>
            <a:r>
              <a:rPr lang="en-US" sz="2800" dirty="0"/>
              <a:t> filters=10, </a:t>
            </a:r>
            <a:r>
              <a:rPr lang="en-US" sz="2800" dirty="0" err="1"/>
              <a:t>kernel_size</a:t>
            </a:r>
            <a:r>
              <a:rPr lang="en-US" sz="2800" dirty="0"/>
              <a:t>=1</a:t>
            </a:r>
            <a:endParaRPr kumimoji="0" lang="ru-RU" sz="2800" b="0" i="0" u="none" strike="noStrike" cap="none" spc="0" normalizeH="0" baseline="0" dirty="0">
              <a:ln>
                <a:solidFill>
                  <a:schemeClr val="tx1"/>
                </a:solidFill>
              </a:ln>
              <a:solidFill>
                <a:sysClr val="windowText" lastClr="000000"/>
              </a:solidFill>
              <a:effectLst/>
              <a:uFillTx/>
              <a:latin typeface="+mj-lt"/>
              <a:ea typeface="+mj-ea"/>
              <a:cs typeface="+mj-cs"/>
              <a:sym typeface="Helvetica Light"/>
            </a:endParaRPr>
          </a:p>
        </p:txBody>
      </p:sp>
      <p:sp>
        <p:nvSpPr>
          <p:cNvPr id="6" name="Прямоугольник 5">
            <a:extLst>
              <a:ext uri="{FF2B5EF4-FFF2-40B4-BE49-F238E27FC236}">
                <a16:creationId xmlns:a16="http://schemas.microsoft.com/office/drawing/2014/main" id="{1285C14C-E6E8-3D44-8DF0-7E7EC37B60B1}"/>
              </a:ext>
            </a:extLst>
          </p:cNvPr>
          <p:cNvSpPr/>
          <p:nvPr/>
        </p:nvSpPr>
        <p:spPr>
          <a:xfrm>
            <a:off x="4415136" y="5618772"/>
            <a:ext cx="4104456" cy="646331"/>
          </a:xfrm>
          <a:prstGeom prst="rect">
            <a:avLst/>
          </a:prstGeom>
        </p:spPr>
        <p:txBody>
          <a:bodyPr wrap="square">
            <a:spAutoFit/>
          </a:bodyPr>
          <a:lstStyle/>
          <a:p>
            <a:pPr algn="l">
              <a:defRPr sz="4200">
                <a:solidFill>
                  <a:srgbClr val="253957"/>
                </a:solidFill>
                <a:latin typeface="+mn-lt"/>
                <a:ea typeface="+mn-ea"/>
                <a:cs typeface="+mn-cs"/>
                <a:sym typeface="Arial Narrow"/>
              </a:defRPr>
            </a:pPr>
            <a:r>
              <a:rPr lang="en-US" sz="3600" dirty="0">
                <a:solidFill>
                  <a:srgbClr val="253957"/>
                </a:solidFill>
                <a:sym typeface="Arial Narrow"/>
              </a:rPr>
              <a:t>for </a:t>
            </a:r>
            <a:r>
              <a:rPr lang="en-US" sz="3600" dirty="0">
                <a:solidFill>
                  <a:schemeClr val="accent5">
                    <a:lumMod val="60000"/>
                    <a:lumOff val="40000"/>
                  </a:schemeClr>
                </a:solidFill>
                <a:sym typeface="Arial Narrow"/>
              </a:rPr>
              <a:t>rate</a:t>
            </a:r>
            <a:r>
              <a:rPr lang="en-US" sz="3600" dirty="0">
                <a:solidFill>
                  <a:srgbClr val="253957"/>
                </a:solidFill>
                <a:sym typeface="Arial Narrow"/>
              </a:rPr>
              <a:t> in (1,2,4,8)*2:</a:t>
            </a:r>
            <a:endParaRPr lang="ru-RU" sz="3600" dirty="0">
              <a:solidFill>
                <a:srgbClr val="253957"/>
              </a:solidFill>
              <a:sym typeface="Arial Narrow"/>
            </a:endParaRPr>
          </a:p>
        </p:txBody>
      </p:sp>
      <p:sp>
        <p:nvSpPr>
          <p:cNvPr id="15" name="Скругленный прямоугольник 14">
            <a:extLst>
              <a:ext uri="{FF2B5EF4-FFF2-40B4-BE49-F238E27FC236}">
                <a16:creationId xmlns:a16="http://schemas.microsoft.com/office/drawing/2014/main" id="{B3AEF677-C6C0-3746-A5D8-71EC19197D8C}"/>
              </a:ext>
            </a:extLst>
          </p:cNvPr>
          <p:cNvSpPr/>
          <p:nvPr/>
        </p:nvSpPr>
        <p:spPr>
          <a:xfrm>
            <a:off x="10751840" y="7901238"/>
            <a:ext cx="9066511" cy="725342"/>
          </a:xfrm>
          <a:prstGeom prst="roundRect">
            <a:avLst>
              <a:gd name="adj" fmla="val 36355"/>
            </a:avLst>
          </a:prstGeom>
          <a:solidFill>
            <a:schemeClr val="tx2">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2800" dirty="0">
                <a:ln>
                  <a:solidFill>
                    <a:schemeClr val="tx1"/>
                  </a:solidFill>
                </a:ln>
                <a:solidFill>
                  <a:sysClr val="windowText" lastClr="000000"/>
                </a:solidFill>
              </a:rPr>
              <a:t>Flatten</a:t>
            </a:r>
            <a:endParaRPr kumimoji="0" lang="ru-RU" sz="2800" b="0" i="0" u="none" strike="noStrike" cap="none" spc="0" normalizeH="0" baseline="0" dirty="0">
              <a:ln>
                <a:solidFill>
                  <a:schemeClr val="tx1"/>
                </a:solidFill>
              </a:ln>
              <a:solidFill>
                <a:sysClr val="windowText" lastClr="000000"/>
              </a:solidFill>
              <a:effectLst/>
              <a:uFillTx/>
              <a:latin typeface="+mj-lt"/>
              <a:ea typeface="+mj-ea"/>
              <a:cs typeface="+mj-cs"/>
              <a:sym typeface="Helvetica Light"/>
            </a:endParaRPr>
          </a:p>
        </p:txBody>
      </p:sp>
      <p:sp>
        <p:nvSpPr>
          <p:cNvPr id="16" name="Скругленный прямоугольник 15">
            <a:extLst>
              <a:ext uri="{FF2B5EF4-FFF2-40B4-BE49-F238E27FC236}">
                <a16:creationId xmlns:a16="http://schemas.microsoft.com/office/drawing/2014/main" id="{9A324439-8B60-2C43-8EBE-A5E76189CBA1}"/>
              </a:ext>
            </a:extLst>
          </p:cNvPr>
          <p:cNvSpPr/>
          <p:nvPr/>
        </p:nvSpPr>
        <p:spPr>
          <a:xfrm>
            <a:off x="13344126" y="9070493"/>
            <a:ext cx="9066511" cy="725342"/>
          </a:xfrm>
          <a:prstGeom prst="roundRect">
            <a:avLst>
              <a:gd name="adj" fmla="val 36355"/>
            </a:avLst>
          </a:prstGeom>
          <a:solidFill>
            <a:schemeClr val="accent2">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2800" dirty="0">
                <a:ln>
                  <a:solidFill>
                    <a:schemeClr val="tx1"/>
                  </a:solidFill>
                </a:ln>
                <a:solidFill>
                  <a:sysClr val="windowText" lastClr="000000"/>
                </a:solidFill>
              </a:rPr>
              <a:t>Dense: [90; 150]</a:t>
            </a:r>
            <a:endParaRPr kumimoji="0" lang="ru-RU" sz="2800" b="0" i="0" u="none" strike="noStrike" cap="none" spc="0" normalizeH="0" baseline="0" dirty="0">
              <a:ln>
                <a:solidFill>
                  <a:schemeClr val="tx1"/>
                </a:solidFill>
              </a:ln>
              <a:solidFill>
                <a:sysClr val="windowText" lastClr="000000"/>
              </a:solidFill>
              <a:effectLst/>
              <a:uFillTx/>
              <a:latin typeface="+mj-lt"/>
              <a:ea typeface="+mj-ea"/>
              <a:cs typeface="+mj-cs"/>
              <a:sym typeface="Helvetica Light"/>
            </a:endParaRPr>
          </a:p>
        </p:txBody>
      </p:sp>
      <p:sp>
        <p:nvSpPr>
          <p:cNvPr id="17" name="Скругленный прямоугольник 16">
            <a:extLst>
              <a:ext uri="{FF2B5EF4-FFF2-40B4-BE49-F238E27FC236}">
                <a16:creationId xmlns:a16="http://schemas.microsoft.com/office/drawing/2014/main" id="{BA0345DA-F436-A74B-B958-8F3FAD2E5741}"/>
              </a:ext>
            </a:extLst>
          </p:cNvPr>
          <p:cNvSpPr/>
          <p:nvPr/>
        </p:nvSpPr>
        <p:spPr>
          <a:xfrm>
            <a:off x="13344125" y="10064203"/>
            <a:ext cx="9066511" cy="725342"/>
          </a:xfrm>
          <a:prstGeom prst="roundRect">
            <a:avLst>
              <a:gd name="adj" fmla="val 36355"/>
            </a:avLst>
          </a:prstGeom>
          <a:solidFill>
            <a:schemeClr val="accent2">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2800" dirty="0">
                <a:ln>
                  <a:solidFill>
                    <a:schemeClr val="tx1"/>
                  </a:solidFill>
                </a:ln>
                <a:solidFill>
                  <a:sysClr val="windowText" lastClr="000000"/>
                </a:solidFill>
              </a:rPr>
              <a:t>Dense: [120; 180]</a:t>
            </a:r>
            <a:endParaRPr lang="ru-RU" sz="2800" dirty="0">
              <a:ln>
                <a:solidFill>
                  <a:schemeClr val="tx1"/>
                </a:solidFill>
              </a:ln>
              <a:solidFill>
                <a:sysClr val="windowText" lastClr="000000"/>
              </a:solidFill>
            </a:endParaRPr>
          </a:p>
        </p:txBody>
      </p:sp>
      <p:sp>
        <p:nvSpPr>
          <p:cNvPr id="18" name="Скругленный прямоугольник 17">
            <a:extLst>
              <a:ext uri="{FF2B5EF4-FFF2-40B4-BE49-F238E27FC236}">
                <a16:creationId xmlns:a16="http://schemas.microsoft.com/office/drawing/2014/main" id="{9E50DD5A-9AF7-754B-B4B7-5188C451EFEF}"/>
              </a:ext>
            </a:extLst>
          </p:cNvPr>
          <p:cNvSpPr/>
          <p:nvPr/>
        </p:nvSpPr>
        <p:spPr>
          <a:xfrm>
            <a:off x="13344126" y="11057914"/>
            <a:ext cx="9066511" cy="725342"/>
          </a:xfrm>
          <a:prstGeom prst="roundRect">
            <a:avLst>
              <a:gd name="adj" fmla="val 36355"/>
            </a:avLst>
          </a:prstGeom>
          <a:solidFill>
            <a:schemeClr val="accent2">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2800" dirty="0">
                <a:ln>
                  <a:solidFill>
                    <a:schemeClr val="tx1"/>
                  </a:solidFill>
                </a:ln>
                <a:solidFill>
                  <a:sysClr val="windowText" lastClr="000000"/>
                </a:solidFill>
              </a:rPr>
              <a:t>Dense: [160: 220]</a:t>
            </a:r>
            <a:endParaRPr lang="ru-RU" sz="2800" dirty="0">
              <a:ln>
                <a:solidFill>
                  <a:schemeClr val="tx1"/>
                </a:solidFill>
              </a:ln>
              <a:solidFill>
                <a:sysClr val="windowText" lastClr="000000"/>
              </a:solidFill>
            </a:endParaRPr>
          </a:p>
        </p:txBody>
      </p:sp>
      <p:sp>
        <p:nvSpPr>
          <p:cNvPr id="19" name="Скругленный прямоугольник 18">
            <a:extLst>
              <a:ext uri="{FF2B5EF4-FFF2-40B4-BE49-F238E27FC236}">
                <a16:creationId xmlns:a16="http://schemas.microsoft.com/office/drawing/2014/main" id="{725B575C-9AE1-6F4D-9047-75F5FEE2E11A}"/>
              </a:ext>
            </a:extLst>
          </p:cNvPr>
          <p:cNvSpPr/>
          <p:nvPr/>
        </p:nvSpPr>
        <p:spPr>
          <a:xfrm>
            <a:off x="13344124" y="12595631"/>
            <a:ext cx="9066511" cy="725342"/>
          </a:xfrm>
          <a:prstGeom prst="roundRect">
            <a:avLst>
              <a:gd name="adj" fmla="val 36355"/>
            </a:avLst>
          </a:prstGeom>
          <a:solidFill>
            <a:schemeClr val="accent2">
              <a:lumMod val="40000"/>
              <a:lumOff val="6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2800" dirty="0">
                <a:ln>
                  <a:solidFill>
                    <a:schemeClr val="tx1"/>
                  </a:solidFill>
                </a:ln>
                <a:solidFill>
                  <a:sysClr val="windowText" lastClr="000000"/>
                </a:solidFill>
              </a:rPr>
              <a:t>Dense: </a:t>
            </a:r>
            <a:r>
              <a:rPr lang="en-US" sz="2800" dirty="0"/>
              <a:t> 1</a:t>
            </a:r>
            <a:endParaRPr kumimoji="0" lang="ru-RU" sz="2800" b="0" i="0" u="none" strike="noStrike" cap="none" spc="0" normalizeH="0" baseline="0" dirty="0">
              <a:ln>
                <a:solidFill>
                  <a:schemeClr val="tx1"/>
                </a:solidFill>
              </a:ln>
              <a:solidFill>
                <a:sysClr val="windowText" lastClr="000000"/>
              </a:solidFill>
              <a:effectLst/>
              <a:uFillTx/>
              <a:latin typeface="+mj-lt"/>
              <a:ea typeface="+mj-ea"/>
              <a:cs typeface="+mj-cs"/>
              <a:sym typeface="Helvetica Light"/>
            </a:endParaRPr>
          </a:p>
        </p:txBody>
      </p:sp>
      <p:sp>
        <p:nvSpPr>
          <p:cNvPr id="8" name="Закрывающая фигурная скобка 7">
            <a:extLst>
              <a:ext uri="{FF2B5EF4-FFF2-40B4-BE49-F238E27FC236}">
                <a16:creationId xmlns:a16="http://schemas.microsoft.com/office/drawing/2014/main" id="{13BA189E-CBE0-2F4D-8363-D59FAE89ED40}"/>
              </a:ext>
            </a:extLst>
          </p:cNvPr>
          <p:cNvSpPr/>
          <p:nvPr/>
        </p:nvSpPr>
        <p:spPr>
          <a:xfrm>
            <a:off x="17877379" y="5103786"/>
            <a:ext cx="507309" cy="2601999"/>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cxnSp>
        <p:nvCxnSpPr>
          <p:cNvPr id="20" name="Прямая соединительная линия 19">
            <a:extLst>
              <a:ext uri="{FF2B5EF4-FFF2-40B4-BE49-F238E27FC236}">
                <a16:creationId xmlns:a16="http://schemas.microsoft.com/office/drawing/2014/main" id="{96C59B3A-6A1A-074C-B28F-048F1FA0C034}"/>
              </a:ext>
            </a:extLst>
          </p:cNvPr>
          <p:cNvCxnSpPr>
            <a:stCxn id="11" idx="2"/>
            <a:endCxn id="5" idx="0"/>
          </p:cNvCxnSpPr>
          <p:nvPr/>
        </p:nvCxnSpPr>
        <p:spPr>
          <a:xfrm>
            <a:off x="10172528" y="5045097"/>
            <a:ext cx="2706800" cy="27554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Прямая соединительная линия 21">
            <a:extLst>
              <a:ext uri="{FF2B5EF4-FFF2-40B4-BE49-F238E27FC236}">
                <a16:creationId xmlns:a16="http://schemas.microsoft.com/office/drawing/2014/main" id="{F1C557A1-CB29-3A46-B3AB-B5EC5649C952}"/>
              </a:ext>
            </a:extLst>
          </p:cNvPr>
          <p:cNvCxnSpPr>
            <a:stCxn id="5" idx="2"/>
            <a:endCxn id="12" idx="0"/>
          </p:cNvCxnSpPr>
          <p:nvPr/>
        </p:nvCxnSpPr>
        <p:spPr>
          <a:xfrm flipH="1">
            <a:off x="12876072" y="6589389"/>
            <a:ext cx="3256" cy="25340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Прямая соединительная линия 23">
            <a:extLst>
              <a:ext uri="{FF2B5EF4-FFF2-40B4-BE49-F238E27FC236}">
                <a16:creationId xmlns:a16="http://schemas.microsoft.com/office/drawing/2014/main" id="{B0315BE9-9044-AF49-A53C-DF939DBF266A}"/>
              </a:ext>
            </a:extLst>
          </p:cNvPr>
          <p:cNvCxnSpPr>
            <a:stCxn id="12" idx="2"/>
            <a:endCxn id="15" idx="0"/>
          </p:cNvCxnSpPr>
          <p:nvPr/>
        </p:nvCxnSpPr>
        <p:spPr>
          <a:xfrm>
            <a:off x="12876072" y="7568134"/>
            <a:ext cx="2409024" cy="33310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6" name="Прямая соединительная линия 25">
            <a:extLst>
              <a:ext uri="{FF2B5EF4-FFF2-40B4-BE49-F238E27FC236}">
                <a16:creationId xmlns:a16="http://schemas.microsoft.com/office/drawing/2014/main" id="{31FAE2A1-A1D4-A948-A53A-458CDC5B5A08}"/>
              </a:ext>
            </a:extLst>
          </p:cNvPr>
          <p:cNvCxnSpPr>
            <a:stCxn id="15" idx="2"/>
            <a:endCxn id="16" idx="0"/>
          </p:cNvCxnSpPr>
          <p:nvPr/>
        </p:nvCxnSpPr>
        <p:spPr>
          <a:xfrm>
            <a:off x="15285096" y="8626580"/>
            <a:ext cx="2592286" cy="44391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8" name="Прямая соединительная линия 27">
            <a:extLst>
              <a:ext uri="{FF2B5EF4-FFF2-40B4-BE49-F238E27FC236}">
                <a16:creationId xmlns:a16="http://schemas.microsoft.com/office/drawing/2014/main" id="{00316433-756D-3647-84D8-A0FFAE3FF28B}"/>
              </a:ext>
            </a:extLst>
          </p:cNvPr>
          <p:cNvCxnSpPr>
            <a:stCxn id="16" idx="2"/>
            <a:endCxn id="17" idx="0"/>
          </p:cNvCxnSpPr>
          <p:nvPr/>
        </p:nvCxnSpPr>
        <p:spPr>
          <a:xfrm flipH="1">
            <a:off x="17877381" y="9795835"/>
            <a:ext cx="1" cy="26836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0" name="Прямая соединительная линия 29">
            <a:extLst>
              <a:ext uri="{FF2B5EF4-FFF2-40B4-BE49-F238E27FC236}">
                <a16:creationId xmlns:a16="http://schemas.microsoft.com/office/drawing/2014/main" id="{F5505851-458B-884D-A827-9231BEC054B1}"/>
              </a:ext>
            </a:extLst>
          </p:cNvPr>
          <p:cNvCxnSpPr>
            <a:stCxn id="17" idx="2"/>
            <a:endCxn id="18" idx="0"/>
          </p:cNvCxnSpPr>
          <p:nvPr/>
        </p:nvCxnSpPr>
        <p:spPr>
          <a:xfrm>
            <a:off x="17877381" y="10789545"/>
            <a:ext cx="1" cy="26836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Прямая соединительная линия 31">
            <a:extLst>
              <a:ext uri="{FF2B5EF4-FFF2-40B4-BE49-F238E27FC236}">
                <a16:creationId xmlns:a16="http://schemas.microsoft.com/office/drawing/2014/main" id="{01F1C296-3840-8A44-8905-FA76DEAF875C}"/>
              </a:ext>
            </a:extLst>
          </p:cNvPr>
          <p:cNvCxnSpPr>
            <a:stCxn id="18" idx="2"/>
            <a:endCxn id="19" idx="0"/>
          </p:cNvCxnSpPr>
          <p:nvPr/>
        </p:nvCxnSpPr>
        <p:spPr>
          <a:xfrm flipH="1">
            <a:off x="17877380" y="11783256"/>
            <a:ext cx="2" cy="81237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426332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err="1"/>
              <a:t>Сверточная</a:t>
            </a:r>
            <a:r>
              <a:rPr lang="ru-RU" dirty="0"/>
              <a:t> нейронная сеть</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2" name="Прямоугольник 1">
            <a:extLst>
              <a:ext uri="{FF2B5EF4-FFF2-40B4-BE49-F238E27FC236}">
                <a16:creationId xmlns:a16="http://schemas.microsoft.com/office/drawing/2014/main" id="{EB458680-801A-1746-8484-E3150A7BEA24}"/>
              </a:ext>
            </a:extLst>
          </p:cNvPr>
          <p:cNvSpPr/>
          <p:nvPr/>
        </p:nvSpPr>
        <p:spPr>
          <a:xfrm>
            <a:off x="1226606" y="4553744"/>
            <a:ext cx="14180485" cy="923330"/>
          </a:xfrm>
          <a:prstGeom prst="rect">
            <a:avLst/>
          </a:prstGeom>
        </p:spPr>
        <p:txBody>
          <a:bodyPr wrap="none">
            <a:spAutoFit/>
          </a:bodyPr>
          <a:lstStyle/>
          <a:p>
            <a:pPr algn="l">
              <a:defRPr sz="4200">
                <a:solidFill>
                  <a:srgbClr val="253957"/>
                </a:solidFill>
                <a:latin typeface="+mn-lt"/>
                <a:ea typeface="+mn-ea"/>
                <a:cs typeface="+mn-cs"/>
                <a:sym typeface="Arial Narrow"/>
              </a:defRPr>
            </a:pPr>
            <a:r>
              <a:rPr lang="ru-RU" sz="5400" dirty="0">
                <a:solidFill>
                  <a:srgbClr val="253957"/>
                </a:solidFill>
                <a:sym typeface="Arial Narrow"/>
              </a:rPr>
              <a:t>Результаты для сектора </a:t>
            </a:r>
            <a:r>
              <a:rPr lang="en-US" sz="5400" dirty="0">
                <a:solidFill>
                  <a:srgbClr val="253957"/>
                </a:solidFill>
                <a:sym typeface="Arial Narrow"/>
              </a:rPr>
              <a:t>«</a:t>
            </a:r>
            <a:r>
              <a:rPr lang="ru-RU" sz="5400" dirty="0">
                <a:solidFill>
                  <a:srgbClr val="253957"/>
                </a:solidFill>
                <a:sym typeface="Arial Narrow"/>
              </a:rPr>
              <a:t>электронные технологии</a:t>
            </a:r>
            <a:r>
              <a:rPr lang="en-US" sz="5400" dirty="0">
                <a:solidFill>
                  <a:srgbClr val="253957"/>
                </a:solidFill>
                <a:sym typeface="Arial Narrow"/>
              </a:rPr>
              <a:t>»</a:t>
            </a:r>
            <a:r>
              <a:rPr lang="ru-RU" sz="5400" dirty="0">
                <a:solidFill>
                  <a:srgbClr val="253957"/>
                </a:solidFill>
                <a:sym typeface="Arial Narrow"/>
              </a:rPr>
              <a:t>:</a:t>
            </a:r>
          </a:p>
        </p:txBody>
      </p:sp>
      <p:graphicFrame>
        <p:nvGraphicFramePr>
          <p:cNvPr id="3" name="Таблица 2">
            <a:extLst>
              <a:ext uri="{FF2B5EF4-FFF2-40B4-BE49-F238E27FC236}">
                <a16:creationId xmlns:a16="http://schemas.microsoft.com/office/drawing/2014/main" id="{5F15CB34-911B-0C4E-B9D1-B00210541268}"/>
              </a:ext>
            </a:extLst>
          </p:cNvPr>
          <p:cNvGraphicFramePr>
            <a:graphicFrameLocks noGrp="1"/>
          </p:cNvGraphicFramePr>
          <p:nvPr>
            <p:extLst>
              <p:ext uri="{D42A27DB-BD31-4B8C-83A1-F6EECF244321}">
                <p14:modId xmlns:p14="http://schemas.microsoft.com/office/powerpoint/2010/main" val="2955199778"/>
              </p:ext>
            </p:extLst>
          </p:nvPr>
        </p:nvGraphicFramePr>
        <p:xfrm>
          <a:off x="2686944" y="6209928"/>
          <a:ext cx="8937671" cy="5659248"/>
        </p:xfrm>
        <a:graphic>
          <a:graphicData uri="http://schemas.openxmlformats.org/drawingml/2006/table">
            <a:tbl>
              <a:tblPr firstRow="1" firstCol="1" bandRow="1">
                <a:tableStyleId>{5940675A-B579-460E-94D1-54222C63F5DA}</a:tableStyleId>
              </a:tblPr>
              <a:tblGrid>
                <a:gridCol w="2978813">
                  <a:extLst>
                    <a:ext uri="{9D8B030D-6E8A-4147-A177-3AD203B41FA5}">
                      <a16:colId xmlns:a16="http://schemas.microsoft.com/office/drawing/2014/main" val="3332265957"/>
                    </a:ext>
                  </a:extLst>
                </a:gridCol>
                <a:gridCol w="2979429">
                  <a:extLst>
                    <a:ext uri="{9D8B030D-6E8A-4147-A177-3AD203B41FA5}">
                      <a16:colId xmlns:a16="http://schemas.microsoft.com/office/drawing/2014/main" val="2627276540"/>
                    </a:ext>
                  </a:extLst>
                </a:gridCol>
                <a:gridCol w="2979429">
                  <a:extLst>
                    <a:ext uri="{9D8B030D-6E8A-4147-A177-3AD203B41FA5}">
                      <a16:colId xmlns:a16="http://schemas.microsoft.com/office/drawing/2014/main" val="1768999142"/>
                    </a:ext>
                  </a:extLst>
                </a:gridCol>
              </a:tblGrid>
              <a:tr h="943208">
                <a:tc>
                  <a:txBody>
                    <a:bodyPr/>
                    <a:lstStyle/>
                    <a:p>
                      <a:pPr algn="ctr">
                        <a:lnSpc>
                          <a:spcPct val="115000"/>
                        </a:lnSpc>
                        <a:spcAft>
                          <a:spcPts val="0"/>
                        </a:spcAft>
                      </a:pPr>
                      <a:r>
                        <a:rPr lang="ru-RU" sz="3600" b="1" dirty="0">
                          <a:effectLst/>
                          <a:latin typeface="Times New Roman" panose="02020603050405020304" pitchFamily="18" charset="0"/>
                          <a:cs typeface="Times New Roman" panose="02020603050405020304" pitchFamily="18" charset="0"/>
                        </a:rPr>
                        <a:t>Интервал</a:t>
                      </a:r>
                      <a:endParaRPr lang="ru-RU" sz="3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ru-RU" sz="3600" b="1" dirty="0">
                          <a:effectLst/>
                          <a:latin typeface="Times New Roman" panose="02020603050405020304" pitchFamily="18" charset="0"/>
                          <a:cs typeface="Times New Roman" panose="02020603050405020304" pitchFamily="18" charset="0"/>
                        </a:rPr>
                        <a:t>Результат</a:t>
                      </a:r>
                      <a:endParaRPr lang="ru-RU" sz="3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b="1" dirty="0">
                          <a:effectLst/>
                          <a:latin typeface="Times New Roman" panose="02020603050405020304" pitchFamily="18" charset="0"/>
                          <a:ea typeface="Times New Roman" panose="02020603050405020304" pitchFamily="18" charset="0"/>
                          <a:cs typeface="Arial" panose="020B0604020202020204" pitchFamily="34" charset="0"/>
                        </a:rPr>
                        <a:t>MSE</a:t>
                      </a:r>
                      <a:endParaRPr lang="ru-RU" sz="36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50312103"/>
                  </a:ext>
                </a:extLst>
              </a:tr>
              <a:tr h="943208">
                <a:tc>
                  <a:txBody>
                    <a:bodyPr/>
                    <a:lstStyle/>
                    <a:p>
                      <a:pPr algn="ctr">
                        <a:lnSpc>
                          <a:spcPct val="115000"/>
                        </a:lnSpc>
                        <a:spcAft>
                          <a:spcPts val="0"/>
                        </a:spcAft>
                      </a:pPr>
                      <a:r>
                        <a:rPr lang="ru-RU" sz="3600" dirty="0">
                          <a:effectLst/>
                          <a:latin typeface="Times New Roman" panose="02020603050405020304" pitchFamily="18" charset="0"/>
                          <a:cs typeface="Times New Roman" panose="02020603050405020304" pitchFamily="18" charset="0"/>
                        </a:rPr>
                        <a:t>(10</a:t>
                      </a:r>
                      <a:r>
                        <a:rPr lang="en-US" sz="3600" dirty="0">
                          <a:effectLst/>
                          <a:latin typeface="Times New Roman" panose="02020603050405020304" pitchFamily="18" charset="0"/>
                          <a:cs typeface="Times New Roman" panose="02020603050405020304" pitchFamily="18" charset="0"/>
                        </a:rPr>
                        <a:t>, 1</a:t>
                      </a:r>
                      <a:r>
                        <a:rPr lang="ru-RU" sz="3600" dirty="0">
                          <a:effectLst/>
                          <a:latin typeface="Times New Roman" panose="02020603050405020304" pitchFamily="18" charset="0"/>
                          <a:cs typeface="Times New Roman" panose="02020603050405020304" pitchFamily="18" charset="0"/>
                        </a:rPr>
                        <a:t>)</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dirty="0">
                          <a:effectLst/>
                          <a:latin typeface="Times New Roman" panose="02020603050405020304" pitchFamily="18" charset="0"/>
                          <a:cs typeface="Times New Roman" panose="02020603050405020304" pitchFamily="18" charset="0"/>
                        </a:rPr>
                        <a:t>5</a:t>
                      </a:r>
                      <a:r>
                        <a:rPr lang="ru-RU" sz="3600" dirty="0">
                          <a:effectLst/>
                          <a:latin typeface="Times New Roman" panose="02020603050405020304" pitchFamily="18" charset="0"/>
                          <a:cs typeface="Times New Roman" panose="02020603050405020304" pitchFamily="18" charset="0"/>
                        </a:rPr>
                        <a:t>9</a:t>
                      </a:r>
                      <a:r>
                        <a:rPr lang="en-US" sz="3600" dirty="0">
                          <a:effectLst/>
                          <a:latin typeface="Times New Roman" panose="02020603050405020304" pitchFamily="18" charset="0"/>
                          <a:cs typeface="Times New Roman" panose="02020603050405020304" pitchFamily="18" charset="0"/>
                        </a:rPr>
                        <a:t>,13%</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dirty="0">
                          <a:effectLst/>
                          <a:latin typeface="Times New Roman" panose="02020603050405020304" pitchFamily="18" charset="0"/>
                          <a:ea typeface="Times New Roman" panose="02020603050405020304" pitchFamily="18" charset="0"/>
                          <a:cs typeface="Arial" panose="020B0604020202020204" pitchFamily="34" charset="0"/>
                        </a:rPr>
                        <a:t>0,01419</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57211078"/>
                  </a:ext>
                </a:extLst>
              </a:tr>
              <a:tr h="943208">
                <a:tc>
                  <a:txBody>
                    <a:bodyPr/>
                    <a:lstStyle/>
                    <a:p>
                      <a:pPr algn="ctr">
                        <a:lnSpc>
                          <a:spcPct val="115000"/>
                        </a:lnSpc>
                        <a:spcAft>
                          <a:spcPts val="0"/>
                        </a:spcAft>
                      </a:pPr>
                      <a:r>
                        <a:rPr lang="ru-RU" sz="3600" dirty="0">
                          <a:effectLst/>
                          <a:latin typeface="Times New Roman" panose="02020603050405020304" pitchFamily="18" charset="0"/>
                          <a:cs typeface="Times New Roman" panose="02020603050405020304" pitchFamily="18" charset="0"/>
                        </a:rPr>
                        <a:t>(20, 3)</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dirty="0">
                          <a:effectLst/>
                          <a:latin typeface="Times New Roman" panose="02020603050405020304" pitchFamily="18" charset="0"/>
                          <a:cs typeface="Times New Roman" panose="02020603050405020304" pitchFamily="18" charset="0"/>
                        </a:rPr>
                        <a:t>5</a:t>
                      </a:r>
                      <a:r>
                        <a:rPr lang="ru-RU" sz="3600" dirty="0">
                          <a:effectLst/>
                          <a:latin typeface="Times New Roman" panose="02020603050405020304" pitchFamily="18" charset="0"/>
                          <a:cs typeface="Times New Roman" panose="02020603050405020304" pitchFamily="18" charset="0"/>
                        </a:rPr>
                        <a:t>7</a:t>
                      </a:r>
                      <a:r>
                        <a:rPr lang="en-US" sz="3600" dirty="0">
                          <a:effectLst/>
                          <a:latin typeface="Times New Roman" panose="02020603050405020304" pitchFamily="18" charset="0"/>
                          <a:cs typeface="Times New Roman" panose="02020603050405020304" pitchFamily="18" charset="0"/>
                        </a:rPr>
                        <a:t>,55%</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dirty="0">
                          <a:effectLst/>
                          <a:latin typeface="Times New Roman" panose="02020603050405020304" pitchFamily="18" charset="0"/>
                          <a:ea typeface="Times New Roman" panose="02020603050405020304" pitchFamily="18" charset="0"/>
                          <a:cs typeface="Arial" panose="020B0604020202020204" pitchFamily="34" charset="0"/>
                        </a:rPr>
                        <a:t>0,01220</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01239131"/>
                  </a:ext>
                </a:extLst>
              </a:tr>
              <a:tr h="943208">
                <a:tc>
                  <a:txBody>
                    <a:bodyPr/>
                    <a:lstStyle/>
                    <a:p>
                      <a:pPr algn="ctr">
                        <a:lnSpc>
                          <a:spcPct val="115000"/>
                        </a:lnSpc>
                        <a:spcAft>
                          <a:spcPts val="0"/>
                        </a:spcAft>
                      </a:pPr>
                      <a:r>
                        <a:rPr lang="ru-RU" sz="3600">
                          <a:effectLst/>
                          <a:latin typeface="Times New Roman" panose="02020603050405020304" pitchFamily="18" charset="0"/>
                          <a:cs typeface="Times New Roman" panose="02020603050405020304" pitchFamily="18" charset="0"/>
                        </a:rPr>
                        <a:t>(30, 5)</a:t>
                      </a:r>
                      <a:endParaRPr lang="ru-RU"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dirty="0">
                          <a:effectLst/>
                          <a:latin typeface="Times New Roman" panose="02020603050405020304" pitchFamily="18" charset="0"/>
                          <a:cs typeface="Times New Roman" panose="02020603050405020304" pitchFamily="18" charset="0"/>
                        </a:rPr>
                        <a:t>6</a:t>
                      </a:r>
                      <a:r>
                        <a:rPr lang="ru-RU" sz="3600" dirty="0">
                          <a:effectLst/>
                          <a:latin typeface="Times New Roman" panose="02020603050405020304" pitchFamily="18" charset="0"/>
                          <a:cs typeface="Times New Roman" panose="02020603050405020304" pitchFamily="18" charset="0"/>
                        </a:rPr>
                        <a:t>1</a:t>
                      </a:r>
                      <a:r>
                        <a:rPr lang="en-US" sz="3600" dirty="0">
                          <a:effectLst/>
                          <a:latin typeface="Times New Roman" panose="02020603050405020304" pitchFamily="18" charset="0"/>
                          <a:cs typeface="Times New Roman" panose="02020603050405020304" pitchFamily="18" charset="0"/>
                        </a:rPr>
                        <a:t>,98%</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dirty="0">
                          <a:effectLst/>
                          <a:latin typeface="Times New Roman" panose="02020603050405020304" pitchFamily="18" charset="0"/>
                          <a:ea typeface="Times New Roman" panose="02020603050405020304" pitchFamily="18" charset="0"/>
                          <a:cs typeface="Arial" panose="020B0604020202020204" pitchFamily="34" charset="0"/>
                        </a:rPr>
                        <a:t>0,00843</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36040218"/>
                  </a:ext>
                </a:extLst>
              </a:tr>
              <a:tr h="943208">
                <a:tc>
                  <a:txBody>
                    <a:bodyPr/>
                    <a:lstStyle/>
                    <a:p>
                      <a:pPr algn="ctr">
                        <a:lnSpc>
                          <a:spcPct val="115000"/>
                        </a:lnSpc>
                        <a:spcAft>
                          <a:spcPts val="0"/>
                        </a:spcAft>
                      </a:pPr>
                      <a:r>
                        <a:rPr lang="ru-RU" sz="3600">
                          <a:effectLst/>
                          <a:latin typeface="Times New Roman" panose="02020603050405020304" pitchFamily="18" charset="0"/>
                          <a:cs typeface="Times New Roman" panose="02020603050405020304" pitchFamily="18" charset="0"/>
                        </a:rPr>
                        <a:t>(90,</a:t>
                      </a:r>
                      <a:r>
                        <a:rPr lang="en-US" sz="3600">
                          <a:effectLst/>
                          <a:latin typeface="Times New Roman" panose="02020603050405020304" pitchFamily="18" charset="0"/>
                          <a:cs typeface="Times New Roman" panose="02020603050405020304" pitchFamily="18" charset="0"/>
                        </a:rPr>
                        <a:t> 15</a:t>
                      </a:r>
                      <a:r>
                        <a:rPr lang="ru-RU" sz="3600">
                          <a:effectLst/>
                          <a:latin typeface="Times New Roman" panose="02020603050405020304" pitchFamily="18" charset="0"/>
                          <a:cs typeface="Times New Roman" panose="02020603050405020304" pitchFamily="18" charset="0"/>
                        </a:rPr>
                        <a:t>)</a:t>
                      </a:r>
                      <a:endParaRPr lang="ru-RU"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dirty="0">
                          <a:effectLst/>
                          <a:latin typeface="Times New Roman" panose="02020603050405020304" pitchFamily="18" charset="0"/>
                          <a:cs typeface="Times New Roman" panose="02020603050405020304" pitchFamily="18" charset="0"/>
                        </a:rPr>
                        <a:t>6</a:t>
                      </a:r>
                      <a:r>
                        <a:rPr lang="ru-RU" sz="3600" dirty="0">
                          <a:effectLst/>
                          <a:latin typeface="Times New Roman" panose="02020603050405020304" pitchFamily="18" charset="0"/>
                          <a:cs typeface="Times New Roman" panose="02020603050405020304" pitchFamily="18" charset="0"/>
                        </a:rPr>
                        <a:t>4</a:t>
                      </a:r>
                      <a:r>
                        <a:rPr lang="en-US" sz="3600" dirty="0">
                          <a:effectLst/>
                          <a:latin typeface="Times New Roman" panose="02020603050405020304" pitchFamily="18" charset="0"/>
                          <a:cs typeface="Times New Roman" panose="02020603050405020304" pitchFamily="18" charset="0"/>
                        </a:rPr>
                        <a:t>,03%</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dirty="0">
                          <a:effectLst/>
                          <a:latin typeface="Times New Roman" panose="02020603050405020304" pitchFamily="18" charset="0"/>
                          <a:ea typeface="Times New Roman" panose="02020603050405020304" pitchFamily="18" charset="0"/>
                          <a:cs typeface="Arial" panose="020B0604020202020204" pitchFamily="34" charset="0"/>
                        </a:rPr>
                        <a:t>0,00721</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05689520"/>
                  </a:ext>
                </a:extLst>
              </a:tr>
              <a:tr h="943208">
                <a:tc>
                  <a:txBody>
                    <a:bodyPr/>
                    <a:lstStyle/>
                    <a:p>
                      <a:pPr algn="ctr">
                        <a:lnSpc>
                          <a:spcPct val="115000"/>
                        </a:lnSpc>
                        <a:spcAft>
                          <a:spcPts val="0"/>
                        </a:spcAft>
                      </a:pPr>
                      <a:r>
                        <a:rPr lang="ru-RU" sz="3600" dirty="0">
                          <a:effectLst/>
                          <a:latin typeface="Times New Roman" panose="02020603050405020304" pitchFamily="18" charset="0"/>
                          <a:cs typeface="Times New Roman" panose="02020603050405020304" pitchFamily="18" charset="0"/>
                        </a:rPr>
                        <a:t>(</a:t>
                      </a:r>
                      <a:r>
                        <a:rPr lang="en-US" sz="3600" dirty="0">
                          <a:effectLst/>
                          <a:latin typeface="Times New Roman" panose="02020603050405020304" pitchFamily="18" charset="0"/>
                          <a:cs typeface="Times New Roman" panose="02020603050405020304" pitchFamily="18" charset="0"/>
                        </a:rPr>
                        <a:t>120</a:t>
                      </a:r>
                      <a:r>
                        <a:rPr lang="ru-RU" sz="3600" dirty="0">
                          <a:effectLst/>
                          <a:latin typeface="Times New Roman" panose="02020603050405020304" pitchFamily="18" charset="0"/>
                          <a:cs typeface="Times New Roman" panose="02020603050405020304" pitchFamily="18" charset="0"/>
                        </a:rPr>
                        <a:t>, </a:t>
                      </a:r>
                      <a:r>
                        <a:rPr lang="en-US" sz="3600" dirty="0">
                          <a:effectLst/>
                          <a:latin typeface="Times New Roman" panose="02020603050405020304" pitchFamily="18" charset="0"/>
                          <a:cs typeface="Times New Roman" panose="02020603050405020304" pitchFamily="18" charset="0"/>
                        </a:rPr>
                        <a:t>20</a:t>
                      </a:r>
                      <a:r>
                        <a:rPr lang="ru-RU" sz="3600" dirty="0">
                          <a:effectLst/>
                          <a:latin typeface="Times New Roman" panose="02020603050405020304" pitchFamily="18" charset="0"/>
                          <a:cs typeface="Times New Roman" panose="02020603050405020304" pitchFamily="18" charset="0"/>
                        </a:rPr>
                        <a:t>)</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b="1" dirty="0">
                          <a:effectLst/>
                          <a:latin typeface="Times New Roman" panose="02020603050405020304" pitchFamily="18" charset="0"/>
                          <a:cs typeface="Times New Roman" panose="02020603050405020304" pitchFamily="18" charset="0"/>
                        </a:rPr>
                        <a:t>6</a:t>
                      </a:r>
                      <a:r>
                        <a:rPr lang="ru-RU" sz="3600" b="1" dirty="0">
                          <a:effectLst/>
                          <a:latin typeface="Times New Roman" panose="02020603050405020304" pitchFamily="18" charset="0"/>
                          <a:cs typeface="Times New Roman" panose="02020603050405020304" pitchFamily="18" charset="0"/>
                        </a:rPr>
                        <a:t>5</a:t>
                      </a:r>
                      <a:r>
                        <a:rPr lang="en-US" sz="3600" b="1" dirty="0">
                          <a:effectLst/>
                          <a:latin typeface="Times New Roman" panose="02020603050405020304" pitchFamily="18" charset="0"/>
                          <a:cs typeface="Times New Roman" panose="02020603050405020304" pitchFamily="18" charset="0"/>
                        </a:rPr>
                        <a:t>,</a:t>
                      </a:r>
                      <a:r>
                        <a:rPr lang="ru-RU" sz="3600" b="1" dirty="0">
                          <a:effectLst/>
                          <a:latin typeface="Times New Roman" panose="02020603050405020304" pitchFamily="18" charset="0"/>
                          <a:cs typeface="Times New Roman" panose="02020603050405020304" pitchFamily="18" charset="0"/>
                        </a:rPr>
                        <a:t>7</a:t>
                      </a:r>
                      <a:r>
                        <a:rPr lang="en-US" sz="3600" b="1" dirty="0">
                          <a:effectLst/>
                          <a:latin typeface="Times New Roman" panose="02020603050405020304" pitchFamily="18" charset="0"/>
                          <a:cs typeface="Times New Roman" panose="02020603050405020304" pitchFamily="18" charset="0"/>
                        </a:rPr>
                        <a:t>4%</a:t>
                      </a:r>
                      <a:endParaRPr lang="ru-RU" sz="3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3600" dirty="0">
                          <a:effectLst/>
                          <a:latin typeface="Times New Roman" panose="02020603050405020304" pitchFamily="18" charset="0"/>
                          <a:ea typeface="Times New Roman" panose="02020603050405020304" pitchFamily="18" charset="0"/>
                          <a:cs typeface="Arial" panose="020B0604020202020204" pitchFamily="34" charset="0"/>
                        </a:rPr>
                        <a:t>0,00699</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9156402"/>
                  </a:ext>
                </a:extLst>
              </a:tr>
            </a:tbl>
          </a:graphicData>
        </a:graphic>
      </p:graphicFrame>
      <p:sp>
        <p:nvSpPr>
          <p:cNvPr id="4" name="Закрывающая фигурная скобка 3">
            <a:extLst>
              <a:ext uri="{FF2B5EF4-FFF2-40B4-BE49-F238E27FC236}">
                <a16:creationId xmlns:a16="http://schemas.microsoft.com/office/drawing/2014/main" id="{B2D961CF-ACC7-9842-8019-9FB76BF4CCCB}"/>
              </a:ext>
            </a:extLst>
          </p:cNvPr>
          <p:cNvSpPr/>
          <p:nvPr/>
        </p:nvSpPr>
        <p:spPr>
          <a:xfrm>
            <a:off x="12505169" y="9121556"/>
            <a:ext cx="741805" cy="2778928"/>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graphicFrame>
        <p:nvGraphicFramePr>
          <p:cNvPr id="5" name="Таблица 4">
            <a:extLst>
              <a:ext uri="{FF2B5EF4-FFF2-40B4-BE49-F238E27FC236}">
                <a16:creationId xmlns:a16="http://schemas.microsoft.com/office/drawing/2014/main" id="{1F4F1F6D-2DCD-8A41-901C-EC184CCDD647}"/>
              </a:ext>
            </a:extLst>
          </p:cNvPr>
          <p:cNvGraphicFramePr>
            <a:graphicFrameLocks noGrp="1"/>
          </p:cNvGraphicFramePr>
          <p:nvPr>
            <p:extLst>
              <p:ext uri="{D42A27DB-BD31-4B8C-83A1-F6EECF244321}">
                <p14:modId xmlns:p14="http://schemas.microsoft.com/office/powerpoint/2010/main" val="2201184685"/>
              </p:ext>
            </p:extLst>
          </p:nvPr>
        </p:nvGraphicFramePr>
        <p:xfrm>
          <a:off x="18096656" y="9141642"/>
          <a:ext cx="2961007" cy="2829624"/>
        </p:xfrm>
        <a:graphic>
          <a:graphicData uri="http://schemas.openxmlformats.org/drawingml/2006/table">
            <a:tbl>
              <a:tblPr firstRow="1" firstCol="1" bandRow="1">
                <a:tableStyleId>{5940675A-B579-460E-94D1-54222C63F5DA}</a:tableStyleId>
              </a:tblPr>
              <a:tblGrid>
                <a:gridCol w="2961007">
                  <a:extLst>
                    <a:ext uri="{9D8B030D-6E8A-4147-A177-3AD203B41FA5}">
                      <a16:colId xmlns:a16="http://schemas.microsoft.com/office/drawing/2014/main" val="2019671032"/>
                    </a:ext>
                  </a:extLst>
                </a:gridCol>
              </a:tblGrid>
              <a:tr h="943208">
                <a:tc>
                  <a:txBody>
                    <a:bodyPr/>
                    <a:lstStyle/>
                    <a:p>
                      <a:pPr algn="ctr">
                        <a:lnSpc>
                          <a:spcPct val="115000"/>
                        </a:lnSpc>
                        <a:spcAft>
                          <a:spcPts val="0"/>
                        </a:spcAft>
                      </a:pPr>
                      <a:r>
                        <a:rPr lang="en-US" sz="3600" dirty="0">
                          <a:effectLst/>
                          <a:latin typeface="Times New Roman" panose="02020603050405020304" pitchFamily="18" charset="0"/>
                          <a:cs typeface="Times New Roman" panose="02020603050405020304" pitchFamily="18" charset="0"/>
                        </a:rPr>
                        <a:t>0,00803</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1611611"/>
                  </a:ext>
                </a:extLst>
              </a:tr>
              <a:tr h="943208">
                <a:tc>
                  <a:txBody>
                    <a:bodyPr/>
                    <a:lstStyle/>
                    <a:p>
                      <a:pPr algn="ctr">
                        <a:lnSpc>
                          <a:spcPct val="115000"/>
                        </a:lnSpc>
                        <a:spcAft>
                          <a:spcPts val="0"/>
                        </a:spcAft>
                      </a:pPr>
                      <a:r>
                        <a:rPr lang="en-US" sz="3600" b="1" dirty="0">
                          <a:effectLst/>
                          <a:latin typeface="Times New Roman" panose="02020603050405020304" pitchFamily="18" charset="0"/>
                          <a:cs typeface="Times New Roman" panose="02020603050405020304" pitchFamily="18" charset="0"/>
                        </a:rPr>
                        <a:t>0,00664</a:t>
                      </a:r>
                      <a:endParaRPr lang="ru-RU" sz="3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6828361"/>
                  </a:ext>
                </a:extLst>
              </a:tr>
              <a:tr h="943208">
                <a:tc>
                  <a:txBody>
                    <a:bodyPr/>
                    <a:lstStyle/>
                    <a:p>
                      <a:pPr algn="ctr">
                        <a:lnSpc>
                          <a:spcPct val="115000"/>
                        </a:lnSpc>
                        <a:spcAft>
                          <a:spcPts val="0"/>
                        </a:spcAft>
                      </a:pPr>
                      <a:r>
                        <a:rPr lang="en-US" sz="3600" dirty="0">
                          <a:effectLst/>
                          <a:latin typeface="Times New Roman" panose="02020603050405020304" pitchFamily="18" charset="0"/>
                          <a:cs typeface="Times New Roman" panose="02020603050405020304" pitchFamily="18" charset="0"/>
                        </a:rPr>
                        <a:t>0,00804</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2649043"/>
                  </a:ext>
                </a:extLst>
              </a:tr>
            </a:tbl>
          </a:graphicData>
        </a:graphic>
      </p:graphicFrame>
      <p:sp>
        <p:nvSpPr>
          <p:cNvPr id="7" name="Прямоугольник 6">
            <a:extLst>
              <a:ext uri="{FF2B5EF4-FFF2-40B4-BE49-F238E27FC236}">
                <a16:creationId xmlns:a16="http://schemas.microsoft.com/office/drawing/2014/main" id="{B5B4E976-DF76-D247-BE03-E5DBE9BFF7FA}"/>
              </a:ext>
            </a:extLst>
          </p:cNvPr>
          <p:cNvSpPr/>
          <p:nvPr/>
        </p:nvSpPr>
        <p:spPr>
          <a:xfrm>
            <a:off x="18773091" y="6269255"/>
            <a:ext cx="1608134" cy="923330"/>
          </a:xfrm>
          <a:prstGeom prst="rect">
            <a:avLst/>
          </a:prstGeom>
        </p:spPr>
        <p:txBody>
          <a:bodyPr wrap="none">
            <a:spAutoFit/>
          </a:bodyPr>
          <a:lstStyle/>
          <a:p>
            <a:r>
              <a:rPr lang="en-US" sz="5400" dirty="0"/>
              <a:t>SVM</a:t>
            </a:r>
            <a:endParaRPr lang="ru-RU" dirty="0"/>
          </a:p>
        </p:txBody>
      </p:sp>
      <p:graphicFrame>
        <p:nvGraphicFramePr>
          <p:cNvPr id="9" name="Таблица 8">
            <a:extLst>
              <a:ext uri="{FF2B5EF4-FFF2-40B4-BE49-F238E27FC236}">
                <a16:creationId xmlns:a16="http://schemas.microsoft.com/office/drawing/2014/main" id="{DA1EC1F4-C897-BA4D-B23C-0229B00F2993}"/>
              </a:ext>
            </a:extLst>
          </p:cNvPr>
          <p:cNvGraphicFramePr>
            <a:graphicFrameLocks noGrp="1"/>
          </p:cNvGraphicFramePr>
          <p:nvPr>
            <p:extLst>
              <p:ext uri="{D42A27DB-BD31-4B8C-83A1-F6EECF244321}">
                <p14:modId xmlns:p14="http://schemas.microsoft.com/office/powerpoint/2010/main" val="636114410"/>
              </p:ext>
            </p:extLst>
          </p:nvPr>
        </p:nvGraphicFramePr>
        <p:xfrm>
          <a:off x="18096655" y="7243630"/>
          <a:ext cx="2961007" cy="1795922"/>
        </p:xfrm>
        <a:graphic>
          <a:graphicData uri="http://schemas.openxmlformats.org/drawingml/2006/table">
            <a:tbl>
              <a:tblPr firstRow="1" firstCol="1" bandRow="1">
                <a:tableStyleId>{5940675A-B579-460E-94D1-54222C63F5DA}</a:tableStyleId>
              </a:tblPr>
              <a:tblGrid>
                <a:gridCol w="2961007">
                  <a:extLst>
                    <a:ext uri="{9D8B030D-6E8A-4147-A177-3AD203B41FA5}">
                      <a16:colId xmlns:a16="http://schemas.microsoft.com/office/drawing/2014/main" val="226315272"/>
                    </a:ext>
                  </a:extLst>
                </a:gridCol>
              </a:tblGrid>
              <a:tr h="897961">
                <a:tc>
                  <a:txBody>
                    <a:bodyPr/>
                    <a:lstStyle/>
                    <a:p>
                      <a:pPr algn="ctr">
                        <a:lnSpc>
                          <a:spcPct val="115000"/>
                        </a:lnSpc>
                        <a:spcAft>
                          <a:spcPts val="0"/>
                        </a:spcAft>
                      </a:pPr>
                      <a:r>
                        <a:rPr lang="en-US" sz="3600" dirty="0">
                          <a:effectLst/>
                          <a:latin typeface="Times New Roman" panose="02020603050405020304" pitchFamily="18" charset="0"/>
                          <a:cs typeface="Times New Roman" panose="02020603050405020304" pitchFamily="18" charset="0"/>
                        </a:rPr>
                        <a:t>0,00812</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8392546"/>
                  </a:ext>
                </a:extLst>
              </a:tr>
              <a:tr h="897961">
                <a:tc>
                  <a:txBody>
                    <a:bodyPr/>
                    <a:lstStyle/>
                    <a:p>
                      <a:pPr algn="ctr">
                        <a:lnSpc>
                          <a:spcPct val="115000"/>
                        </a:lnSpc>
                        <a:spcAft>
                          <a:spcPts val="0"/>
                        </a:spcAft>
                      </a:pPr>
                      <a:r>
                        <a:rPr lang="en-US" sz="3600" dirty="0">
                          <a:effectLst/>
                          <a:latin typeface="Times New Roman" panose="02020603050405020304" pitchFamily="18" charset="0"/>
                          <a:cs typeface="Times New Roman" panose="02020603050405020304" pitchFamily="18" charset="0"/>
                        </a:rPr>
                        <a:t>0,00769</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2387086"/>
                  </a:ext>
                </a:extLst>
              </a:tr>
            </a:tbl>
          </a:graphicData>
        </a:graphic>
      </p:graphicFrame>
      <p:sp>
        <p:nvSpPr>
          <p:cNvPr id="14" name="Закрывающая фигурная скобка 13">
            <a:extLst>
              <a:ext uri="{FF2B5EF4-FFF2-40B4-BE49-F238E27FC236}">
                <a16:creationId xmlns:a16="http://schemas.microsoft.com/office/drawing/2014/main" id="{C4FC1835-1A23-C84C-951F-31A63C7684F1}"/>
              </a:ext>
            </a:extLst>
          </p:cNvPr>
          <p:cNvSpPr/>
          <p:nvPr/>
        </p:nvSpPr>
        <p:spPr>
          <a:xfrm>
            <a:off x="12505168" y="7243630"/>
            <a:ext cx="741805" cy="1795922"/>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7C80168-77E0-A14B-86F4-27A80E045420}"/>
                  </a:ext>
                </a:extLst>
              </p:cNvPr>
              <p:cNvSpPr/>
              <p:nvPr/>
            </p:nvSpPr>
            <p:spPr>
              <a:xfrm>
                <a:off x="8436402" y="11914778"/>
                <a:ext cx="3498394" cy="461665"/>
              </a:xfrm>
              <a:prstGeom prst="rect">
                <a:avLst/>
              </a:prstGeom>
            </p:spPr>
            <p:txBody>
              <a:bodyPr wrap="square">
                <a:spAutoFit/>
              </a:bodyPr>
              <a:lstStyle/>
              <a:p>
                <a:r>
                  <a:rPr lang="ru-RU" sz="2400" i="1" dirty="0">
                    <a:latin typeface="Times New Roman" panose="02020603050405020304" pitchFamily="18" charset="0"/>
                    <a:ea typeface="Times New Roman" panose="02020603050405020304" pitchFamily="18" charset="0"/>
                  </a:rPr>
                  <a:t>(</a:t>
                </a:r>
                <a14:m>
                  <m:oMath xmlns:m="http://schemas.openxmlformats.org/officeDocument/2006/math">
                    <m:sSub>
                      <m:sSubPr>
                        <m:ctrlPr>
                          <a:rPr lang="ru-RU" sz="2400" i="1">
                            <a:latin typeface="Cambria Math" panose="02040503050406030204" pitchFamily="18" charset="0"/>
                          </a:rPr>
                        </m:ctrlPr>
                      </m:sSubPr>
                      <m:e>
                        <m:r>
                          <a:rPr lang="ru-RU" sz="2400" i="1">
                            <a:latin typeface="Cambria Math" panose="02040503050406030204" pitchFamily="18" charset="0"/>
                            <a:ea typeface="Times New Roman" panose="02020603050405020304" pitchFamily="18" charset="0"/>
                            <a:cs typeface="Times New Roman" panose="02020603050405020304" pitchFamily="18" charset="0"/>
                          </a:rPr>
                          <m:t>𝑦</m:t>
                        </m:r>
                      </m:e>
                      <m:sub>
                        <m:r>
                          <a:rPr lang="ru-RU" sz="2400"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u-RU" sz="2400" i="1" dirty="0">
                    <a:latin typeface="Times New Roman" panose="02020603050405020304" pitchFamily="18" charset="0"/>
                    <a:ea typeface="Times New Roman" panose="02020603050405020304" pitchFamily="18" charset="0"/>
                  </a:rPr>
                  <a:t> – значение в долях)</a:t>
                </a:r>
                <a:r>
                  <a:rPr lang="ru-RU" sz="2400" dirty="0"/>
                  <a:t> </a:t>
                </a:r>
              </a:p>
            </p:txBody>
          </p:sp>
        </mc:Choice>
        <mc:Fallback xmlns="">
          <p:sp>
            <p:nvSpPr>
              <p:cNvPr id="10" name="Прямоугольник 9">
                <a:extLst>
                  <a:ext uri="{FF2B5EF4-FFF2-40B4-BE49-F238E27FC236}">
                    <a16:creationId xmlns:a16="http://schemas.microsoft.com/office/drawing/2014/main" id="{57C80168-77E0-A14B-86F4-27A80E045420}"/>
                  </a:ext>
                </a:extLst>
              </p:cNvPr>
              <p:cNvSpPr>
                <a:spLocks noRot="1" noChangeAspect="1" noMove="1" noResize="1" noEditPoints="1" noAdjustHandles="1" noChangeArrowheads="1" noChangeShapeType="1" noTextEdit="1"/>
              </p:cNvSpPr>
              <p:nvPr/>
            </p:nvSpPr>
            <p:spPr>
              <a:xfrm>
                <a:off x="8436402" y="11914778"/>
                <a:ext cx="3498394" cy="461665"/>
              </a:xfrm>
              <a:prstGeom prst="rect">
                <a:avLst/>
              </a:prstGeom>
              <a:blipFill>
                <a:blip r:embed="rId4"/>
                <a:stretch>
                  <a:fillRect t="-10526" b="-2368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a:extLst>
                  <a:ext uri="{FF2B5EF4-FFF2-40B4-BE49-F238E27FC236}">
                    <a16:creationId xmlns:a16="http://schemas.microsoft.com/office/drawing/2014/main" id="{50B4F3F4-3F68-C646-9DF9-48D9DAD23028}"/>
                  </a:ext>
                </a:extLst>
              </p:cNvPr>
              <p:cNvSpPr/>
              <p:nvPr/>
            </p:nvSpPr>
            <p:spPr>
              <a:xfrm>
                <a:off x="17827961" y="11971266"/>
                <a:ext cx="3498394" cy="461665"/>
              </a:xfrm>
              <a:prstGeom prst="rect">
                <a:avLst/>
              </a:prstGeom>
            </p:spPr>
            <p:txBody>
              <a:bodyPr wrap="square">
                <a:spAutoFit/>
              </a:bodyPr>
              <a:lstStyle/>
              <a:p>
                <a:r>
                  <a:rPr lang="ru-RU" sz="2400" i="1" dirty="0">
                    <a:latin typeface="Times New Roman" panose="02020603050405020304" pitchFamily="18" charset="0"/>
                    <a:ea typeface="Times New Roman" panose="02020603050405020304" pitchFamily="18" charset="0"/>
                  </a:rPr>
                  <a:t>(</a:t>
                </a:r>
                <a14:m>
                  <m:oMath xmlns:m="http://schemas.openxmlformats.org/officeDocument/2006/math">
                    <m:sSub>
                      <m:sSubPr>
                        <m:ctrlPr>
                          <a:rPr lang="ru-RU" sz="2400" i="1">
                            <a:latin typeface="Cambria Math" panose="02040503050406030204" pitchFamily="18" charset="0"/>
                          </a:rPr>
                        </m:ctrlPr>
                      </m:sSubPr>
                      <m:e>
                        <m:r>
                          <a:rPr lang="ru-RU" sz="2400" i="1">
                            <a:latin typeface="Cambria Math" panose="02040503050406030204" pitchFamily="18" charset="0"/>
                            <a:ea typeface="Times New Roman" panose="02020603050405020304" pitchFamily="18" charset="0"/>
                            <a:cs typeface="Times New Roman" panose="02020603050405020304" pitchFamily="18" charset="0"/>
                          </a:rPr>
                          <m:t>𝑦</m:t>
                        </m:r>
                      </m:e>
                      <m:sub>
                        <m:r>
                          <a:rPr lang="ru-RU" sz="2400"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u-RU" sz="2400" i="1" dirty="0">
                    <a:latin typeface="Times New Roman" panose="02020603050405020304" pitchFamily="18" charset="0"/>
                    <a:ea typeface="Times New Roman" panose="02020603050405020304" pitchFamily="18" charset="0"/>
                  </a:rPr>
                  <a:t> – значение в долях)</a:t>
                </a:r>
                <a:r>
                  <a:rPr lang="ru-RU" sz="2400" dirty="0"/>
                  <a:t> </a:t>
                </a:r>
              </a:p>
            </p:txBody>
          </p:sp>
        </mc:Choice>
        <mc:Fallback xmlns="">
          <p:sp>
            <p:nvSpPr>
              <p:cNvPr id="16" name="Прямоугольник 15">
                <a:extLst>
                  <a:ext uri="{FF2B5EF4-FFF2-40B4-BE49-F238E27FC236}">
                    <a16:creationId xmlns:a16="http://schemas.microsoft.com/office/drawing/2014/main" id="{50B4F3F4-3F68-C646-9DF9-48D9DAD23028}"/>
                  </a:ext>
                </a:extLst>
              </p:cNvPr>
              <p:cNvSpPr>
                <a:spLocks noRot="1" noChangeAspect="1" noMove="1" noResize="1" noEditPoints="1" noAdjustHandles="1" noChangeArrowheads="1" noChangeShapeType="1" noTextEdit="1"/>
              </p:cNvSpPr>
              <p:nvPr/>
            </p:nvSpPr>
            <p:spPr>
              <a:xfrm>
                <a:off x="17827961" y="11971266"/>
                <a:ext cx="3498394" cy="461665"/>
              </a:xfrm>
              <a:prstGeom prst="rect">
                <a:avLst/>
              </a:prstGeom>
              <a:blipFill>
                <a:blip r:embed="rId5"/>
                <a:stretch>
                  <a:fillRect t="-13514" b="-24324"/>
                </a:stretch>
              </a:blipFill>
            </p:spPr>
            <p:txBody>
              <a:bodyPr/>
              <a:lstStyle/>
              <a:p>
                <a:r>
                  <a:rPr lang="ru-RU">
                    <a:noFill/>
                  </a:rPr>
                  <a:t> </a:t>
                </a:r>
              </a:p>
            </p:txBody>
          </p:sp>
        </mc:Fallback>
      </mc:AlternateContent>
      <p:sp>
        <p:nvSpPr>
          <p:cNvPr id="17" name="Прямоугольник 16">
            <a:extLst>
              <a:ext uri="{FF2B5EF4-FFF2-40B4-BE49-F238E27FC236}">
                <a16:creationId xmlns:a16="http://schemas.microsoft.com/office/drawing/2014/main" id="{EA061C58-8330-C54F-9FCD-3E523D2EC55C}"/>
              </a:ext>
            </a:extLst>
          </p:cNvPr>
          <p:cNvSpPr/>
          <p:nvPr/>
        </p:nvSpPr>
        <p:spPr>
          <a:xfrm>
            <a:off x="13893770" y="9541524"/>
            <a:ext cx="3498394" cy="1938992"/>
          </a:xfrm>
          <a:prstGeom prst="rect">
            <a:avLst/>
          </a:prstGeom>
        </p:spPr>
        <p:txBody>
          <a:bodyPr wrap="square">
            <a:spAutoFit/>
          </a:bodyPr>
          <a:lstStyle/>
          <a:p>
            <a:r>
              <a:rPr lang="en-US" sz="12000" dirty="0">
                <a:solidFill>
                  <a:schemeClr val="accent2">
                    <a:lumMod val="60000"/>
                    <a:lumOff val="40000"/>
                  </a:schemeClr>
                </a:solidFill>
              </a:rPr>
              <a:t>&lt;</a:t>
            </a:r>
            <a:endParaRPr lang="ru-RU" sz="12000" dirty="0">
              <a:solidFill>
                <a:schemeClr val="accent2">
                  <a:lumMod val="60000"/>
                  <a:lumOff val="40000"/>
                </a:schemeClr>
              </a:solidFill>
            </a:endParaRPr>
          </a:p>
        </p:txBody>
      </p:sp>
      <p:sp>
        <p:nvSpPr>
          <p:cNvPr id="18" name="Прямоугольник 17">
            <a:extLst>
              <a:ext uri="{FF2B5EF4-FFF2-40B4-BE49-F238E27FC236}">
                <a16:creationId xmlns:a16="http://schemas.microsoft.com/office/drawing/2014/main" id="{CAF705AE-6E4F-744A-A00A-0AFEBD0FF6F6}"/>
              </a:ext>
            </a:extLst>
          </p:cNvPr>
          <p:cNvSpPr/>
          <p:nvPr/>
        </p:nvSpPr>
        <p:spPr>
          <a:xfrm>
            <a:off x="13922617" y="7269431"/>
            <a:ext cx="3498394" cy="1938992"/>
          </a:xfrm>
          <a:prstGeom prst="rect">
            <a:avLst/>
          </a:prstGeom>
        </p:spPr>
        <p:txBody>
          <a:bodyPr wrap="square">
            <a:spAutoFit/>
          </a:bodyPr>
          <a:lstStyle/>
          <a:p>
            <a:r>
              <a:rPr lang="en-US" sz="12000" dirty="0">
                <a:solidFill>
                  <a:schemeClr val="accent5"/>
                </a:solidFill>
              </a:rPr>
              <a:t>&gt;</a:t>
            </a:r>
            <a:endParaRPr lang="ru-RU" sz="12000" dirty="0">
              <a:solidFill>
                <a:schemeClr val="accent5"/>
              </a:solidFill>
            </a:endParaRPr>
          </a:p>
        </p:txBody>
      </p:sp>
    </p:spTree>
    <p:extLst>
      <p:ext uri="{BB962C8B-B14F-4D97-AF65-F5344CB8AC3E}">
        <p14:creationId xmlns:p14="http://schemas.microsoft.com/office/powerpoint/2010/main" val="34013432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Архитектура приложения</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9" name="Рисунок 8" descr="Изображение выглядит как снимок экрана&#10;&#10;Автоматически созданное описание">
            <a:extLst>
              <a:ext uri="{FF2B5EF4-FFF2-40B4-BE49-F238E27FC236}">
                <a16:creationId xmlns:a16="http://schemas.microsoft.com/office/drawing/2014/main" id="{50DB3D06-6FE6-844D-AF43-481198F578B1}"/>
              </a:ext>
            </a:extLst>
          </p:cNvPr>
          <p:cNvPicPr/>
          <p:nvPr/>
        </p:nvPicPr>
        <p:blipFill>
          <a:blip r:embed="rId3">
            <a:extLst>
              <a:ext uri="{28A0092B-C50C-407E-A947-70E740481C1C}">
                <a14:useLocalDpi xmlns:a14="http://schemas.microsoft.com/office/drawing/2010/main" val="0"/>
              </a:ext>
            </a:extLst>
          </a:blip>
          <a:stretch>
            <a:fillRect/>
          </a:stretch>
        </p:blipFill>
        <p:spPr>
          <a:xfrm>
            <a:off x="7223448" y="4337720"/>
            <a:ext cx="16361472" cy="9144989"/>
          </a:xfrm>
          <a:prstGeom prst="rect">
            <a:avLst/>
          </a:prstGeom>
        </p:spPr>
      </p:pic>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CC70BEE-1864-B846-B51B-27AF8312E784}"/>
              </a:ext>
            </a:extLst>
          </p:cNvPr>
          <p:cNvSpPr txBox="1"/>
          <p:nvPr/>
        </p:nvSpPr>
        <p:spPr>
          <a:xfrm>
            <a:off x="795788" y="4769768"/>
            <a:ext cx="5446319"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Wingdings" pitchFamily="2" charset="2"/>
              <a:buChar char="§"/>
              <a:defRPr sz="2800">
                <a:solidFill>
                  <a:srgbClr val="253957"/>
                </a:solidFill>
                <a:latin typeface="+mn-lt"/>
                <a:ea typeface="+mn-ea"/>
                <a:cs typeface="+mn-cs"/>
                <a:sym typeface="Arial Narrow"/>
              </a:defRPr>
            </a:pPr>
            <a:endParaRPr lang="en-US" dirty="0"/>
          </a:p>
          <a:p>
            <a:pPr marL="457200" indent="-457200" algn="l">
              <a:buFont typeface="Wingdings" pitchFamily="2" charset="2"/>
              <a:buChar char="§"/>
              <a:defRPr sz="2800">
                <a:solidFill>
                  <a:srgbClr val="253957"/>
                </a:solidFill>
                <a:latin typeface="+mn-lt"/>
                <a:ea typeface="+mn-ea"/>
                <a:cs typeface="+mn-cs"/>
                <a:sym typeface="Arial Narrow"/>
              </a:defRPr>
            </a:pPr>
            <a:r>
              <a:rPr lang="ru-RU" sz="3600" dirty="0"/>
              <a:t>серверный базис: </a:t>
            </a:r>
            <a:r>
              <a:rPr lang="en-US" sz="3600" dirty="0"/>
              <a:t>Google Cloud + Google Firebase</a:t>
            </a:r>
            <a:r>
              <a:rPr lang="ru-RU" sz="3600" dirty="0"/>
              <a:t> </a:t>
            </a:r>
          </a:p>
          <a:p>
            <a:pPr algn="l">
              <a:defRPr sz="2800">
                <a:solidFill>
                  <a:srgbClr val="253957"/>
                </a:solidFill>
                <a:latin typeface="+mn-lt"/>
                <a:ea typeface="+mn-ea"/>
                <a:cs typeface="+mn-cs"/>
                <a:sym typeface="Arial Narrow"/>
              </a:defRPr>
            </a:pPr>
            <a:endParaRPr lang="ru-RU" sz="3600" dirty="0"/>
          </a:p>
          <a:p>
            <a:pPr marL="457200" indent="-457200" algn="l">
              <a:buFont typeface="Wingdings" pitchFamily="2" charset="2"/>
              <a:buChar char="§"/>
              <a:defRPr sz="2800">
                <a:solidFill>
                  <a:srgbClr val="253957"/>
                </a:solidFill>
                <a:latin typeface="+mn-lt"/>
                <a:ea typeface="+mn-ea"/>
                <a:cs typeface="+mn-cs"/>
                <a:sym typeface="Arial Narrow"/>
              </a:defRPr>
            </a:pPr>
            <a:r>
              <a:rPr lang="ru-RU" sz="3600" dirty="0"/>
              <a:t>клиентский базис: веб-приложение, запускаемое на локальном сервере</a:t>
            </a:r>
          </a:p>
          <a:p>
            <a:pPr marL="457200" indent="-457200" algn="l">
              <a:buFont typeface="Wingdings" pitchFamily="2" charset="2"/>
              <a:buChar char="§"/>
              <a:defRPr sz="2800">
                <a:solidFill>
                  <a:srgbClr val="253957"/>
                </a:solidFill>
                <a:latin typeface="+mn-lt"/>
                <a:ea typeface="+mn-ea"/>
                <a:cs typeface="+mn-cs"/>
                <a:sym typeface="Arial Narrow"/>
              </a:defRPr>
            </a:pPr>
            <a:endParaRPr lang="ru-RU" sz="3200" dirty="0"/>
          </a:p>
          <a:p>
            <a:pPr marL="457200" indent="-457200" algn="l">
              <a:buFont typeface="Wingdings" pitchFamily="2" charset="2"/>
              <a:buChar char="§"/>
              <a:defRPr sz="2800">
                <a:solidFill>
                  <a:srgbClr val="253957"/>
                </a:solidFill>
                <a:latin typeface="+mn-lt"/>
                <a:ea typeface="+mn-ea"/>
                <a:cs typeface="+mn-cs"/>
                <a:sym typeface="Arial Narrow"/>
              </a:defRPr>
            </a:pPr>
            <a:endParaRPr lang="en-US" sz="3200" dirty="0"/>
          </a:p>
          <a:p>
            <a:pPr marL="457200" indent="-457200" algn="l">
              <a:buFontTx/>
              <a:buChar char="-"/>
              <a:defRPr sz="2800">
                <a:solidFill>
                  <a:srgbClr val="253957"/>
                </a:solidFill>
                <a:latin typeface="+mn-lt"/>
                <a:ea typeface="+mn-ea"/>
                <a:cs typeface="+mn-cs"/>
                <a:sym typeface="Arial Narrow"/>
              </a:defRPr>
            </a:pPr>
            <a:endParaRPr dirty="0"/>
          </a:p>
        </p:txBody>
      </p:sp>
    </p:spTree>
    <p:extLst>
      <p:ext uri="{BB962C8B-B14F-4D97-AF65-F5344CB8AC3E}">
        <p14:creationId xmlns:p14="http://schemas.microsoft.com/office/powerpoint/2010/main" val="21464894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Базовая Торговая стратегия</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26606" y="4237677"/>
            <a:ext cx="1910229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Вариация стратегии </a:t>
            </a:r>
            <a:r>
              <a:rPr lang="en-US" dirty="0"/>
              <a:t>Swing Trading</a:t>
            </a:r>
            <a:r>
              <a:rPr lang="ru-RU" dirty="0"/>
              <a:t> – торговля исключительно на прорыве плато</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7" name="Рисунок 6" descr="Изображение выглядит как мужчина, грузовик, улица, легкий&#10;&#10;Автоматически созданное описание">
            <a:extLst>
              <a:ext uri="{FF2B5EF4-FFF2-40B4-BE49-F238E27FC236}">
                <a16:creationId xmlns:a16="http://schemas.microsoft.com/office/drawing/2014/main" id="{79ADAACD-CE2A-5340-8809-1E7B63B41576}"/>
              </a:ext>
            </a:extLst>
          </p:cNvPr>
          <p:cNvPicPr>
            <a:picLocks noChangeAspect="1"/>
          </p:cNvPicPr>
          <p:nvPr/>
        </p:nvPicPr>
        <p:blipFill rotWithShape="1">
          <a:blip r:embed="rId3">
            <a:extLst>
              <a:ext uri="{28A0092B-C50C-407E-A947-70E740481C1C}">
                <a14:useLocalDpi xmlns:a14="http://schemas.microsoft.com/office/drawing/2010/main" val="0"/>
              </a:ext>
            </a:extLst>
          </a:blip>
          <a:srcRect b="6582"/>
          <a:stretch/>
        </p:blipFill>
        <p:spPr>
          <a:xfrm>
            <a:off x="1226606" y="6353944"/>
            <a:ext cx="10474634" cy="6169656"/>
          </a:xfrm>
          <a:prstGeom prst="rect">
            <a:avLst/>
          </a:prstGeom>
        </p:spPr>
      </p:pic>
      <p:cxnSp>
        <p:nvCxnSpPr>
          <p:cNvPr id="10" name="Прямая со стрелкой 9">
            <a:extLst>
              <a:ext uri="{FF2B5EF4-FFF2-40B4-BE49-F238E27FC236}">
                <a16:creationId xmlns:a16="http://schemas.microsoft.com/office/drawing/2014/main" id="{0883B705-A5C2-3C4A-8ABB-B9C3A3E9AF8D}"/>
              </a:ext>
            </a:extLst>
          </p:cNvPr>
          <p:cNvCxnSpPr>
            <a:cxnSpLocks/>
          </p:cNvCxnSpPr>
          <p:nvPr/>
        </p:nvCxnSpPr>
        <p:spPr>
          <a:xfrm flipH="1">
            <a:off x="5351240" y="7309127"/>
            <a:ext cx="10419435" cy="773009"/>
          </a:xfrm>
          <a:prstGeom prst="straightConnector1">
            <a:avLst/>
          </a:prstGeom>
          <a:noFill/>
          <a:ln w="25400" cap="flat">
            <a:solidFill>
              <a:schemeClr val="accent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Прямая со стрелкой 11">
            <a:extLst>
              <a:ext uri="{FF2B5EF4-FFF2-40B4-BE49-F238E27FC236}">
                <a16:creationId xmlns:a16="http://schemas.microsoft.com/office/drawing/2014/main" id="{1BED8EAB-9D07-574D-8A25-5A72E54A82AD}"/>
              </a:ext>
            </a:extLst>
          </p:cNvPr>
          <p:cNvCxnSpPr>
            <a:cxnSpLocks/>
          </p:cNvCxnSpPr>
          <p:nvPr/>
        </p:nvCxnSpPr>
        <p:spPr>
          <a:xfrm flipH="1">
            <a:off x="6143328" y="7868430"/>
            <a:ext cx="9627347" cy="809175"/>
          </a:xfrm>
          <a:prstGeom prst="straightConnector1">
            <a:avLst/>
          </a:prstGeom>
          <a:noFill/>
          <a:ln w="25400" cap="flat">
            <a:solidFill>
              <a:schemeClr val="accent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Прямая со стрелкой 18">
            <a:extLst>
              <a:ext uri="{FF2B5EF4-FFF2-40B4-BE49-F238E27FC236}">
                <a16:creationId xmlns:a16="http://schemas.microsoft.com/office/drawing/2014/main" id="{C04ACB9D-278C-2349-BD63-ADEDFF1E29AD}"/>
              </a:ext>
            </a:extLst>
          </p:cNvPr>
          <p:cNvCxnSpPr/>
          <p:nvPr/>
        </p:nvCxnSpPr>
        <p:spPr>
          <a:xfrm flipH="1">
            <a:off x="8137827" y="8776021"/>
            <a:ext cx="7632848" cy="720080"/>
          </a:xfrm>
          <a:prstGeom prst="straightConnector1">
            <a:avLst/>
          </a:prstGeom>
          <a:noFill/>
          <a:ln w="25400" cap="flat">
            <a:solidFill>
              <a:schemeClr val="accent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Прямоугольник 14">
            <a:extLst>
              <a:ext uri="{FF2B5EF4-FFF2-40B4-BE49-F238E27FC236}">
                <a16:creationId xmlns:a16="http://schemas.microsoft.com/office/drawing/2014/main" id="{90BFD16F-13A2-C24C-995C-B8967CB0D377}"/>
              </a:ext>
            </a:extLst>
          </p:cNvPr>
          <p:cNvSpPr/>
          <p:nvPr/>
        </p:nvSpPr>
        <p:spPr>
          <a:xfrm>
            <a:off x="17403527" y="7542026"/>
            <a:ext cx="12192000" cy="830997"/>
          </a:xfrm>
          <a:prstGeom prst="rect">
            <a:avLst/>
          </a:prstGeom>
        </p:spPr>
        <p:txBody>
          <a:bodyPr>
            <a:spAutoFit/>
          </a:bodyPr>
          <a:lstStyle/>
          <a:p>
            <a:pPr algn="l">
              <a:defRPr sz="2800">
                <a:solidFill>
                  <a:srgbClr val="253957"/>
                </a:solidFill>
                <a:latin typeface="+mn-lt"/>
                <a:ea typeface="+mn-ea"/>
                <a:cs typeface="+mn-cs"/>
                <a:sym typeface="Arial Narrow"/>
              </a:defRPr>
            </a:pPr>
            <a:r>
              <a:rPr lang="ru-RU" sz="4800" dirty="0">
                <a:solidFill>
                  <a:srgbClr val="253957"/>
                </a:solidFill>
                <a:sym typeface="Arial Narrow"/>
              </a:rPr>
              <a:t>Точки </a:t>
            </a:r>
            <a:r>
              <a:rPr lang="ru-RU" sz="4800" dirty="0">
                <a:solidFill>
                  <a:schemeClr val="accent5"/>
                </a:solidFill>
                <a:sym typeface="Arial Narrow"/>
              </a:rPr>
              <a:t>выхода</a:t>
            </a:r>
            <a:endParaRPr lang="en-US" sz="4800" dirty="0">
              <a:solidFill>
                <a:schemeClr val="accent5"/>
              </a:solidFill>
              <a:sym typeface="Arial Narrow"/>
            </a:endParaRPr>
          </a:p>
        </p:txBody>
      </p:sp>
      <p:sp>
        <p:nvSpPr>
          <p:cNvPr id="16" name="Закрывающая фигурная скобка 15">
            <a:extLst>
              <a:ext uri="{FF2B5EF4-FFF2-40B4-BE49-F238E27FC236}">
                <a16:creationId xmlns:a16="http://schemas.microsoft.com/office/drawing/2014/main" id="{64862821-FA2F-124A-94FE-48661425D0DE}"/>
              </a:ext>
            </a:extLst>
          </p:cNvPr>
          <p:cNvSpPr/>
          <p:nvPr/>
        </p:nvSpPr>
        <p:spPr>
          <a:xfrm>
            <a:off x="16530983" y="6584647"/>
            <a:ext cx="576064" cy="2854125"/>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cxnSp>
        <p:nvCxnSpPr>
          <p:cNvPr id="24" name="Прямая со стрелкой 23">
            <a:extLst>
              <a:ext uri="{FF2B5EF4-FFF2-40B4-BE49-F238E27FC236}">
                <a16:creationId xmlns:a16="http://schemas.microsoft.com/office/drawing/2014/main" id="{D42AF73F-6446-8B49-9917-F09CD03F08EE}"/>
              </a:ext>
            </a:extLst>
          </p:cNvPr>
          <p:cNvCxnSpPr/>
          <p:nvPr/>
        </p:nvCxnSpPr>
        <p:spPr>
          <a:xfrm flipH="1" flipV="1">
            <a:off x="11543928" y="9266969"/>
            <a:ext cx="4069435" cy="2258443"/>
          </a:xfrm>
          <a:prstGeom prst="straightConnector1">
            <a:avLst/>
          </a:prstGeom>
          <a:noFill/>
          <a:ln w="25400" cap="flat">
            <a:solidFill>
              <a:schemeClr val="accent6">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Прямоугольник 24">
            <a:extLst>
              <a:ext uri="{FF2B5EF4-FFF2-40B4-BE49-F238E27FC236}">
                <a16:creationId xmlns:a16="http://schemas.microsoft.com/office/drawing/2014/main" id="{C8098CD2-9B17-AC42-8FB9-1FA0489171E5}"/>
              </a:ext>
            </a:extLst>
          </p:cNvPr>
          <p:cNvSpPr/>
          <p:nvPr/>
        </p:nvSpPr>
        <p:spPr>
          <a:xfrm>
            <a:off x="15779428" y="11190157"/>
            <a:ext cx="3055645" cy="830997"/>
          </a:xfrm>
          <a:prstGeom prst="rect">
            <a:avLst/>
          </a:prstGeom>
        </p:spPr>
        <p:txBody>
          <a:bodyPr wrap="none">
            <a:spAutoFit/>
          </a:bodyPr>
          <a:lstStyle/>
          <a:p>
            <a:pPr algn="l">
              <a:defRPr sz="2800">
                <a:solidFill>
                  <a:srgbClr val="253957"/>
                </a:solidFill>
                <a:latin typeface="+mn-lt"/>
                <a:ea typeface="+mn-ea"/>
                <a:cs typeface="+mn-cs"/>
                <a:sym typeface="Arial Narrow"/>
              </a:defRPr>
            </a:pPr>
            <a:r>
              <a:rPr lang="ru-RU" sz="4800" dirty="0">
                <a:solidFill>
                  <a:srgbClr val="253957"/>
                </a:solidFill>
                <a:sym typeface="Arial Narrow"/>
              </a:rPr>
              <a:t>Точка </a:t>
            </a:r>
            <a:r>
              <a:rPr lang="ru-RU" sz="4800" dirty="0">
                <a:solidFill>
                  <a:schemeClr val="accent2">
                    <a:lumMod val="60000"/>
                    <a:lumOff val="40000"/>
                  </a:schemeClr>
                </a:solidFill>
                <a:sym typeface="Arial Narrow"/>
              </a:rPr>
              <a:t>входа</a:t>
            </a:r>
            <a:endParaRPr lang="en-US" sz="4800" dirty="0">
              <a:solidFill>
                <a:schemeClr val="accent2">
                  <a:lumMod val="60000"/>
                  <a:lumOff val="40000"/>
                </a:schemeClr>
              </a:solidFill>
              <a:sym typeface="Arial Narrow"/>
            </a:endParaRPr>
          </a:p>
        </p:txBody>
      </p:sp>
    </p:spTree>
    <p:extLst>
      <p:ext uri="{BB962C8B-B14F-4D97-AF65-F5344CB8AC3E}">
        <p14:creationId xmlns:p14="http://schemas.microsoft.com/office/powerpoint/2010/main" val="17001020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Базовая Торговая стратегия</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4" name="Стрелка вправо 3">
            <a:extLst>
              <a:ext uri="{FF2B5EF4-FFF2-40B4-BE49-F238E27FC236}">
                <a16:creationId xmlns:a16="http://schemas.microsoft.com/office/drawing/2014/main" id="{B0897C0A-29F6-EA40-89FF-6BBB3865CB40}"/>
              </a:ext>
            </a:extLst>
          </p:cNvPr>
          <p:cNvSpPr/>
          <p:nvPr/>
        </p:nvSpPr>
        <p:spPr>
          <a:xfrm>
            <a:off x="11327904" y="9399549"/>
            <a:ext cx="2448272" cy="769056"/>
          </a:xfrm>
          <a:prstGeom prst="rightArrow">
            <a:avLst/>
          </a:prstGeom>
          <a:noFill/>
          <a:ln w="12700" cap="flat">
            <a:solidFill>
              <a:schemeClr val="accent1">
                <a:lumMod val="50000"/>
              </a:schemeClr>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5" name="Прямоугольник 4">
            <a:extLst>
              <a:ext uri="{FF2B5EF4-FFF2-40B4-BE49-F238E27FC236}">
                <a16:creationId xmlns:a16="http://schemas.microsoft.com/office/drawing/2014/main" id="{C9DB5163-1790-184F-843B-FDCA4C5ABBFB}"/>
              </a:ext>
            </a:extLst>
          </p:cNvPr>
          <p:cNvSpPr/>
          <p:nvPr/>
        </p:nvSpPr>
        <p:spPr>
          <a:xfrm>
            <a:off x="14687151" y="9399549"/>
            <a:ext cx="7124066" cy="769441"/>
          </a:xfrm>
          <a:prstGeom prst="rect">
            <a:avLst/>
          </a:prstGeom>
        </p:spPr>
        <p:txBody>
          <a:bodyPr wrap="none">
            <a:spAutoFit/>
          </a:bodyPr>
          <a:lstStyle/>
          <a:p>
            <a:r>
              <a:rPr lang="ru-RU" sz="4400" b="1" dirty="0">
                <a:solidFill>
                  <a:schemeClr val="tx1">
                    <a:lumMod val="95000"/>
                    <a:lumOff val="5000"/>
                  </a:schemeClr>
                </a:solidFill>
                <a:latin typeface="+mn-lt"/>
              </a:rPr>
              <a:t>Плавающий </a:t>
            </a:r>
            <a:r>
              <a:rPr lang="en-US" sz="4400" b="1" dirty="0">
                <a:solidFill>
                  <a:schemeClr val="tx1">
                    <a:lumMod val="95000"/>
                    <a:lumOff val="5000"/>
                  </a:schemeClr>
                </a:solidFill>
                <a:latin typeface="+mn-lt"/>
              </a:rPr>
              <a:t>(trailing) stop-loss</a:t>
            </a:r>
          </a:p>
        </p:txBody>
      </p:sp>
      <mc:AlternateContent xmlns:mc="http://schemas.openxmlformats.org/markup-compatibility/2006" xmlns:a14="http://schemas.microsoft.com/office/drawing/2010/main">
        <mc:Choice Requires="a14">
          <p:sp>
            <p:nvSpPr>
              <p:cNvPr id="11" name="Заголовок основного текста">
                <a:extLst>
                  <a:ext uri="{FF2B5EF4-FFF2-40B4-BE49-F238E27FC236}">
                    <a16:creationId xmlns:a16="http://schemas.microsoft.com/office/drawing/2014/main" id="{7EDBE179-5080-8F43-AE33-A739B64E447D}"/>
                  </a:ext>
                </a:extLst>
              </p:cNvPr>
              <p:cNvSpPr txBox="1"/>
              <p:nvPr/>
            </p:nvSpPr>
            <p:spPr>
              <a:xfrm>
                <a:off x="1201065" y="10663828"/>
                <a:ext cx="16073438" cy="1324943"/>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nSpc>
                    <a:spcPct val="150000"/>
                  </a:lnSpc>
                </a:pPr>
                <a:r>
                  <a:rPr lang="ru-RU" sz="4800" dirty="0"/>
                  <a:t>В стратегии принимаются во внимание:</a:t>
                </a:r>
              </a:p>
              <a:p>
                <a:pPr marL="571500" indent="-571500">
                  <a:lnSpc>
                    <a:spcPct val="150000"/>
                  </a:lnSpc>
                  <a:buFont typeface="Arial" panose="020B0604020202020204" pitchFamily="34" charset="0"/>
                  <a:buChar char="•"/>
                </a:pPr>
                <a:r>
                  <a:rPr lang="ru-RU" sz="4400" b="0" dirty="0"/>
                  <a:t>Транзакционные комиссии</a:t>
                </a:r>
              </a:p>
              <a:p>
                <a:pPr marL="571500" indent="-571500">
                  <a:lnSpc>
                    <a:spcPct val="150000"/>
                  </a:lnSpc>
                  <a:buFont typeface="Arial" panose="020B0604020202020204" pitchFamily="34" charset="0"/>
                  <a:buChar char="•"/>
                </a:pPr>
                <a:r>
                  <a:rPr lang="ru-RU" sz="4400" b="0" dirty="0"/>
                  <a:t>Налоги</a:t>
                </a:r>
              </a:p>
              <a:p>
                <a:pPr marL="571500" indent="-571500">
                  <a:lnSpc>
                    <a:spcPct val="150000"/>
                  </a:lnSpc>
                  <a:buFont typeface="Arial" panose="020B0604020202020204" pitchFamily="34" charset="0"/>
                  <a:buChar char="•"/>
                </a:pPr>
                <a:r>
                  <a:rPr lang="ru-RU" sz="4400" b="0" dirty="0"/>
                  <a:t>Макс. и мин. размеры сделки (в </a:t>
                </a:r>
                <a:r>
                  <a:rPr lang="en-US" sz="4400" b="0" dirty="0"/>
                  <a:t>% </a:t>
                </a:r>
                <a:r>
                  <a:rPr lang="ru-RU" sz="4400" b="0" dirty="0"/>
                  <a:t>от капитала)</a:t>
                </a:r>
              </a:p>
              <a:p>
                <a:pPr marL="571500" indent="-571500">
                  <a:lnSpc>
                    <a:spcPct val="150000"/>
                  </a:lnSpc>
                  <a:buFont typeface="Arial" panose="020B0604020202020204" pitchFamily="34" charset="0"/>
                  <a:buChar char="•"/>
                </a:pPr>
                <a:r>
                  <a:rPr lang="ru-RU" sz="4400" dirty="0">
                    <a:solidFill>
                      <a:schemeClr val="tx1">
                        <a:lumMod val="95000"/>
                        <a:lumOff val="5000"/>
                      </a:schemeClr>
                    </a:solidFill>
                  </a:rPr>
                  <a:t>Точка остановки (</a:t>
                </a:r>
                <a:r>
                  <a:rPr lang="en-US" sz="4400" dirty="0">
                    <a:solidFill>
                      <a:schemeClr val="tx1">
                        <a:lumMod val="95000"/>
                        <a:lumOff val="5000"/>
                      </a:schemeClr>
                    </a:solidFill>
                  </a:rPr>
                  <a:t>stop-loss/take-profit</a:t>
                </a:r>
                <a:r>
                  <a:rPr lang="ru-RU" sz="4400" dirty="0">
                    <a:solidFill>
                      <a:schemeClr val="tx1">
                        <a:lumMod val="95000"/>
                        <a:lumOff val="5000"/>
                      </a:schemeClr>
                    </a:solidFill>
                  </a:rPr>
                  <a:t>)  </a:t>
                </a:r>
                <a:endParaRPr lang="en-US" sz="4400" dirty="0">
                  <a:solidFill>
                    <a:schemeClr val="tx1">
                      <a:lumMod val="95000"/>
                      <a:lumOff val="5000"/>
                    </a:schemeClr>
                  </a:solidFill>
                </a:endParaRPr>
              </a:p>
              <a:p>
                <a:pPr marL="571500" indent="-571500">
                  <a:lnSpc>
                    <a:spcPct val="150000"/>
                  </a:lnSpc>
                  <a:buFont typeface="Arial" panose="020B0604020202020204" pitchFamily="34" charset="0"/>
                  <a:buChar char="•"/>
                </a:pPr>
                <a:r>
                  <a:rPr lang="ru-RU" sz="4400" b="0" dirty="0"/>
                  <a:t>Уровень доверия</a:t>
                </a:r>
                <a:r>
                  <a:rPr lang="en-US" sz="4400" b="0" dirty="0"/>
                  <a:t> </a:t>
                </a:r>
                <a:r>
                  <a:rPr lang="ru-RU" sz="4400" b="0" dirty="0"/>
                  <a:t>модели</a:t>
                </a:r>
                <a:r>
                  <a:rPr lang="en-US" sz="4400" b="0" dirty="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𝑃𝑟𝑜𝑔𝑛𝑜𝑠𝑖𝑠</m:t>
                    </m:r>
                    <m:r>
                      <a:rPr lang="en-US" b="1" i="1" smtClean="0">
                        <a:latin typeface="Cambria Math" panose="02040503050406030204" pitchFamily="18" charset="0"/>
                      </a:rPr>
                      <m:t>|</m:t>
                    </m:r>
                    <m:r>
                      <a:rPr lang="ru-RU" i="1">
                        <a:latin typeface="Cambria Math" panose="02040503050406030204" pitchFamily="18" charset="0"/>
                      </a:rPr>
                      <m:t>&gt;</m:t>
                    </m:r>
                    <m:sSub>
                      <m:sSubPr>
                        <m:ctrlPr>
                          <a:rPr lang="ru-RU" i="1">
                            <a:latin typeface="Cambria Math" panose="02040503050406030204" pitchFamily="18" charset="0"/>
                          </a:rPr>
                        </m:ctrlPr>
                      </m:sSubPr>
                      <m:e>
                        <m:r>
                          <a:rPr lang="en-US" i="1">
                            <a:latin typeface="Cambria Math" panose="02040503050406030204" pitchFamily="18" charset="0"/>
                          </a:rPr>
                          <m:t>𝑅𝑀𝑆𝐸</m:t>
                        </m:r>
                      </m:e>
                      <m:sub>
                        <m:r>
                          <a:rPr lang="en-US" i="1">
                            <a:latin typeface="Cambria Math" panose="02040503050406030204" pitchFamily="18" charset="0"/>
                          </a:rPr>
                          <m:t>𝑚𝑜𝑑𝑒𝑙</m:t>
                        </m:r>
                      </m:sub>
                    </m:sSub>
                  </m:oMath>
                </a14:m>
                <a:r>
                  <a:rPr lang="en-US" sz="4400" b="0" dirty="0"/>
                  <a:t>)</a:t>
                </a:r>
                <a:endParaRPr lang="ru-RU" sz="4400" b="0" dirty="0"/>
              </a:p>
              <a:p>
                <a:endParaRPr dirty="0"/>
              </a:p>
            </p:txBody>
          </p:sp>
        </mc:Choice>
        <mc:Fallback xmlns="">
          <p:sp>
            <p:nvSpPr>
              <p:cNvPr id="11" name="Заголовок основного текста">
                <a:extLst>
                  <a:ext uri="{FF2B5EF4-FFF2-40B4-BE49-F238E27FC236}">
                    <a16:creationId xmlns:a16="http://schemas.microsoft.com/office/drawing/2014/main" id="{7EDBE179-5080-8F43-AE33-A739B64E447D}"/>
                  </a:ext>
                </a:extLst>
              </p:cNvPr>
              <p:cNvSpPr txBox="1">
                <a:spLocks noRot="1" noChangeAspect="1" noMove="1" noResize="1" noEditPoints="1" noAdjustHandles="1" noChangeArrowheads="1" noChangeShapeType="1" noTextEdit="1"/>
              </p:cNvSpPr>
              <p:nvPr/>
            </p:nvSpPr>
            <p:spPr>
              <a:xfrm>
                <a:off x="1201065" y="10663828"/>
                <a:ext cx="16073438" cy="1324943"/>
              </a:xfrm>
              <a:prstGeom prst="rect">
                <a:avLst/>
              </a:prstGeom>
              <a:blipFill>
                <a:blip r:embed="rId3"/>
                <a:stretch>
                  <a:fillRect l="-1817" t="-41538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Tree>
    <p:extLst>
      <p:ext uri="{BB962C8B-B14F-4D97-AF65-F5344CB8AC3E}">
        <p14:creationId xmlns:p14="http://schemas.microsoft.com/office/powerpoint/2010/main" val="356088693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Клиентская часть приложения</a:t>
            </a:r>
            <a:endParaRPr dirty="0"/>
          </a:p>
        </p:txBody>
      </p:sp>
      <p:sp>
        <p:nvSpPr>
          <p:cNvPr id="61" name="Заголовок основного текста"/>
          <p:cNvSpPr txBox="1"/>
          <p:nvPr/>
        </p:nvSpPr>
        <p:spPr>
          <a:xfrm>
            <a:off x="12408024" y="4028832"/>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solidFill>
                  <a:schemeClr val="tx2">
                    <a:lumMod val="75000"/>
                  </a:schemeClr>
                </a:solidFill>
              </a:rPr>
              <a:t>React JS </a:t>
            </a:r>
            <a:r>
              <a:rPr lang="en-US" dirty="0"/>
              <a:t>(Material UI + React-Bootstrap)</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cxnSp>
        <p:nvCxnSpPr>
          <p:cNvPr id="9" name="Прямая со стрелкой 8">
            <a:extLst>
              <a:ext uri="{FF2B5EF4-FFF2-40B4-BE49-F238E27FC236}">
                <a16:creationId xmlns:a16="http://schemas.microsoft.com/office/drawing/2014/main" id="{E6AD1BE7-29FB-9E48-AD9B-1F1DF310D8C9}"/>
              </a:ext>
            </a:extLst>
          </p:cNvPr>
          <p:cNvCxnSpPr/>
          <p:nvPr/>
        </p:nvCxnSpPr>
        <p:spPr>
          <a:xfrm flipH="1">
            <a:off x="7583488" y="5057800"/>
            <a:ext cx="4608512" cy="98643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 name="Прямая со стрелкой 14">
            <a:extLst>
              <a:ext uri="{FF2B5EF4-FFF2-40B4-BE49-F238E27FC236}">
                <a16:creationId xmlns:a16="http://schemas.microsoft.com/office/drawing/2014/main" id="{0F0AAE83-889B-0E46-9927-02804B55AB25}"/>
              </a:ext>
            </a:extLst>
          </p:cNvPr>
          <p:cNvCxnSpPr/>
          <p:nvPr/>
        </p:nvCxnSpPr>
        <p:spPr>
          <a:xfrm flipH="1">
            <a:off x="12192000" y="5286013"/>
            <a:ext cx="1008112" cy="75822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Прямая со стрелкой 16">
            <a:extLst>
              <a:ext uri="{FF2B5EF4-FFF2-40B4-BE49-F238E27FC236}">
                <a16:creationId xmlns:a16="http://schemas.microsoft.com/office/drawing/2014/main" id="{492698C9-E607-9E42-904C-5813B602A432}"/>
              </a:ext>
            </a:extLst>
          </p:cNvPr>
          <p:cNvCxnSpPr/>
          <p:nvPr/>
        </p:nvCxnSpPr>
        <p:spPr>
          <a:xfrm>
            <a:off x="13704168" y="5286013"/>
            <a:ext cx="3312368" cy="75822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9" name="Заголовок основного текста">
            <a:extLst>
              <a:ext uri="{FF2B5EF4-FFF2-40B4-BE49-F238E27FC236}">
                <a16:creationId xmlns:a16="http://schemas.microsoft.com/office/drawing/2014/main" id="{8FB4F2D3-DB80-8B4C-B905-90023FEF8458}"/>
              </a:ext>
            </a:extLst>
          </p:cNvPr>
          <p:cNvSpPr txBox="1"/>
          <p:nvPr/>
        </p:nvSpPr>
        <p:spPr>
          <a:xfrm>
            <a:off x="1774825" y="11106472"/>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nSpc>
                <a:spcPct val="150000"/>
              </a:lnSpc>
            </a:pPr>
            <a:r>
              <a:rPr lang="ru-RU" sz="4800" u="sng" dirty="0">
                <a:solidFill>
                  <a:schemeClr val="tx2">
                    <a:lumMod val="75000"/>
                  </a:schemeClr>
                </a:solidFill>
              </a:rPr>
              <a:t>Связь с брокером: </a:t>
            </a:r>
            <a:endParaRPr lang="en-US" sz="4800" u="sng" dirty="0">
              <a:solidFill>
                <a:schemeClr val="tx2">
                  <a:lumMod val="75000"/>
                </a:schemeClr>
              </a:solidFill>
            </a:endParaRPr>
          </a:p>
          <a:p>
            <a:pPr marL="571500" indent="-571500">
              <a:lnSpc>
                <a:spcPct val="150000"/>
              </a:lnSpc>
              <a:buFont typeface="Arial" panose="020B0604020202020204" pitchFamily="34" charset="0"/>
              <a:buChar char="•"/>
            </a:pPr>
            <a:r>
              <a:rPr lang="en-US" dirty="0">
                <a:solidFill>
                  <a:schemeClr val="tx2">
                    <a:lumMod val="75000"/>
                  </a:schemeClr>
                </a:solidFill>
              </a:rPr>
              <a:t>HTTP</a:t>
            </a:r>
            <a:r>
              <a:rPr lang="ru-RU" dirty="0">
                <a:solidFill>
                  <a:schemeClr val="tx2">
                    <a:lumMod val="75000"/>
                  </a:schemeClr>
                </a:solidFill>
              </a:rPr>
              <a:t>-запросы</a:t>
            </a:r>
            <a:endParaRPr lang="en-US" dirty="0">
              <a:solidFill>
                <a:schemeClr val="tx2">
                  <a:lumMod val="75000"/>
                </a:schemeClr>
              </a:solidFill>
            </a:endParaRPr>
          </a:p>
          <a:p>
            <a:pPr marL="571500" indent="-571500">
              <a:lnSpc>
                <a:spcPct val="150000"/>
              </a:lnSpc>
              <a:buFont typeface="Arial" panose="020B0604020202020204" pitchFamily="34" charset="0"/>
              <a:buChar char="•"/>
            </a:pPr>
            <a:r>
              <a:rPr lang="en-US" dirty="0">
                <a:solidFill>
                  <a:schemeClr val="tx2">
                    <a:lumMod val="75000"/>
                  </a:schemeClr>
                </a:solidFill>
              </a:rPr>
              <a:t>WebSocket </a:t>
            </a:r>
            <a:endParaRPr lang="ru-RU" dirty="0">
              <a:solidFill>
                <a:schemeClr val="tx2">
                  <a:lumMod val="75000"/>
                </a:schemeClr>
              </a:solidFill>
            </a:endParaRPr>
          </a:p>
        </p:txBody>
      </p:sp>
      <p:sp>
        <p:nvSpPr>
          <p:cNvPr id="21" name="Закрывающая фигурная скобка 20">
            <a:extLst>
              <a:ext uri="{FF2B5EF4-FFF2-40B4-BE49-F238E27FC236}">
                <a16:creationId xmlns:a16="http://schemas.microsoft.com/office/drawing/2014/main" id="{2531A13B-A90B-9B4B-8C61-207644A36796}"/>
              </a:ext>
            </a:extLst>
          </p:cNvPr>
          <p:cNvSpPr/>
          <p:nvPr/>
        </p:nvSpPr>
        <p:spPr>
          <a:xfrm>
            <a:off x="6136579" y="10746432"/>
            <a:ext cx="438797" cy="1684983"/>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22" name="Прямоугольник 21">
            <a:extLst>
              <a:ext uri="{FF2B5EF4-FFF2-40B4-BE49-F238E27FC236}">
                <a16:creationId xmlns:a16="http://schemas.microsoft.com/office/drawing/2014/main" id="{32AA6352-3DEF-0341-9313-6CEB9E0A17BE}"/>
              </a:ext>
            </a:extLst>
          </p:cNvPr>
          <p:cNvSpPr/>
          <p:nvPr/>
        </p:nvSpPr>
        <p:spPr>
          <a:xfrm>
            <a:off x="7007424" y="10933975"/>
            <a:ext cx="4099199" cy="1134926"/>
          </a:xfrm>
          <a:prstGeom prst="rect">
            <a:avLst/>
          </a:prstGeom>
        </p:spPr>
        <p:txBody>
          <a:bodyPr wrap="none">
            <a:spAutoFit/>
          </a:bodyPr>
          <a:lstStyle/>
          <a:p>
            <a:pPr>
              <a:lnSpc>
                <a:spcPct val="150000"/>
              </a:lnSpc>
            </a:pPr>
            <a:r>
              <a:rPr lang="ru-RU" dirty="0">
                <a:solidFill>
                  <a:schemeClr val="tx2">
                    <a:lumMod val="75000"/>
                  </a:schemeClr>
                </a:solidFill>
              </a:rPr>
              <a:t>к </a:t>
            </a:r>
            <a:r>
              <a:rPr lang="en-US" dirty="0">
                <a:solidFill>
                  <a:schemeClr val="tx2">
                    <a:lumMod val="75000"/>
                  </a:schemeClr>
                </a:solidFill>
              </a:rPr>
              <a:t>RESTful API</a:t>
            </a:r>
            <a:endParaRPr lang="ru-RU" dirty="0">
              <a:solidFill>
                <a:schemeClr val="tx2">
                  <a:lumMod val="75000"/>
                </a:schemeClr>
              </a:solidFill>
            </a:endParaRPr>
          </a:p>
        </p:txBody>
      </p:sp>
      <p:sp>
        <p:nvSpPr>
          <p:cNvPr id="34" name="Линия">
            <a:extLst>
              <a:ext uri="{FF2B5EF4-FFF2-40B4-BE49-F238E27FC236}">
                <a16:creationId xmlns:a16="http://schemas.microsoft.com/office/drawing/2014/main" id="{E510389F-9F7A-2044-A060-2CA58B806260}"/>
              </a:ext>
            </a:extLst>
          </p:cNvPr>
          <p:cNvSpPr/>
          <p:nvPr/>
        </p:nvSpPr>
        <p:spPr>
          <a:xfrm>
            <a:off x="1198787" y="8720024"/>
            <a:ext cx="21506373" cy="1"/>
          </a:xfrm>
          <a:prstGeom prst="line">
            <a:avLst/>
          </a:prstGeom>
          <a:ln w="12700">
            <a:solidFill>
              <a:schemeClr val="tx2">
                <a:lumMod val="40000"/>
                <a:lumOff val="60000"/>
              </a:schemeClr>
            </a:solidFill>
            <a:miter lim="400000"/>
          </a:ln>
        </p:spPr>
        <p:txBody>
          <a:bodyPr lIns="71437" tIns="71437" rIns="71437" bIns="71437" anchor="ctr"/>
          <a:lstStyle/>
          <a:p>
            <a:pPr>
              <a:defRPr sz="3200"/>
            </a:pPr>
            <a:endParaRPr/>
          </a:p>
        </p:txBody>
      </p:sp>
      <p:pic>
        <p:nvPicPr>
          <p:cNvPr id="30" name="Рисунок 29">
            <a:extLst>
              <a:ext uri="{FF2B5EF4-FFF2-40B4-BE49-F238E27FC236}">
                <a16:creationId xmlns:a16="http://schemas.microsoft.com/office/drawing/2014/main" id="{1479FB68-E9B4-F340-AE8D-34C1B6BB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88" y="8985788"/>
            <a:ext cx="7396653" cy="4457535"/>
          </a:xfrm>
          <a:prstGeom prst="rect">
            <a:avLst/>
          </a:prstGeom>
        </p:spPr>
      </p:pic>
      <p:sp>
        <p:nvSpPr>
          <p:cNvPr id="31" name="Стрелка вправо 30">
            <a:extLst>
              <a:ext uri="{FF2B5EF4-FFF2-40B4-BE49-F238E27FC236}">
                <a16:creationId xmlns:a16="http://schemas.microsoft.com/office/drawing/2014/main" id="{27F407FD-933D-5441-8C84-DCED6AC55F0A}"/>
              </a:ext>
            </a:extLst>
          </p:cNvPr>
          <p:cNvSpPr/>
          <p:nvPr/>
        </p:nvSpPr>
        <p:spPr>
          <a:xfrm>
            <a:off x="11723944" y="11291773"/>
            <a:ext cx="2304256" cy="567463"/>
          </a:xfrm>
          <a:prstGeom prst="rightArrow">
            <a:avLst/>
          </a:prstGeom>
          <a:noFill/>
          <a:ln w="12700" cap="flat">
            <a:solidFill>
              <a:schemeClr val="accent1">
                <a:lumMod val="50000"/>
              </a:schemeClr>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Куб 18">
            <a:extLst>
              <a:ext uri="{FF2B5EF4-FFF2-40B4-BE49-F238E27FC236}">
                <a16:creationId xmlns:a16="http://schemas.microsoft.com/office/drawing/2014/main" id="{AD8DCD7A-9D8E-1C4A-8CA7-D4457E49A245}"/>
              </a:ext>
            </a:extLst>
          </p:cNvPr>
          <p:cNvSpPr/>
          <p:nvPr/>
        </p:nvSpPr>
        <p:spPr>
          <a:xfrm>
            <a:off x="4984451" y="6234926"/>
            <a:ext cx="2304256" cy="2122584"/>
          </a:xfrm>
          <a:prstGeom prst="cube">
            <a:avLst/>
          </a:prstGeom>
          <a:solidFill>
            <a:schemeClr val="accent1">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20" name="Куб 19">
            <a:extLst>
              <a:ext uri="{FF2B5EF4-FFF2-40B4-BE49-F238E27FC236}">
                <a16:creationId xmlns:a16="http://schemas.microsoft.com/office/drawing/2014/main" id="{D763E8B3-0EA2-3F42-99FD-16A959DFADD2}"/>
              </a:ext>
            </a:extLst>
          </p:cNvPr>
          <p:cNvSpPr/>
          <p:nvPr/>
        </p:nvSpPr>
        <p:spPr>
          <a:xfrm>
            <a:off x="10799845" y="6234926"/>
            <a:ext cx="2304256" cy="2122584"/>
          </a:xfrm>
          <a:prstGeom prst="cube">
            <a:avLst/>
          </a:prstGeom>
          <a:solidFill>
            <a:schemeClr val="accent2">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Куб 23">
            <a:extLst>
              <a:ext uri="{FF2B5EF4-FFF2-40B4-BE49-F238E27FC236}">
                <a16:creationId xmlns:a16="http://schemas.microsoft.com/office/drawing/2014/main" id="{84E6BBDB-9D84-3144-9F58-F16202E30ECA}"/>
              </a:ext>
            </a:extLst>
          </p:cNvPr>
          <p:cNvSpPr/>
          <p:nvPr/>
        </p:nvSpPr>
        <p:spPr>
          <a:xfrm>
            <a:off x="16130761" y="6234926"/>
            <a:ext cx="2304256" cy="2122584"/>
          </a:xfrm>
          <a:prstGeom prst="cube">
            <a:avLst/>
          </a:prstGeom>
          <a:solidFill>
            <a:schemeClr val="accent3">
              <a:lumMod val="20000"/>
              <a:lumOff val="80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 name="Прямоугольник 1">
            <a:extLst>
              <a:ext uri="{FF2B5EF4-FFF2-40B4-BE49-F238E27FC236}">
                <a16:creationId xmlns:a16="http://schemas.microsoft.com/office/drawing/2014/main" id="{B0D6DF76-420A-4745-B30B-A729F1ED9DE1}"/>
              </a:ext>
            </a:extLst>
          </p:cNvPr>
          <p:cNvSpPr/>
          <p:nvPr/>
        </p:nvSpPr>
        <p:spPr>
          <a:xfrm>
            <a:off x="4984451" y="7295968"/>
            <a:ext cx="1794081" cy="461665"/>
          </a:xfrm>
          <a:prstGeom prst="rect">
            <a:avLst/>
          </a:prstGeom>
        </p:spPr>
        <p:txBody>
          <a:bodyPr wrap="none">
            <a:spAutoFit/>
          </a:bodyPr>
          <a:lstStyle/>
          <a:p>
            <a:r>
              <a:rPr lang="en-US" sz="2400" dirty="0"/>
              <a:t>Component</a:t>
            </a:r>
            <a:endParaRPr lang="ru-RU" sz="2400" dirty="0"/>
          </a:p>
        </p:txBody>
      </p:sp>
      <p:sp>
        <p:nvSpPr>
          <p:cNvPr id="28" name="Прямоугольник 27">
            <a:extLst>
              <a:ext uri="{FF2B5EF4-FFF2-40B4-BE49-F238E27FC236}">
                <a16:creationId xmlns:a16="http://schemas.microsoft.com/office/drawing/2014/main" id="{DC2F35DE-7DF6-AD46-92B8-83368F5594C7}"/>
              </a:ext>
            </a:extLst>
          </p:cNvPr>
          <p:cNvSpPr/>
          <p:nvPr/>
        </p:nvSpPr>
        <p:spPr>
          <a:xfrm>
            <a:off x="10799845" y="7323670"/>
            <a:ext cx="1794081" cy="461665"/>
          </a:xfrm>
          <a:prstGeom prst="rect">
            <a:avLst/>
          </a:prstGeom>
        </p:spPr>
        <p:txBody>
          <a:bodyPr wrap="none">
            <a:spAutoFit/>
          </a:bodyPr>
          <a:lstStyle/>
          <a:p>
            <a:r>
              <a:rPr lang="en-US" sz="2400" dirty="0"/>
              <a:t>Component</a:t>
            </a:r>
            <a:endParaRPr lang="ru-RU" sz="2400" dirty="0"/>
          </a:p>
        </p:txBody>
      </p:sp>
      <p:sp>
        <p:nvSpPr>
          <p:cNvPr id="32" name="Прямоугольник 31">
            <a:extLst>
              <a:ext uri="{FF2B5EF4-FFF2-40B4-BE49-F238E27FC236}">
                <a16:creationId xmlns:a16="http://schemas.microsoft.com/office/drawing/2014/main" id="{D2C4E5DF-7DC5-1149-8ED8-5C71BE17ACAC}"/>
              </a:ext>
            </a:extLst>
          </p:cNvPr>
          <p:cNvSpPr/>
          <p:nvPr/>
        </p:nvSpPr>
        <p:spPr>
          <a:xfrm>
            <a:off x="16130761" y="7323669"/>
            <a:ext cx="1794081" cy="461665"/>
          </a:xfrm>
          <a:prstGeom prst="rect">
            <a:avLst/>
          </a:prstGeom>
        </p:spPr>
        <p:txBody>
          <a:bodyPr wrap="none">
            <a:spAutoFit/>
          </a:bodyPr>
          <a:lstStyle/>
          <a:p>
            <a:r>
              <a:rPr lang="en-US" sz="2400" dirty="0"/>
              <a:t>Component</a:t>
            </a:r>
            <a:endParaRPr lang="ru-RU" sz="2400" dirty="0"/>
          </a:p>
        </p:txBody>
      </p:sp>
    </p:spTree>
    <p:extLst>
      <p:ext uri="{BB962C8B-B14F-4D97-AF65-F5344CB8AC3E}">
        <p14:creationId xmlns:p14="http://schemas.microsoft.com/office/powerpoint/2010/main" val="222187194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Заголовок основного текста">
            <a:extLst>
              <a:ext uri="{FF2B5EF4-FFF2-40B4-BE49-F238E27FC236}">
                <a16:creationId xmlns:a16="http://schemas.microsoft.com/office/drawing/2014/main" id="{060E3A59-0667-FE45-AB1F-2BFB95F6127A}"/>
              </a:ext>
            </a:extLst>
          </p:cNvPr>
          <p:cNvSpPr txBox="1"/>
          <p:nvPr/>
        </p:nvSpPr>
        <p:spPr>
          <a:xfrm>
            <a:off x="1198786" y="8495136"/>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685800" indent="-685800">
              <a:lnSpc>
                <a:spcPct val="150000"/>
              </a:lnSpc>
              <a:buFont typeface="Arial" panose="020B0604020202020204" pitchFamily="34" charset="0"/>
              <a:buChar char="•"/>
            </a:pPr>
            <a:r>
              <a:rPr lang="ru-RU" sz="4600" dirty="0"/>
              <a:t>Быстрый и надежный способ для отбора технических индикаторов</a:t>
            </a:r>
          </a:p>
          <a:p>
            <a:pPr marL="685800" indent="-685800">
              <a:lnSpc>
                <a:spcPct val="150000"/>
              </a:lnSpc>
              <a:buFont typeface="Arial" panose="020B0604020202020204" pitchFamily="34" charset="0"/>
              <a:buChar char="•"/>
            </a:pPr>
            <a:r>
              <a:rPr lang="ru-RU" sz="4600" dirty="0"/>
              <a:t>Эффективные способы работы с данными</a:t>
            </a:r>
          </a:p>
          <a:p>
            <a:pPr marL="685800" indent="-685800">
              <a:lnSpc>
                <a:spcPct val="150000"/>
              </a:lnSpc>
              <a:buFont typeface="Arial" panose="020B0604020202020204" pitchFamily="34" charset="0"/>
              <a:buChar char="•"/>
            </a:pPr>
            <a:r>
              <a:rPr lang="ru-RU" sz="4600" dirty="0"/>
              <a:t>Модели, выполняющие качественные прогнозы для различных интервалов</a:t>
            </a:r>
            <a:endParaRPr lang="en-US" sz="4600" dirty="0"/>
          </a:p>
          <a:p>
            <a:pPr marL="685800" indent="-685800">
              <a:lnSpc>
                <a:spcPct val="150000"/>
              </a:lnSpc>
              <a:buFont typeface="Arial" panose="020B0604020202020204" pitchFamily="34" charset="0"/>
              <a:buChar char="•"/>
            </a:pPr>
            <a:r>
              <a:rPr lang="ru-RU" sz="4600" dirty="0"/>
              <a:t>Гибкое модульное веб-приложение, инкапсулирующее модели</a:t>
            </a:r>
            <a:endParaRPr lang="en-US" sz="4600" dirty="0"/>
          </a:p>
        </p:txBody>
      </p:sp>
    </p:spTree>
    <p:extLst>
      <p:ext uri="{BB962C8B-B14F-4D97-AF65-F5344CB8AC3E}">
        <p14:creationId xmlns:p14="http://schemas.microsoft.com/office/powerpoint/2010/main" val="305471227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ww.text">
            <a:extLst>
              <a:ext uri="{FF2B5EF4-FFF2-40B4-BE49-F238E27FC236}">
                <a16:creationId xmlns:a16="http://schemas.microsoft.com/office/drawing/2014/main" id="{7AF2DECA-3C8E-7149-A1DE-37449539DA20}"/>
              </a:ext>
            </a:extLst>
          </p:cNvPr>
          <p:cNvSpPr txBox="1"/>
          <p:nvPr/>
        </p:nvSpPr>
        <p:spPr>
          <a:xfrm>
            <a:off x="6076558" y="6047201"/>
            <a:ext cx="1223088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ru-RU" sz="9600" dirty="0">
                <a:solidFill>
                  <a:schemeClr val="tx1"/>
                </a:solidFill>
              </a:rPr>
              <a:t>Спасибо за внимание!</a:t>
            </a:r>
            <a:r>
              <a:rPr lang="en-US" sz="7000" dirty="0"/>
              <a:t>!</a:t>
            </a:r>
            <a:endParaRPr sz="7000" dirty="0"/>
          </a:p>
        </p:txBody>
      </p:sp>
    </p:spTree>
    <p:extLst>
      <p:ext uri="{BB962C8B-B14F-4D97-AF65-F5344CB8AC3E}">
        <p14:creationId xmlns:p14="http://schemas.microsoft.com/office/powerpoint/2010/main" val="27241324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7902245" y="10944346"/>
            <a:ext cx="8579502"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marL="0" marR="0" lvl="0" indent="0" algn="ctr" defTabSz="642937"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Arial Narrow"/>
                <a:cs typeface="Arial Narrow"/>
                <a:sym typeface="Arial Narrow"/>
              </a:rPr>
              <a:t>E-mail</a:t>
            </a:r>
            <a:r>
              <a:rPr kumimoji="0" sz="2800" b="0" i="0" u="none" strike="noStrike" kern="0" cap="none" spc="0" normalizeH="0" baseline="0" noProof="0" dirty="0">
                <a:ln>
                  <a:noFill/>
                </a:ln>
                <a:solidFill>
                  <a:srgbClr val="FFFFFF"/>
                </a:solidFill>
                <a:effectLst/>
                <a:uLnTx/>
                <a:uFillTx/>
                <a:latin typeface="Arial Narrow"/>
                <a:cs typeface="Arial Narrow"/>
                <a:sym typeface="Arial Narrow"/>
              </a:rPr>
              <a:t>: </a:t>
            </a:r>
            <a:r>
              <a:rPr kumimoji="0" lang="en-US" sz="2800" b="0" i="0" u="none" strike="noStrike" kern="0" cap="none" spc="0" normalizeH="0" baseline="0" noProof="0" dirty="0" err="1">
                <a:ln>
                  <a:noFill/>
                </a:ln>
                <a:solidFill>
                  <a:srgbClr val="FFFFFF"/>
                </a:solidFill>
                <a:effectLst/>
                <a:uLnTx/>
                <a:uFillTx/>
                <a:latin typeface="Arial Narrow"/>
                <a:cs typeface="Arial Narrow"/>
                <a:sym typeface="Arial Narrow"/>
              </a:rPr>
              <a:t>apdementev@edu.hse.ru</a:t>
            </a:r>
            <a:endParaRPr kumimoji="0" sz="2800" b="0" i="0" u="none" strike="noStrike" kern="0" cap="none" spc="0" normalizeH="0" baseline="0" noProof="0" dirty="0">
              <a:ln>
                <a:noFill/>
              </a:ln>
              <a:solidFill>
                <a:srgbClr val="FFFFFF"/>
              </a:solidFill>
              <a:effectLst/>
              <a:uLnTx/>
              <a:uFillTx/>
              <a:latin typeface="Arial Narrow"/>
              <a:cs typeface="Arial Narrow"/>
              <a:sym typeface="Arial Narrow"/>
            </a:endParaRPr>
          </a:p>
        </p:txBody>
      </p:sp>
      <p:sp>
        <p:nvSpPr>
          <p:cNvPr id="101" name="www.text"/>
          <p:cNvSpPr txBox="1"/>
          <p:nvPr/>
        </p:nvSpPr>
        <p:spPr>
          <a:xfrm>
            <a:off x="6076554" y="2088776"/>
            <a:ext cx="12230883" cy="1498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marL="0" marR="0" lvl="0" indent="0" algn="ctr" defTabSz="642937" rtl="0" eaLnBrk="1" fontAlgn="auto" latinLnBrk="0" hangingPunct="0">
              <a:lnSpc>
                <a:spcPct val="100000"/>
              </a:lnSpc>
              <a:spcBef>
                <a:spcPts val="0"/>
              </a:spcBef>
              <a:spcAft>
                <a:spcPts val="0"/>
              </a:spcAft>
              <a:buClrTx/>
              <a:buSzTx/>
              <a:buFontTx/>
              <a:buNone/>
              <a:tabLst/>
              <a:defRPr/>
            </a:pPr>
            <a:endParaRPr kumimoji="0" sz="8800" b="0" i="0" u="none" strike="noStrike" kern="0" cap="none" spc="0" normalizeH="0" baseline="0" noProof="0" dirty="0">
              <a:ln>
                <a:noFill/>
              </a:ln>
              <a:solidFill>
                <a:srgbClr val="FFFFFF"/>
              </a:solidFill>
              <a:effectLst/>
              <a:uLnTx/>
              <a:uFillTx/>
              <a:latin typeface="Arial Narrow"/>
              <a:cs typeface="Arial Narrow"/>
              <a:sym typeface="Arial Narrow"/>
            </a:endParaRPr>
          </a:p>
        </p:txBody>
      </p:sp>
      <p:pic>
        <p:nvPicPr>
          <p:cNvPr id="7" name="Изображение" descr="Изображение"/>
          <p:cNvPicPr>
            <a:picLocks noChangeAspect="1"/>
          </p:cNvPicPr>
          <p:nvPr/>
        </p:nvPicPr>
        <p:blipFill>
          <a:blip r:embed="rId3"/>
          <a:stretch>
            <a:fillRect/>
          </a:stretch>
        </p:blipFill>
        <p:spPr>
          <a:xfrm>
            <a:off x="11065946" y="5760268"/>
            <a:ext cx="2252097" cy="2903349"/>
          </a:xfrm>
          <a:prstGeom prst="rect">
            <a:avLst/>
          </a:prstGeom>
          <a:ln w="12700">
            <a:miter lim="400000"/>
          </a:ln>
        </p:spPr>
      </p:pic>
    </p:spTree>
    <p:extLst>
      <p:ext uri="{BB962C8B-B14F-4D97-AF65-F5344CB8AC3E}">
        <p14:creationId xmlns:p14="http://schemas.microsoft.com/office/powerpoint/2010/main" val="240442785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Структура</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Прямоугольник 1">
            <a:extLst>
              <a:ext uri="{FF2B5EF4-FFF2-40B4-BE49-F238E27FC236}">
                <a16:creationId xmlns:a16="http://schemas.microsoft.com/office/drawing/2014/main" id="{858251F5-1A6D-7F40-865A-41BE9F781AD4}"/>
              </a:ext>
            </a:extLst>
          </p:cNvPr>
          <p:cNvSpPr/>
          <p:nvPr/>
        </p:nvSpPr>
        <p:spPr>
          <a:xfrm>
            <a:off x="1226606" y="4769768"/>
            <a:ext cx="20828151" cy="6871753"/>
          </a:xfrm>
          <a:prstGeom prst="rect">
            <a:avLst/>
          </a:prstGeom>
        </p:spPr>
        <p:txBody>
          <a:bodyPr wrap="square">
            <a:spAutoFit/>
          </a:bodyPr>
          <a:lstStyle/>
          <a:p>
            <a:pPr marL="685800" indent="-685800" algn="l">
              <a:lnSpc>
                <a:spcPct val="150000"/>
              </a:lnSpc>
              <a:buFont typeface="Arial" panose="020B0604020202020204" pitchFamily="34" charset="0"/>
              <a:buChar char="•"/>
            </a:pPr>
            <a:r>
              <a:rPr lang="ru-RU" dirty="0">
                <a:solidFill>
                  <a:schemeClr val="accent1">
                    <a:lumMod val="50000"/>
                  </a:schemeClr>
                </a:solidFill>
                <a:latin typeface="+mn-lt"/>
              </a:rPr>
              <a:t>Описание работы: ключевые аспекты, проблематика и гипотеза</a:t>
            </a:r>
            <a:endParaRPr lang="en-US" dirty="0">
              <a:solidFill>
                <a:schemeClr val="accent1">
                  <a:lumMod val="50000"/>
                </a:schemeClr>
              </a:solidFill>
              <a:latin typeface="+mn-lt"/>
            </a:endParaRPr>
          </a:p>
          <a:p>
            <a:pPr marL="685800" indent="-685800" algn="l">
              <a:lnSpc>
                <a:spcPct val="150000"/>
              </a:lnSpc>
              <a:buFont typeface="Arial" panose="020B0604020202020204" pitchFamily="34" charset="0"/>
              <a:buChar char="•"/>
            </a:pPr>
            <a:r>
              <a:rPr lang="ru-RU" dirty="0">
                <a:solidFill>
                  <a:schemeClr val="accent1">
                    <a:lumMod val="50000"/>
                  </a:schemeClr>
                </a:solidFill>
                <a:latin typeface="+mn-lt"/>
              </a:rPr>
              <a:t>Индикаторы технического анализа</a:t>
            </a:r>
          </a:p>
          <a:p>
            <a:pPr marL="685800" indent="-685800" algn="l">
              <a:lnSpc>
                <a:spcPct val="150000"/>
              </a:lnSpc>
              <a:buFont typeface="Arial" panose="020B0604020202020204" pitchFamily="34" charset="0"/>
              <a:buChar char="•"/>
            </a:pPr>
            <a:r>
              <a:rPr lang="ru-RU" dirty="0">
                <a:solidFill>
                  <a:schemeClr val="accent1">
                    <a:lumMod val="50000"/>
                  </a:schemeClr>
                </a:solidFill>
                <a:latin typeface="+mn-lt"/>
              </a:rPr>
              <a:t>Классификация индикаторов и работа с данными</a:t>
            </a:r>
          </a:p>
          <a:p>
            <a:pPr marL="685800" indent="-685800" algn="l">
              <a:lnSpc>
                <a:spcPct val="150000"/>
              </a:lnSpc>
              <a:buFont typeface="Arial" panose="020B0604020202020204" pitchFamily="34" charset="0"/>
              <a:buChar char="•"/>
            </a:pPr>
            <a:r>
              <a:rPr lang="ru-RU" dirty="0">
                <a:solidFill>
                  <a:schemeClr val="accent1">
                    <a:lumMod val="50000"/>
                  </a:schemeClr>
                </a:solidFill>
                <a:latin typeface="+mn-lt"/>
              </a:rPr>
              <a:t>Математическое моделирование</a:t>
            </a:r>
          </a:p>
          <a:p>
            <a:pPr marL="685800" indent="-685800" algn="l">
              <a:lnSpc>
                <a:spcPct val="150000"/>
              </a:lnSpc>
              <a:buFont typeface="Arial" panose="020B0604020202020204" pitchFamily="34" charset="0"/>
              <a:buChar char="•"/>
            </a:pPr>
            <a:r>
              <a:rPr lang="ru-RU" dirty="0">
                <a:solidFill>
                  <a:schemeClr val="accent1">
                    <a:lumMod val="50000"/>
                  </a:schemeClr>
                </a:solidFill>
                <a:latin typeface="+mn-lt"/>
              </a:rPr>
              <a:t>Рекомендации по автоматизации</a:t>
            </a:r>
          </a:p>
          <a:p>
            <a:pPr marL="685800" indent="-685800" algn="l">
              <a:lnSpc>
                <a:spcPct val="150000"/>
              </a:lnSpc>
              <a:buFont typeface="Arial" panose="020B0604020202020204" pitchFamily="34" charset="0"/>
              <a:buChar char="•"/>
            </a:pPr>
            <a:r>
              <a:rPr lang="ru-RU" dirty="0">
                <a:solidFill>
                  <a:schemeClr val="accent1">
                    <a:lumMod val="50000"/>
                  </a:schemeClr>
                </a:solidFill>
                <a:latin typeface="+mn-lt"/>
              </a:rPr>
              <a:t>Результаты</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Ключевые аспекты</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Заголовок основного текста">
            <a:extLst>
              <a:ext uri="{FF2B5EF4-FFF2-40B4-BE49-F238E27FC236}">
                <a16:creationId xmlns:a16="http://schemas.microsoft.com/office/drawing/2014/main" id="{1B4B1944-DA78-B94A-84FF-D426DA02746E}"/>
              </a:ext>
            </a:extLst>
          </p:cNvPr>
          <p:cNvSpPr txBox="1"/>
          <p:nvPr/>
        </p:nvSpPr>
        <p:spPr>
          <a:xfrm>
            <a:off x="1226606" y="11789104"/>
            <a:ext cx="21718853"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5200" u="sng" dirty="0"/>
              <a:t>Предмет исследования</a:t>
            </a:r>
            <a:r>
              <a:rPr lang="en-US" sz="5200" dirty="0"/>
              <a:t>: </a:t>
            </a:r>
          </a:p>
          <a:p>
            <a:r>
              <a:rPr lang="ru-RU" sz="4800" b="0" dirty="0">
                <a:solidFill>
                  <a:schemeClr val="tx1"/>
                </a:solidFill>
              </a:rPr>
              <a:t>Выбор эффективного метода краткосрочного прогнозирования на фондовом рынке с использованием индикаторов технического анализа</a:t>
            </a:r>
            <a:endParaRPr lang="en-US" sz="4800" b="0" dirty="0">
              <a:solidFill>
                <a:schemeClr val="tx1"/>
              </a:solidFill>
            </a:endParaRPr>
          </a:p>
          <a:p>
            <a:endParaRPr lang="en-US" sz="4800" dirty="0">
              <a:solidFill>
                <a:schemeClr val="tx1"/>
              </a:solidFill>
            </a:endParaRPr>
          </a:p>
          <a:p>
            <a:r>
              <a:rPr lang="ru-RU" sz="5200" u="sng" dirty="0"/>
              <a:t>Актуальность</a:t>
            </a:r>
            <a:r>
              <a:rPr lang="en-US" sz="5200" dirty="0"/>
              <a:t>:</a:t>
            </a:r>
            <a:r>
              <a:rPr lang="en-US" sz="4800" dirty="0"/>
              <a:t> </a:t>
            </a:r>
          </a:p>
          <a:p>
            <a:pPr marL="685800" indent="-685800">
              <a:buFont typeface="Arial" panose="020B0604020202020204" pitchFamily="34" charset="0"/>
              <a:buChar char="•"/>
            </a:pPr>
            <a:r>
              <a:rPr lang="en-US" sz="4800" b="0" dirty="0">
                <a:solidFill>
                  <a:schemeClr val="tx1"/>
                </a:solidFill>
              </a:rPr>
              <a:t>	</a:t>
            </a:r>
            <a:r>
              <a:rPr lang="ru-RU" sz="4800" b="0" dirty="0">
                <a:solidFill>
                  <a:schemeClr val="tx1"/>
                </a:solidFill>
              </a:rPr>
              <a:t>Хаотичный подбор индикаторов</a:t>
            </a:r>
            <a:endParaRPr lang="en-US" sz="4800" b="0" dirty="0">
              <a:solidFill>
                <a:schemeClr val="tx1"/>
              </a:solidFill>
            </a:endParaRPr>
          </a:p>
          <a:p>
            <a:pPr marL="685800" indent="-685800">
              <a:buFont typeface="Arial" panose="020B0604020202020204" pitchFamily="34" charset="0"/>
              <a:buChar char="•"/>
            </a:pPr>
            <a:r>
              <a:rPr lang="en-US" sz="4800" b="0" dirty="0">
                <a:solidFill>
                  <a:schemeClr val="tx1"/>
                </a:solidFill>
              </a:rPr>
              <a:t>	</a:t>
            </a:r>
            <a:r>
              <a:rPr lang="ru-RU" sz="4800" b="0" dirty="0">
                <a:solidFill>
                  <a:schemeClr val="tx1"/>
                </a:solidFill>
              </a:rPr>
              <a:t>Редкое использование в качестве предикторов мат. моделей</a:t>
            </a:r>
            <a:endParaRPr lang="en-US" sz="4800" b="0" dirty="0">
              <a:solidFill>
                <a:schemeClr val="tx1"/>
              </a:solidFill>
            </a:endParaRPr>
          </a:p>
          <a:p>
            <a:pPr marL="685800" indent="-685800">
              <a:buFont typeface="Arial" panose="020B0604020202020204" pitchFamily="34" charset="0"/>
              <a:buChar char="•"/>
            </a:pPr>
            <a:r>
              <a:rPr lang="en-US" sz="4800" b="0" dirty="0">
                <a:solidFill>
                  <a:schemeClr val="tx1"/>
                </a:solidFill>
              </a:rPr>
              <a:t>	</a:t>
            </a:r>
            <a:r>
              <a:rPr lang="ru-RU" sz="4800" b="0" dirty="0">
                <a:solidFill>
                  <a:schemeClr val="tx1"/>
                </a:solidFill>
              </a:rPr>
              <a:t>Автоматизированные системы требуют частого вмешательства пользователя</a:t>
            </a:r>
            <a:endParaRPr lang="en-US" sz="4800" b="0" dirty="0">
              <a:solidFill>
                <a:schemeClr val="tx1"/>
              </a:solidFill>
            </a:endParaRPr>
          </a:p>
          <a:p>
            <a:endParaRPr lang="en-US" sz="4800" dirty="0">
              <a:solidFill>
                <a:schemeClr val="tx1"/>
              </a:solidFill>
            </a:endParaRPr>
          </a:p>
          <a:p>
            <a:r>
              <a:rPr lang="en-US" sz="4800" dirty="0"/>
              <a:t>	</a:t>
            </a:r>
          </a:p>
        </p:txBody>
      </p:sp>
    </p:spTree>
    <p:extLst>
      <p:ext uri="{BB962C8B-B14F-4D97-AF65-F5344CB8AC3E}">
        <p14:creationId xmlns:p14="http://schemas.microsoft.com/office/powerpoint/2010/main" val="8408928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Ключевые аспекты</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9" name="Заголовок основного текста">
            <a:extLst>
              <a:ext uri="{FF2B5EF4-FFF2-40B4-BE49-F238E27FC236}">
                <a16:creationId xmlns:a16="http://schemas.microsoft.com/office/drawing/2014/main" id="{62E34635-A1C8-4F4B-8A96-0A7B2ADE202C}"/>
              </a:ext>
            </a:extLst>
          </p:cNvPr>
          <p:cNvSpPr txBox="1"/>
          <p:nvPr/>
        </p:nvSpPr>
        <p:spPr>
          <a:xfrm>
            <a:off x="1209449" y="11068689"/>
            <a:ext cx="2091965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en-US" sz="4800" u="sng" dirty="0"/>
          </a:p>
          <a:p>
            <a:r>
              <a:rPr lang="ru-RU" sz="5200" u="sng" dirty="0"/>
              <a:t>Гипотеза</a:t>
            </a:r>
            <a:r>
              <a:rPr lang="en-US" sz="5200" u="sng" dirty="0"/>
              <a:t>:</a:t>
            </a:r>
          </a:p>
          <a:p>
            <a:r>
              <a:rPr lang="ru-RU" sz="4800" b="0" dirty="0">
                <a:solidFill>
                  <a:schemeClr val="tx1"/>
                </a:solidFill>
              </a:rPr>
              <a:t>Грамотная селекция технических индикаторов и их применение в мат. моделях может повысить качество</a:t>
            </a:r>
            <a:r>
              <a:rPr lang="en-US" sz="4800" b="0" dirty="0">
                <a:solidFill>
                  <a:schemeClr val="tx1"/>
                </a:solidFill>
              </a:rPr>
              <a:t> </a:t>
            </a:r>
            <a:r>
              <a:rPr lang="ru-RU" sz="4800" b="0" dirty="0">
                <a:solidFill>
                  <a:schemeClr val="tx1"/>
                </a:solidFill>
              </a:rPr>
              <a:t>краткосрочного прогнозирования</a:t>
            </a:r>
            <a:endParaRPr lang="en-US" sz="4800" b="0" dirty="0">
              <a:solidFill>
                <a:schemeClr val="tx1"/>
              </a:solidFill>
            </a:endParaRPr>
          </a:p>
          <a:p>
            <a:r>
              <a:rPr lang="en-US" sz="4800" dirty="0">
                <a:solidFill>
                  <a:schemeClr val="tx1"/>
                </a:solidFill>
              </a:rPr>
              <a:t> </a:t>
            </a:r>
            <a:r>
              <a:rPr lang="en-US" sz="4800" b="0" dirty="0"/>
              <a:t>	</a:t>
            </a:r>
            <a:endParaRPr lang="en-US" sz="5200" u="sng" dirty="0"/>
          </a:p>
          <a:p>
            <a:r>
              <a:rPr lang="ru-RU" sz="5200" u="sng" dirty="0"/>
              <a:t>Цель</a:t>
            </a:r>
            <a:r>
              <a:rPr lang="en-US" sz="5200" u="sng" dirty="0"/>
              <a:t>:</a:t>
            </a:r>
          </a:p>
          <a:p>
            <a:pPr algn="just"/>
            <a:r>
              <a:rPr lang="ru-RU" sz="4800" b="0" dirty="0">
                <a:solidFill>
                  <a:schemeClr val="tx1"/>
                </a:solidFill>
              </a:rPr>
              <a:t>Исследование направлений повышения качества краткосрочного прогнозирования курсов акций с помощью различных индикаторов технического анализа и </a:t>
            </a:r>
            <a:r>
              <a:rPr lang="ru-RU" sz="4800" b="0" u="sng" dirty="0">
                <a:solidFill>
                  <a:schemeClr val="tx1"/>
                </a:solidFill>
              </a:rPr>
              <a:t>разработка предложений по автоматизации </a:t>
            </a:r>
            <a:r>
              <a:rPr lang="ru-RU" sz="4800" b="0" dirty="0">
                <a:solidFill>
                  <a:schemeClr val="tx1"/>
                </a:solidFill>
              </a:rPr>
              <a:t>               </a:t>
            </a:r>
            <a:r>
              <a:rPr lang="ru-RU" sz="4800" b="0" u="sng" dirty="0">
                <a:solidFill>
                  <a:schemeClr val="tx1"/>
                </a:solidFill>
              </a:rPr>
              <a:t>снижение порога входа на рынок</a:t>
            </a:r>
            <a:endParaRPr lang="en-US" sz="4800" b="0" dirty="0">
              <a:solidFill>
                <a:schemeClr val="tx1"/>
              </a:solidFill>
            </a:endParaRPr>
          </a:p>
          <a:p>
            <a:endParaRPr lang="ru-RU" sz="4800" b="0" dirty="0">
              <a:solidFill>
                <a:schemeClr val="tx1"/>
              </a:solidFill>
            </a:endParaRPr>
          </a:p>
        </p:txBody>
      </p:sp>
      <p:sp>
        <p:nvSpPr>
          <p:cNvPr id="2" name="Стрелка вниз 1">
            <a:extLst>
              <a:ext uri="{FF2B5EF4-FFF2-40B4-BE49-F238E27FC236}">
                <a16:creationId xmlns:a16="http://schemas.microsoft.com/office/drawing/2014/main" id="{0E2B73F8-0696-D34A-938D-D025D33A38C2}"/>
              </a:ext>
            </a:extLst>
          </p:cNvPr>
          <p:cNvSpPr/>
          <p:nvPr/>
        </p:nvSpPr>
        <p:spPr>
          <a:xfrm rot="16200000">
            <a:off x="9648981" y="10340402"/>
            <a:ext cx="706545" cy="1512168"/>
          </a:xfrm>
          <a:prstGeom prst="downArrow">
            <a:avLst/>
          </a:prstGeom>
          <a:noFill/>
          <a:ln w="12700" cap="flat">
            <a:solidFill>
              <a:schemeClr val="tx1"/>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extLst>
      <p:ext uri="{BB962C8B-B14F-4D97-AF65-F5344CB8AC3E}">
        <p14:creationId xmlns:p14="http://schemas.microsoft.com/office/powerpoint/2010/main" val="1996878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Ключевые аспекты</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9" name="Заголовок основного текста">
            <a:extLst>
              <a:ext uri="{FF2B5EF4-FFF2-40B4-BE49-F238E27FC236}">
                <a16:creationId xmlns:a16="http://schemas.microsoft.com/office/drawing/2014/main" id="{62E34635-A1C8-4F4B-8A96-0A7B2ADE202C}"/>
              </a:ext>
            </a:extLst>
          </p:cNvPr>
          <p:cNvSpPr txBox="1"/>
          <p:nvPr/>
        </p:nvSpPr>
        <p:spPr>
          <a:xfrm>
            <a:off x="1209449" y="11250488"/>
            <a:ext cx="2091965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en-US" sz="4800" u="sng" dirty="0"/>
          </a:p>
          <a:p>
            <a:r>
              <a:rPr lang="ru-RU" sz="5200" u="sng" dirty="0"/>
              <a:t>Задачи</a:t>
            </a:r>
          </a:p>
          <a:p>
            <a:endParaRPr lang="en-US" sz="4800" b="0" dirty="0">
              <a:solidFill>
                <a:schemeClr val="tx1"/>
              </a:solidFill>
            </a:endParaRPr>
          </a:p>
          <a:p>
            <a:pPr marL="571500" lvl="0" indent="-571500" algn="just">
              <a:buFont typeface="Arial" panose="020B0604020202020204" pitchFamily="34" charset="0"/>
              <a:buChar char="•"/>
            </a:pPr>
            <a:r>
              <a:rPr lang="ru-RU" sz="4400" b="0" dirty="0">
                <a:solidFill>
                  <a:schemeClr val="tx1"/>
                </a:solidFill>
              </a:rPr>
              <a:t>Провести анализ методов и методик краткосрочного прогнозирования курсов акций</a:t>
            </a:r>
          </a:p>
          <a:p>
            <a:pPr marL="571500" lvl="0" indent="-571500" algn="just">
              <a:buFont typeface="Arial" panose="020B0604020202020204" pitchFamily="34" charset="0"/>
              <a:buChar char="•"/>
            </a:pPr>
            <a:r>
              <a:rPr lang="ru-RU" sz="4400" b="0" dirty="0">
                <a:solidFill>
                  <a:schemeClr val="tx1"/>
                </a:solidFill>
              </a:rPr>
              <a:t>Провести анализ вариантов автоматизации процесса прогнозирования будущих котировок</a:t>
            </a:r>
          </a:p>
          <a:p>
            <a:pPr marL="571500" lvl="0" indent="-571500" algn="just">
              <a:buFont typeface="Arial" panose="020B0604020202020204" pitchFamily="34" charset="0"/>
              <a:buChar char="•"/>
            </a:pPr>
            <a:r>
              <a:rPr lang="ru-RU" sz="4400" b="0" dirty="0"/>
              <a:t>Осуществить классификацию и отбор необходимых технических индикаторов</a:t>
            </a:r>
          </a:p>
          <a:p>
            <a:pPr marL="571500" lvl="0" indent="-571500" algn="just">
              <a:buFont typeface="Arial" panose="020B0604020202020204" pitchFamily="34" charset="0"/>
              <a:buChar char="•"/>
            </a:pPr>
            <a:r>
              <a:rPr lang="ru-RU" sz="4400" b="0" dirty="0"/>
              <a:t>Обосновать и рекомендовать выбор эффективных методов и моделей прогнозирования с использованием отобранных индикаторов</a:t>
            </a:r>
          </a:p>
          <a:p>
            <a:pPr marL="571500" lvl="0" indent="-571500" algn="just">
              <a:buFont typeface="Arial" panose="020B0604020202020204" pitchFamily="34" charset="0"/>
              <a:buChar char="•"/>
            </a:pPr>
            <a:r>
              <a:rPr lang="ru-RU" sz="4400" b="0" dirty="0"/>
              <a:t>Осуществить подбор оптимальной структуры и/или оптимальных параметров для выбранных математических моделей, применить их для прогнозирования</a:t>
            </a:r>
          </a:p>
          <a:p>
            <a:pPr marL="571500" lvl="0" indent="-571500" algn="just">
              <a:buFont typeface="Arial" panose="020B0604020202020204" pitchFamily="34" charset="0"/>
              <a:buChar char="•"/>
            </a:pPr>
            <a:r>
              <a:rPr lang="ru-RU" sz="4400" b="0" dirty="0"/>
              <a:t>Разработать рекомендации для автоматизации принятия торговых решений на рынке</a:t>
            </a:r>
            <a:endParaRPr lang="ru-RU" sz="4400" b="0" dirty="0">
              <a:solidFill>
                <a:schemeClr val="tx1"/>
              </a:solidFill>
            </a:endParaRPr>
          </a:p>
        </p:txBody>
      </p:sp>
    </p:spTree>
    <p:extLst>
      <p:ext uri="{BB962C8B-B14F-4D97-AF65-F5344CB8AC3E}">
        <p14:creationId xmlns:p14="http://schemas.microsoft.com/office/powerpoint/2010/main" val="249890187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Индикаторы технического анализа</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10" name="Заголовок основного текста">
            <a:extLst>
              <a:ext uri="{FF2B5EF4-FFF2-40B4-BE49-F238E27FC236}">
                <a16:creationId xmlns:a16="http://schemas.microsoft.com/office/drawing/2014/main" id="{EFBEFDA4-97C8-9A40-944B-D3A47CC79167}"/>
              </a:ext>
            </a:extLst>
          </p:cNvPr>
          <p:cNvSpPr txBox="1"/>
          <p:nvPr/>
        </p:nvSpPr>
        <p:spPr>
          <a:xfrm>
            <a:off x="1209451" y="9179499"/>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571500" indent="-571500">
              <a:lnSpc>
                <a:spcPct val="150000"/>
              </a:lnSpc>
              <a:buFont typeface="Arial" panose="020B0604020202020204" pitchFamily="34" charset="0"/>
              <a:buChar char="•"/>
            </a:pPr>
            <a:r>
              <a:rPr lang="ru-RU" sz="4800" b="0" dirty="0"/>
              <a:t>Трендовые</a:t>
            </a:r>
          </a:p>
          <a:p>
            <a:pPr marL="571500" indent="-571500">
              <a:lnSpc>
                <a:spcPct val="150000"/>
              </a:lnSpc>
              <a:buFont typeface="Arial" panose="020B0604020202020204" pitchFamily="34" charset="0"/>
              <a:buChar char="•"/>
            </a:pPr>
            <a:r>
              <a:rPr lang="ru-RU" sz="4800" b="0" dirty="0"/>
              <a:t>Импульса</a:t>
            </a:r>
          </a:p>
          <a:p>
            <a:pPr marL="571500" indent="-571500">
              <a:lnSpc>
                <a:spcPct val="150000"/>
              </a:lnSpc>
              <a:buFont typeface="Arial" panose="020B0604020202020204" pitchFamily="34" charset="0"/>
              <a:buChar char="•"/>
            </a:pPr>
            <a:r>
              <a:rPr lang="ru-RU" sz="4800" b="0" dirty="0"/>
              <a:t>Волатильности</a:t>
            </a:r>
          </a:p>
          <a:p>
            <a:pPr marL="571500" indent="-571500">
              <a:lnSpc>
                <a:spcPct val="150000"/>
              </a:lnSpc>
              <a:buFont typeface="Arial" panose="020B0604020202020204" pitchFamily="34" charset="0"/>
              <a:buChar char="•"/>
            </a:pPr>
            <a:r>
              <a:rPr lang="ru-RU" sz="4800" b="0" dirty="0"/>
              <a:t>Объема</a:t>
            </a:r>
          </a:p>
          <a:p>
            <a:pPr marL="571500" indent="-571500">
              <a:buFontTx/>
              <a:buChar char="-"/>
            </a:pPr>
            <a:endParaRPr dirty="0"/>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871E5149-14F0-F347-83D4-B00C3F85FEFD}"/>
                  </a:ext>
                </a:extLst>
              </p:cNvPr>
              <p:cNvSpPr/>
              <p:nvPr/>
            </p:nvSpPr>
            <p:spPr>
              <a:xfrm>
                <a:off x="11804737" y="6108049"/>
                <a:ext cx="989552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sz="4400" i="1" smtClean="0">
                          <a:latin typeface="Cambria Math" panose="02040503050406030204" pitchFamily="18" charset="0"/>
                        </a:rPr>
                        <m:t>𝐸𝑀𝐴</m:t>
                      </m:r>
                      <m:r>
                        <a:rPr lang="ru-RU" sz="4400">
                          <a:latin typeface="Cambria Math" panose="02040503050406030204" pitchFamily="18" charset="0"/>
                        </a:rPr>
                        <m:t>=</m:t>
                      </m:r>
                      <m:r>
                        <a:rPr lang="ru-RU" sz="4400" i="1">
                          <a:latin typeface="Cambria Math" panose="02040503050406030204" pitchFamily="18" charset="0"/>
                        </a:rPr>
                        <m:t>𝑎</m:t>
                      </m:r>
                      <m:r>
                        <a:rPr lang="ru-RU" sz="4400">
                          <a:latin typeface="Cambria Math" panose="02040503050406030204" pitchFamily="18" charset="0"/>
                        </a:rPr>
                        <m:t> ∙ </m:t>
                      </m:r>
                      <m:sSub>
                        <m:sSubPr>
                          <m:ctrlPr>
                            <a:rPr lang="ru-RU" sz="4400" i="1">
                              <a:latin typeface="Cambria Math" panose="02040503050406030204" pitchFamily="18" charset="0"/>
                            </a:rPr>
                          </m:ctrlPr>
                        </m:sSubPr>
                        <m:e>
                          <m:r>
                            <a:rPr lang="ru-RU" sz="4400" i="1">
                              <a:latin typeface="Cambria Math" panose="02040503050406030204" pitchFamily="18" charset="0"/>
                            </a:rPr>
                            <m:t>𝑃</m:t>
                          </m:r>
                          <m:r>
                            <a:rPr lang="en-US" sz="4400" b="0" i="1" smtClean="0">
                              <a:latin typeface="Cambria Math" panose="02040503050406030204" pitchFamily="18" charset="0"/>
                            </a:rPr>
                            <m:t>𝑟𝑖𝑐𝑒</m:t>
                          </m:r>
                        </m:e>
                        <m:sub>
                          <m:r>
                            <a:rPr lang="ru-RU" sz="4400" i="1">
                              <a:latin typeface="Cambria Math" panose="02040503050406030204" pitchFamily="18" charset="0"/>
                            </a:rPr>
                            <m:t>𝑛</m:t>
                          </m:r>
                        </m:sub>
                      </m:sSub>
                      <m:r>
                        <a:rPr lang="ru-RU" sz="4400">
                          <a:latin typeface="Cambria Math" panose="02040503050406030204" pitchFamily="18" charset="0"/>
                        </a:rPr>
                        <m:t>+</m:t>
                      </m:r>
                      <m:d>
                        <m:dPr>
                          <m:ctrlPr>
                            <a:rPr lang="ru-RU" sz="4400" i="1">
                              <a:latin typeface="Cambria Math" panose="02040503050406030204" pitchFamily="18" charset="0"/>
                            </a:rPr>
                          </m:ctrlPr>
                        </m:dPr>
                        <m:e>
                          <m:r>
                            <a:rPr lang="ru-RU" sz="4400">
                              <a:latin typeface="Cambria Math" panose="02040503050406030204" pitchFamily="18" charset="0"/>
                            </a:rPr>
                            <m:t>1−</m:t>
                          </m:r>
                          <m:r>
                            <a:rPr lang="ru-RU" sz="4400" i="1">
                              <a:latin typeface="Cambria Math" panose="02040503050406030204" pitchFamily="18" charset="0"/>
                            </a:rPr>
                            <m:t>𝑎</m:t>
                          </m:r>
                        </m:e>
                      </m:d>
                      <m:r>
                        <a:rPr lang="ru-RU" sz="4400">
                          <a:latin typeface="Cambria Math" panose="02040503050406030204" pitchFamily="18" charset="0"/>
                        </a:rPr>
                        <m:t>∙</m:t>
                      </m:r>
                      <m:sSub>
                        <m:sSubPr>
                          <m:ctrlPr>
                            <a:rPr lang="ru-RU" sz="4400" i="1">
                              <a:latin typeface="Cambria Math" panose="02040503050406030204" pitchFamily="18" charset="0"/>
                            </a:rPr>
                          </m:ctrlPr>
                        </m:sSubPr>
                        <m:e>
                          <m:r>
                            <a:rPr lang="ru-RU" sz="4400" i="1">
                              <a:latin typeface="Cambria Math" panose="02040503050406030204" pitchFamily="18" charset="0"/>
                            </a:rPr>
                            <m:t>𝐸𝑀𝐴</m:t>
                          </m:r>
                        </m:e>
                        <m:sub>
                          <m:r>
                            <a:rPr lang="ru-RU" sz="4400" i="1">
                              <a:latin typeface="Cambria Math" panose="02040503050406030204" pitchFamily="18" charset="0"/>
                            </a:rPr>
                            <m:t>𝑛</m:t>
                          </m:r>
                          <m:r>
                            <a:rPr lang="ru-RU" sz="4400">
                              <a:latin typeface="Cambria Math" panose="02040503050406030204" pitchFamily="18" charset="0"/>
                            </a:rPr>
                            <m:t>−1</m:t>
                          </m:r>
                        </m:sub>
                      </m:sSub>
                      <m:r>
                        <a:rPr lang="ru-RU" sz="4400">
                          <a:latin typeface="Cambria Math" panose="02040503050406030204" pitchFamily="18" charset="0"/>
                        </a:rPr>
                        <m:t> </m:t>
                      </m:r>
                    </m:oMath>
                  </m:oMathPara>
                </a14:m>
                <a:endParaRPr lang="ru-RU" sz="4400" dirty="0"/>
              </a:p>
            </p:txBody>
          </p:sp>
        </mc:Choice>
        <mc:Fallback xmlns="">
          <p:sp>
            <p:nvSpPr>
              <p:cNvPr id="4" name="Прямоугольник 3">
                <a:extLst>
                  <a:ext uri="{FF2B5EF4-FFF2-40B4-BE49-F238E27FC236}">
                    <a16:creationId xmlns:a16="http://schemas.microsoft.com/office/drawing/2014/main" id="{871E5149-14F0-F347-83D4-B00C3F85FEFD}"/>
                  </a:ext>
                </a:extLst>
              </p:cNvPr>
              <p:cNvSpPr>
                <a:spLocks noRot="1" noChangeAspect="1" noMove="1" noResize="1" noEditPoints="1" noAdjustHandles="1" noChangeArrowheads="1" noChangeShapeType="1" noTextEdit="1"/>
              </p:cNvSpPr>
              <p:nvPr/>
            </p:nvSpPr>
            <p:spPr>
              <a:xfrm>
                <a:off x="11804737" y="6108049"/>
                <a:ext cx="9895529" cy="769441"/>
              </a:xfrm>
              <a:prstGeom prst="rect">
                <a:avLst/>
              </a:prstGeom>
              <a:blipFill>
                <a:blip r:embed="rId3"/>
                <a:stretch>
                  <a:fillRect l="-513" b="-2419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85144DA0-B970-6B4E-931D-FCB227938D3F}"/>
                  </a:ext>
                </a:extLst>
              </p:cNvPr>
              <p:cNvSpPr/>
              <p:nvPr/>
            </p:nvSpPr>
            <p:spPr>
              <a:xfrm>
                <a:off x="9461794" y="6927106"/>
                <a:ext cx="14581418" cy="25042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u-RU" sz="4400" i="1" smtClean="0">
                              <a:latin typeface="Cambria Math" panose="02040503050406030204" pitchFamily="18" charset="0"/>
                            </a:rPr>
                          </m:ctrlPr>
                        </m:dPr>
                        <m:e>
                          <m:sSub>
                            <m:sSubPr>
                              <m:ctrlPr>
                                <a:rPr lang="ru-RU" sz="4400" i="1">
                                  <a:latin typeface="Cambria Math" panose="02040503050406030204" pitchFamily="18" charset="0"/>
                                </a:rPr>
                              </m:ctrlPr>
                            </m:sSubPr>
                            <m:e>
                              <m:r>
                                <a:rPr lang="ru-RU" sz="4400" i="1">
                                  <a:latin typeface="Cambria Math" panose="02040503050406030204" pitchFamily="18" charset="0"/>
                                </a:rPr>
                                <m:t>𝑀𝐴𝐶𝐷</m:t>
                              </m:r>
                            </m:e>
                            <m:sub>
                              <m:r>
                                <a:rPr lang="ru-RU" sz="4400" i="1">
                                  <a:latin typeface="Cambria Math" panose="02040503050406030204" pitchFamily="18" charset="0"/>
                                </a:rPr>
                                <m:t>𝑠𝑖𝑔𝑛𝑎𝑙</m:t>
                              </m:r>
                            </m:sub>
                          </m:sSub>
                          <m:r>
                            <a:rPr lang="ru-RU" sz="4400">
                              <a:latin typeface="Cambria Math" panose="02040503050406030204" pitchFamily="18" charset="0"/>
                            </a:rPr>
                            <m:t>=</m:t>
                          </m:r>
                          <m:sSub>
                            <m:sSubPr>
                              <m:ctrlPr>
                                <a:rPr lang="ru-RU" sz="4400" i="1">
                                  <a:latin typeface="Cambria Math" panose="02040503050406030204" pitchFamily="18" charset="0"/>
                                </a:rPr>
                              </m:ctrlPr>
                            </m:sSubPr>
                            <m:e>
                              <m:sSub>
                                <m:sSubPr>
                                  <m:ctrlPr>
                                    <a:rPr lang="ru-RU" sz="4400" i="1">
                                      <a:latin typeface="Cambria Math" panose="02040503050406030204" pitchFamily="18" charset="0"/>
                                    </a:rPr>
                                  </m:ctrlPr>
                                </m:sSubPr>
                                <m:e>
                                  <m:r>
                                    <a:rPr lang="ru-RU" sz="4400" i="1">
                                      <a:latin typeface="Cambria Math" panose="02040503050406030204" pitchFamily="18" charset="0"/>
                                    </a:rPr>
                                    <m:t>𝐸𝑀𝐴</m:t>
                                  </m:r>
                                </m:e>
                                <m:sub>
                                  <m:r>
                                    <a:rPr lang="ru-RU" sz="4400" i="1">
                                      <a:latin typeface="Cambria Math" panose="02040503050406030204" pitchFamily="18" charset="0"/>
                                    </a:rPr>
                                    <m:t>𝑎</m:t>
                                  </m:r>
                                </m:sub>
                              </m:sSub>
                              <m:r>
                                <a:rPr lang="ru-RU" sz="4400">
                                  <a:latin typeface="Cambria Math" panose="02040503050406030204" pitchFamily="18" charset="0"/>
                                </a:rPr>
                                <m:t>(</m:t>
                              </m:r>
                              <m:r>
                                <a:rPr lang="ru-RU" sz="4400" i="1">
                                  <a:latin typeface="Cambria Math" panose="02040503050406030204" pitchFamily="18" charset="0"/>
                                </a:rPr>
                                <m:t>𝐸𝑀𝐴</m:t>
                              </m:r>
                            </m:e>
                            <m:sub>
                              <m:r>
                                <a:rPr lang="ru-RU" sz="4400" i="1">
                                  <a:latin typeface="Cambria Math" panose="02040503050406030204" pitchFamily="18" charset="0"/>
                                </a:rPr>
                                <m:t>𝑠h𝑜𝑟𝑡</m:t>
                              </m:r>
                            </m:sub>
                          </m:sSub>
                          <m:d>
                            <m:dPr>
                              <m:ctrlPr>
                                <a:rPr lang="ru-RU" sz="4400" i="1">
                                  <a:latin typeface="Cambria Math" panose="02040503050406030204" pitchFamily="18" charset="0"/>
                                </a:rPr>
                              </m:ctrlPr>
                            </m:dPr>
                            <m:e>
                              <m:r>
                                <a:rPr lang="ru-RU" sz="4400" i="1">
                                  <a:latin typeface="Cambria Math" panose="02040503050406030204" pitchFamily="18" charset="0"/>
                                </a:rPr>
                                <m:t>𝑃</m:t>
                              </m:r>
                              <m:r>
                                <a:rPr lang="en-US" sz="4400" b="0" i="1" smtClean="0">
                                  <a:latin typeface="Cambria Math" panose="02040503050406030204" pitchFamily="18" charset="0"/>
                                </a:rPr>
                                <m:t>𝑟𝑖𝑐𝑒</m:t>
                              </m:r>
                            </m:e>
                          </m:d>
                          <m:r>
                            <a:rPr lang="ru-RU" sz="4400">
                              <a:latin typeface="Cambria Math" panose="02040503050406030204" pitchFamily="18" charset="0"/>
                            </a:rPr>
                            <m:t>−</m:t>
                          </m:r>
                          <m:sSub>
                            <m:sSubPr>
                              <m:ctrlPr>
                                <a:rPr lang="ru-RU" sz="4400" i="1">
                                  <a:latin typeface="Cambria Math" panose="02040503050406030204" pitchFamily="18" charset="0"/>
                                </a:rPr>
                              </m:ctrlPr>
                            </m:sSubPr>
                            <m:e>
                              <m:r>
                                <a:rPr lang="ru-RU" sz="4400" i="1">
                                  <a:latin typeface="Cambria Math" panose="02040503050406030204" pitchFamily="18" charset="0"/>
                                </a:rPr>
                                <m:t>𝐸𝑀𝐴</m:t>
                              </m:r>
                            </m:e>
                            <m:sub>
                              <m:r>
                                <a:rPr lang="ru-RU" sz="4400" i="1">
                                  <a:latin typeface="Cambria Math" panose="02040503050406030204" pitchFamily="18" charset="0"/>
                                </a:rPr>
                                <m:t>𝑙𝑜𝑛𝑔</m:t>
                              </m:r>
                            </m:sub>
                          </m:sSub>
                          <m:r>
                            <a:rPr lang="ru-RU" sz="4400">
                              <a:latin typeface="Cambria Math" panose="02040503050406030204" pitchFamily="18" charset="0"/>
                            </a:rPr>
                            <m:t>(</m:t>
                          </m:r>
                          <m:r>
                            <a:rPr lang="ru-RU" sz="4400" i="1">
                              <a:latin typeface="Cambria Math" panose="02040503050406030204" pitchFamily="18" charset="0"/>
                            </a:rPr>
                            <m:t>𝑃</m:t>
                          </m:r>
                          <m:r>
                            <m:rPr>
                              <m:sty m:val="p"/>
                            </m:rPr>
                            <a:rPr lang="en-US" sz="4400" b="0" i="0" smtClean="0">
                              <a:latin typeface="Cambria Math" panose="02040503050406030204" pitchFamily="18" charset="0"/>
                            </a:rPr>
                            <m:t>rice</m:t>
                          </m:r>
                          <m:r>
                            <a:rPr lang="ru-RU" sz="4400">
                              <a:latin typeface="Cambria Math" panose="02040503050406030204" pitchFamily="18" charset="0"/>
                            </a:rPr>
                            <m:t>)</m:t>
                          </m:r>
                        </m:e>
                      </m:d>
                    </m:oMath>
                  </m:oMathPara>
                </a14:m>
                <a:endParaRPr lang="en-US" sz="4400" dirty="0"/>
              </a:p>
              <a:p>
                <a:endParaRPr lang="ru-RU" sz="3200" i="1" dirty="0"/>
              </a:p>
              <a:p>
                <a:r>
                  <a:rPr lang="ru-RU" sz="3000" dirty="0"/>
                  <a:t>где </a:t>
                </a:r>
                <a14:m>
                  <m:oMath xmlns:m="http://schemas.openxmlformats.org/officeDocument/2006/math">
                    <m:r>
                      <a:rPr lang="en-US" sz="3000" i="1">
                        <a:latin typeface="Cambria Math" panose="02040503050406030204" pitchFamily="18" charset="0"/>
                      </a:rPr>
                      <m:t>𝑎</m:t>
                    </m:r>
                  </m:oMath>
                </a14:m>
                <a:r>
                  <a:rPr lang="en-US" sz="3000" dirty="0"/>
                  <a:t> </a:t>
                </a:r>
                <a:r>
                  <a:rPr lang="ru-RU" sz="3000" dirty="0"/>
                  <a:t>– доля использования значения цен, </a:t>
                </a:r>
                <a14:m>
                  <m:oMath xmlns:m="http://schemas.openxmlformats.org/officeDocument/2006/math">
                    <m:r>
                      <a:rPr lang="en-US" sz="3000" i="1">
                        <a:latin typeface="Cambria Math" panose="02040503050406030204" pitchFamily="18" charset="0"/>
                      </a:rPr>
                      <m:t>𝑎</m:t>
                    </m:r>
                    <m:r>
                      <a:rPr lang="ru-RU" sz="3000" i="1">
                        <a:latin typeface="Cambria Math" panose="02040503050406030204" pitchFamily="18" charset="0"/>
                      </a:rPr>
                      <m:t> ∈</m:t>
                    </m:r>
                    <m:d>
                      <m:dPr>
                        <m:ctrlPr>
                          <a:rPr lang="ru-RU" sz="3000" i="1">
                            <a:latin typeface="Cambria Math" panose="02040503050406030204" pitchFamily="18" charset="0"/>
                          </a:rPr>
                        </m:ctrlPr>
                      </m:dPr>
                      <m:e>
                        <m:r>
                          <a:rPr lang="ru-RU" sz="3000" i="1">
                            <a:latin typeface="Cambria Math" panose="02040503050406030204" pitchFamily="18" charset="0"/>
                          </a:rPr>
                          <m:t>0;1</m:t>
                        </m:r>
                      </m:e>
                    </m:d>
                    <m:r>
                      <a:rPr lang="en-US" sz="3000" b="0" i="0" smtClean="0">
                        <a:latin typeface="Cambria Math" panose="02040503050406030204" pitchFamily="18" charset="0"/>
                      </a:rPr>
                      <m:t>;</m:t>
                    </m:r>
                  </m:oMath>
                </a14:m>
                <a:r>
                  <a:rPr lang="ru-RU" sz="3000" dirty="0"/>
                  <a:t> </a:t>
                </a:r>
                <a14:m>
                  <m:oMath xmlns:m="http://schemas.openxmlformats.org/officeDocument/2006/math">
                    <m:r>
                      <a:rPr lang="ru-RU" sz="3000" i="1">
                        <a:latin typeface="Cambria Math" panose="02040503050406030204" pitchFamily="18" charset="0"/>
                      </a:rPr>
                      <m:t>𝑛</m:t>
                    </m:r>
                  </m:oMath>
                </a14:m>
                <a:r>
                  <a:rPr lang="ru-RU" sz="3000" dirty="0"/>
                  <a:t> – количество периодов </a:t>
                </a:r>
              </a:p>
              <a:p>
                <a:endParaRPr lang="ru-RU" sz="4400" dirty="0"/>
              </a:p>
            </p:txBody>
          </p:sp>
        </mc:Choice>
        <mc:Fallback xmlns="">
          <p:sp>
            <p:nvSpPr>
              <p:cNvPr id="5" name="Прямоугольник 4">
                <a:extLst>
                  <a:ext uri="{FF2B5EF4-FFF2-40B4-BE49-F238E27FC236}">
                    <a16:creationId xmlns:a16="http://schemas.microsoft.com/office/drawing/2014/main" id="{85144DA0-B970-6B4E-931D-FCB227938D3F}"/>
                  </a:ext>
                </a:extLst>
              </p:cNvPr>
              <p:cNvSpPr>
                <a:spLocks noRot="1" noChangeAspect="1" noMove="1" noResize="1" noEditPoints="1" noAdjustHandles="1" noChangeArrowheads="1" noChangeShapeType="1" noTextEdit="1"/>
              </p:cNvSpPr>
              <p:nvPr/>
            </p:nvSpPr>
            <p:spPr>
              <a:xfrm>
                <a:off x="9461794" y="6927106"/>
                <a:ext cx="14581418" cy="2504212"/>
              </a:xfrm>
              <a:prstGeom prst="rect">
                <a:avLst/>
              </a:prstGeom>
              <a:blipFill>
                <a:blip r:embed="rId4"/>
                <a:stretch>
                  <a:fillRect l="-174" t="-60804" r="-5396" b="-26131"/>
                </a:stretch>
              </a:blipFill>
            </p:spPr>
            <p:txBody>
              <a:bodyPr/>
              <a:lstStyle/>
              <a:p>
                <a:r>
                  <a:rPr lang="ru-RU">
                    <a:noFill/>
                  </a:rPr>
                  <a:t> </a:t>
                </a:r>
              </a:p>
            </p:txBody>
          </p:sp>
        </mc:Fallback>
      </mc:AlternateContent>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9040F30B-051D-4640-B8F7-F99E5B666624}"/>
              </a:ext>
            </a:extLst>
          </p:cNvPr>
          <p:cNvSpPr txBox="1"/>
          <p:nvPr/>
        </p:nvSpPr>
        <p:spPr>
          <a:xfrm>
            <a:off x="9461794" y="9016122"/>
            <a:ext cx="16459725"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5400" u="sng" dirty="0"/>
              <a:t>Выбраны для начального этапа:</a:t>
            </a:r>
            <a:endParaRPr lang="en-US" sz="5400" u="sng" dirty="0"/>
          </a:p>
          <a:p>
            <a:pPr algn="l">
              <a:defRPr sz="2800">
                <a:solidFill>
                  <a:srgbClr val="253957"/>
                </a:solidFill>
                <a:latin typeface="+mn-lt"/>
                <a:ea typeface="+mn-ea"/>
                <a:cs typeface="+mn-cs"/>
                <a:sym typeface="Arial Narrow"/>
              </a:defRPr>
            </a:pPr>
            <a:endParaRPr lang="en-US" sz="4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400" i="1" dirty="0">
                <a:solidFill>
                  <a:schemeClr val="tx1"/>
                </a:solidFill>
              </a:rPr>
              <a:t>SMA, EMA, MACD, Parabolic SAR, AROON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400" i="1" dirty="0">
                <a:solidFill>
                  <a:schemeClr val="tx1"/>
                </a:solidFill>
              </a:rPr>
              <a:t>RSI, STOCH, WILLIAMS %R, CCI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400" i="1" dirty="0">
                <a:solidFill>
                  <a:schemeClr val="tx1"/>
                </a:solidFill>
              </a:rPr>
              <a:t>BBANDS, ATR</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400" i="1" dirty="0">
                <a:solidFill>
                  <a:schemeClr val="tx1"/>
                </a:solidFill>
              </a:rPr>
              <a:t>OBV, AD</a:t>
            </a:r>
          </a:p>
        </p:txBody>
      </p:sp>
      <p:sp>
        <p:nvSpPr>
          <p:cNvPr id="7" name="Прямоугольник 6">
            <a:extLst>
              <a:ext uri="{FF2B5EF4-FFF2-40B4-BE49-F238E27FC236}">
                <a16:creationId xmlns:a16="http://schemas.microsoft.com/office/drawing/2014/main" id="{E4063C2C-51F8-EE4B-9696-936D26C5307F}"/>
              </a:ext>
            </a:extLst>
          </p:cNvPr>
          <p:cNvSpPr/>
          <p:nvPr/>
        </p:nvSpPr>
        <p:spPr>
          <a:xfrm>
            <a:off x="9461794" y="4766416"/>
            <a:ext cx="12192000" cy="923330"/>
          </a:xfrm>
          <a:prstGeom prst="rect">
            <a:avLst/>
          </a:prstGeom>
        </p:spPr>
        <p:txBody>
          <a:bodyPr>
            <a:spAutoFit/>
          </a:bodyPr>
          <a:lstStyle/>
          <a:p>
            <a:pPr algn="l">
              <a:defRPr sz="2800">
                <a:solidFill>
                  <a:srgbClr val="253957"/>
                </a:solidFill>
                <a:latin typeface="+mn-lt"/>
                <a:ea typeface="+mn-ea"/>
                <a:cs typeface="+mn-cs"/>
                <a:sym typeface="Arial Narrow"/>
              </a:defRPr>
            </a:pPr>
            <a:r>
              <a:rPr lang="ru-RU" sz="5400" u="sng" dirty="0">
                <a:solidFill>
                  <a:srgbClr val="253957"/>
                </a:solidFill>
                <a:sym typeface="Arial Narrow"/>
              </a:rPr>
              <a:t>Пример вычисления индикатора </a:t>
            </a:r>
            <a:r>
              <a:rPr lang="en-US" sz="5400" i="1" u="sng" dirty="0">
                <a:solidFill>
                  <a:srgbClr val="253957"/>
                </a:solidFill>
                <a:sym typeface="Arial Narrow"/>
              </a:rPr>
              <a:t>MACD</a:t>
            </a:r>
          </a:p>
        </p:txBody>
      </p:sp>
    </p:spTree>
    <p:extLst>
      <p:ext uri="{BB962C8B-B14F-4D97-AF65-F5344CB8AC3E}">
        <p14:creationId xmlns:p14="http://schemas.microsoft.com/office/powerpoint/2010/main" val="36997924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Факторный анализ</a:t>
            </a:r>
            <a:endParaRPr dirty="0"/>
          </a:p>
        </p:txBody>
      </p:sp>
      <p:sp>
        <p:nvSpPr>
          <p:cNvPr id="61" name="Заголовок основного текста"/>
          <p:cNvSpPr txBox="1"/>
          <p:nvPr/>
        </p:nvSpPr>
        <p:spPr>
          <a:xfrm>
            <a:off x="1193935" y="12350011"/>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nSpc>
                <a:spcPct val="150000"/>
              </a:lnSpc>
              <a:defRPr sz="2800">
                <a:solidFill>
                  <a:srgbClr val="253957"/>
                </a:solidFill>
                <a:latin typeface="+mn-lt"/>
                <a:ea typeface="+mn-ea"/>
                <a:cs typeface="+mn-cs"/>
                <a:sym typeface="Arial Narrow"/>
              </a:defRPr>
            </a:pPr>
            <a:r>
              <a:rPr lang="ru-RU" sz="5400" dirty="0"/>
              <a:t>Параметры:</a:t>
            </a:r>
            <a:endParaRPr lang="ru-RU" sz="4800" dirty="0"/>
          </a:p>
          <a:p>
            <a:pPr marL="571500" indent="-571500">
              <a:lnSpc>
                <a:spcPct val="150000"/>
              </a:lnSpc>
              <a:buFont typeface="Arial" panose="020B0604020202020204" pitchFamily="34" charset="0"/>
              <a:buChar char="•"/>
            </a:pPr>
            <a:r>
              <a:rPr lang="ru-RU" sz="4800" b="0" dirty="0"/>
              <a:t>Метод главных компонент</a:t>
            </a:r>
          </a:p>
          <a:p>
            <a:pPr marL="571500" indent="-571500">
              <a:lnSpc>
                <a:spcPct val="150000"/>
              </a:lnSpc>
              <a:buFont typeface="Arial" panose="020B0604020202020204" pitchFamily="34" charset="0"/>
              <a:buChar char="•"/>
            </a:pPr>
            <a:r>
              <a:rPr lang="ru-RU" sz="4800" b="0" dirty="0"/>
              <a:t>Вращение </a:t>
            </a:r>
            <a:r>
              <a:rPr lang="en-US" sz="4800" b="0" dirty="0"/>
              <a:t>«</a:t>
            </a:r>
            <a:r>
              <a:rPr lang="ru-RU" sz="4800" b="0" dirty="0" err="1"/>
              <a:t>варимакс</a:t>
            </a:r>
            <a:r>
              <a:rPr lang="en-US" sz="4800" b="0" dirty="0"/>
              <a:t>»</a:t>
            </a:r>
            <a:endParaRPr lang="ru-RU" sz="4800" b="0" dirty="0"/>
          </a:p>
          <a:p>
            <a:pPr marL="571500" indent="-571500">
              <a:lnSpc>
                <a:spcPct val="150000"/>
              </a:lnSpc>
              <a:buFont typeface="Arial" panose="020B0604020202020204" pitchFamily="34" charset="0"/>
              <a:buChar char="•"/>
            </a:pPr>
            <a:r>
              <a:rPr lang="ru-RU" sz="4800" b="0" dirty="0"/>
              <a:t>4 фиксированных фактора</a:t>
            </a:r>
            <a:r>
              <a:rPr lang="en-US" sz="4800" b="0" dirty="0"/>
              <a:t>*</a:t>
            </a:r>
          </a:p>
          <a:p>
            <a:pPr marL="571500" indent="-571500">
              <a:lnSpc>
                <a:spcPct val="150000"/>
              </a:lnSpc>
              <a:buFont typeface="Arial" panose="020B0604020202020204" pitchFamily="34" charset="0"/>
              <a:buChar char="•"/>
            </a:pPr>
            <a:r>
              <a:rPr lang="en-US" sz="4800" b="0" dirty="0"/>
              <a:t>100 </a:t>
            </a:r>
            <a:r>
              <a:rPr lang="ru-RU" sz="4800" b="0" dirty="0"/>
              <a:t>итераций до сходимости</a:t>
            </a:r>
          </a:p>
          <a:p>
            <a:endParaRPr lang="en-US" sz="4800" dirty="0"/>
          </a:p>
          <a:p>
            <a:endParaRPr lang="ru-RU" sz="4800"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graphicFrame>
        <p:nvGraphicFramePr>
          <p:cNvPr id="2" name="Таблица 1">
            <a:extLst>
              <a:ext uri="{FF2B5EF4-FFF2-40B4-BE49-F238E27FC236}">
                <a16:creationId xmlns:a16="http://schemas.microsoft.com/office/drawing/2014/main" id="{F22344B1-669A-3449-8D7F-BF6943DEC006}"/>
              </a:ext>
            </a:extLst>
          </p:cNvPr>
          <p:cNvGraphicFramePr>
            <a:graphicFrameLocks noGrp="1"/>
          </p:cNvGraphicFramePr>
          <p:nvPr>
            <p:extLst>
              <p:ext uri="{D42A27DB-BD31-4B8C-83A1-F6EECF244321}">
                <p14:modId xmlns:p14="http://schemas.microsoft.com/office/powerpoint/2010/main" val="1355491847"/>
              </p:ext>
            </p:extLst>
          </p:nvPr>
        </p:nvGraphicFramePr>
        <p:xfrm>
          <a:off x="11927900" y="4089738"/>
          <a:ext cx="12020353" cy="7095084"/>
        </p:xfrm>
        <a:graphic>
          <a:graphicData uri="http://schemas.openxmlformats.org/drawingml/2006/table">
            <a:tbl>
              <a:tblPr firstRow="1" firstCol="1" bandRow="1">
                <a:tableStyleId>{9D7B26C5-4107-4FEC-AEDC-1716B250A1EF}</a:tableStyleId>
              </a:tblPr>
              <a:tblGrid>
                <a:gridCol w="2403077">
                  <a:extLst>
                    <a:ext uri="{9D8B030D-6E8A-4147-A177-3AD203B41FA5}">
                      <a16:colId xmlns:a16="http://schemas.microsoft.com/office/drawing/2014/main" val="3032016899"/>
                    </a:ext>
                  </a:extLst>
                </a:gridCol>
                <a:gridCol w="2404319">
                  <a:extLst>
                    <a:ext uri="{9D8B030D-6E8A-4147-A177-3AD203B41FA5}">
                      <a16:colId xmlns:a16="http://schemas.microsoft.com/office/drawing/2014/main" val="1055467144"/>
                    </a:ext>
                  </a:extLst>
                </a:gridCol>
                <a:gridCol w="2404319">
                  <a:extLst>
                    <a:ext uri="{9D8B030D-6E8A-4147-A177-3AD203B41FA5}">
                      <a16:colId xmlns:a16="http://schemas.microsoft.com/office/drawing/2014/main" val="4033246000"/>
                    </a:ext>
                  </a:extLst>
                </a:gridCol>
                <a:gridCol w="2404319">
                  <a:extLst>
                    <a:ext uri="{9D8B030D-6E8A-4147-A177-3AD203B41FA5}">
                      <a16:colId xmlns:a16="http://schemas.microsoft.com/office/drawing/2014/main" val="3764676930"/>
                    </a:ext>
                  </a:extLst>
                </a:gridCol>
                <a:gridCol w="2404319">
                  <a:extLst>
                    <a:ext uri="{9D8B030D-6E8A-4147-A177-3AD203B41FA5}">
                      <a16:colId xmlns:a16="http://schemas.microsoft.com/office/drawing/2014/main" val="57430389"/>
                    </a:ext>
                  </a:extLst>
                </a:gridCol>
              </a:tblGrid>
              <a:tr h="591257">
                <a:tc>
                  <a:txBody>
                    <a:bodyPr/>
                    <a:lstStyle/>
                    <a:p>
                      <a:pPr algn="ctr">
                        <a:lnSpc>
                          <a:spcPct val="115000"/>
                        </a:lnSpc>
                        <a:spcAft>
                          <a:spcPts val="0"/>
                        </a:spcAft>
                      </a:pPr>
                      <a:r>
                        <a:rPr lang="ru-RU" sz="2800" dirty="0">
                          <a:effectLst/>
                        </a:rPr>
                        <a:t>Символ</a:t>
                      </a:r>
                      <a:endParaRPr lang="ru-RU" sz="2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2800">
                          <a:effectLst/>
                        </a:rPr>
                        <a:t>Фактор 1</a:t>
                      </a:r>
                      <a:endParaRPr lang="ru-RU" sz="2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2800">
                          <a:effectLst/>
                        </a:rPr>
                        <a:t>Фактор 2</a:t>
                      </a:r>
                      <a:endParaRPr lang="ru-RU" sz="2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2800">
                          <a:effectLst/>
                        </a:rPr>
                        <a:t>Фактор 3</a:t>
                      </a:r>
                      <a:endParaRPr lang="ru-RU" sz="2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2800" dirty="0">
                          <a:effectLst/>
                        </a:rPr>
                        <a:t>Фактор 4</a:t>
                      </a:r>
                      <a:endParaRPr lang="ru-RU" sz="2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95782870"/>
                  </a:ext>
                </a:extLst>
              </a:tr>
              <a:tr h="591257">
                <a:tc>
                  <a:txBody>
                    <a:bodyPr/>
                    <a:lstStyle/>
                    <a:p>
                      <a:pPr algn="ctr">
                        <a:lnSpc>
                          <a:spcPct val="115000"/>
                        </a:lnSpc>
                        <a:spcAft>
                          <a:spcPts val="0"/>
                        </a:spcAft>
                      </a:pPr>
                      <a:r>
                        <a:rPr lang="en-US" sz="2800" dirty="0">
                          <a:effectLst/>
                        </a:rPr>
                        <a:t>LOGI</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CCI</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EMA</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MACD</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A/D</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68117409"/>
                  </a:ext>
                </a:extLst>
              </a:tr>
              <a:tr h="591257">
                <a:tc>
                  <a:txBody>
                    <a:bodyPr/>
                    <a:lstStyle/>
                    <a:p>
                      <a:pPr algn="ctr">
                        <a:lnSpc>
                          <a:spcPct val="115000"/>
                        </a:lnSpc>
                        <a:spcAft>
                          <a:spcPts val="0"/>
                        </a:spcAft>
                      </a:pPr>
                      <a:r>
                        <a:rPr lang="en-US" sz="2800">
                          <a:effectLst/>
                        </a:rPr>
                        <a:t>MDB</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WILLIAMS</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EMA</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MACD</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ATR</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99983824"/>
                  </a:ext>
                </a:extLst>
              </a:tr>
              <a:tr h="591257">
                <a:tc>
                  <a:txBody>
                    <a:bodyPr/>
                    <a:lstStyle/>
                    <a:p>
                      <a:pPr algn="ctr">
                        <a:lnSpc>
                          <a:spcPct val="115000"/>
                        </a:lnSpc>
                        <a:spcAft>
                          <a:spcPts val="0"/>
                        </a:spcAft>
                      </a:pPr>
                      <a:r>
                        <a:rPr lang="en-US" sz="2800">
                          <a:effectLst/>
                        </a:rPr>
                        <a:t>MSFT</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EMA</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CCI</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MACD</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STOCH</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83478404"/>
                  </a:ext>
                </a:extLst>
              </a:tr>
              <a:tr h="591257">
                <a:tc>
                  <a:txBody>
                    <a:bodyPr/>
                    <a:lstStyle/>
                    <a:p>
                      <a:pPr algn="ctr">
                        <a:lnSpc>
                          <a:spcPct val="115000"/>
                        </a:lnSpc>
                        <a:spcAft>
                          <a:spcPts val="0"/>
                        </a:spcAft>
                      </a:pPr>
                      <a:r>
                        <a:rPr lang="en-US" sz="2800">
                          <a:effectLst/>
                        </a:rPr>
                        <a:t>MU</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WILLIAMS</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EMA</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ATR</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A/D</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8837240"/>
                  </a:ext>
                </a:extLst>
              </a:tr>
              <a:tr h="591257">
                <a:tc>
                  <a:txBody>
                    <a:bodyPr/>
                    <a:lstStyle/>
                    <a:p>
                      <a:pPr algn="ctr">
                        <a:lnSpc>
                          <a:spcPct val="115000"/>
                        </a:lnSpc>
                        <a:spcAft>
                          <a:spcPts val="0"/>
                        </a:spcAft>
                      </a:pPr>
                      <a:r>
                        <a:rPr lang="en-US" sz="2800">
                          <a:effectLst/>
                        </a:rPr>
                        <a:t>NVDA</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SMA</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CCI</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STOCH</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ATR</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49008671"/>
                  </a:ext>
                </a:extLst>
              </a:tr>
              <a:tr h="591257">
                <a:tc>
                  <a:txBody>
                    <a:bodyPr/>
                    <a:lstStyle/>
                    <a:p>
                      <a:pPr algn="ctr">
                        <a:lnSpc>
                          <a:spcPct val="115000"/>
                        </a:lnSpc>
                        <a:spcAft>
                          <a:spcPts val="0"/>
                        </a:spcAft>
                      </a:pPr>
                      <a:r>
                        <a:rPr lang="en-US" sz="2800">
                          <a:effectLst/>
                        </a:rPr>
                        <a:t>PYPL</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EMA</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CCI</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STOCH</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MACD</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38090905"/>
                  </a:ext>
                </a:extLst>
              </a:tr>
              <a:tr h="591257">
                <a:tc>
                  <a:txBody>
                    <a:bodyPr/>
                    <a:lstStyle/>
                    <a:p>
                      <a:pPr algn="ctr">
                        <a:lnSpc>
                          <a:spcPct val="115000"/>
                        </a:lnSpc>
                        <a:spcAft>
                          <a:spcPts val="0"/>
                        </a:spcAft>
                      </a:pPr>
                      <a:r>
                        <a:rPr lang="en-US" sz="2800">
                          <a:effectLst/>
                        </a:rPr>
                        <a:t>SPOT</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RSI</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SMA</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A/D</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ATR</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73595899"/>
                  </a:ext>
                </a:extLst>
              </a:tr>
              <a:tr h="591257">
                <a:tc>
                  <a:txBody>
                    <a:bodyPr/>
                    <a:lstStyle/>
                    <a:p>
                      <a:pPr algn="ctr">
                        <a:lnSpc>
                          <a:spcPct val="115000"/>
                        </a:lnSpc>
                        <a:spcAft>
                          <a:spcPts val="0"/>
                        </a:spcAft>
                      </a:pPr>
                      <a:r>
                        <a:rPr lang="en-US" sz="2800">
                          <a:effectLst/>
                        </a:rPr>
                        <a:t>VMW</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WILLIAMS</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EMA</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MACD</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OBV</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62026912"/>
                  </a:ext>
                </a:extLst>
              </a:tr>
              <a:tr h="591257">
                <a:tc>
                  <a:txBody>
                    <a:bodyPr/>
                    <a:lstStyle/>
                    <a:p>
                      <a:pPr algn="ctr">
                        <a:lnSpc>
                          <a:spcPct val="115000"/>
                        </a:lnSpc>
                        <a:spcAft>
                          <a:spcPts val="0"/>
                        </a:spcAft>
                      </a:pPr>
                      <a:r>
                        <a:rPr lang="en-US" sz="2800">
                          <a:effectLst/>
                        </a:rPr>
                        <a:t>WDC</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WILLIAMS</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EMA</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ATR</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MACD</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31618112"/>
                  </a:ext>
                </a:extLst>
              </a:tr>
              <a:tr h="591257">
                <a:tc>
                  <a:txBody>
                    <a:bodyPr/>
                    <a:lstStyle/>
                    <a:p>
                      <a:pPr algn="ctr">
                        <a:lnSpc>
                          <a:spcPct val="115000"/>
                        </a:lnSpc>
                        <a:spcAft>
                          <a:spcPts val="0"/>
                        </a:spcAft>
                      </a:pPr>
                      <a:r>
                        <a:rPr lang="en-US" sz="2800">
                          <a:effectLst/>
                        </a:rPr>
                        <a:t>XRX</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BBANDS</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EMA</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a:effectLst/>
                        </a:rPr>
                        <a:t>MACD</a:t>
                      </a:r>
                      <a:endParaRPr lang="ru-RU"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2800" dirty="0">
                          <a:effectLst/>
                        </a:rPr>
                        <a:t>A/D</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65918924"/>
                  </a:ext>
                </a:extLst>
              </a:tr>
              <a:tr h="591257">
                <a:tc>
                  <a:txBody>
                    <a:bodyPr/>
                    <a:lstStyle/>
                    <a:p>
                      <a:pPr algn="ctr">
                        <a:lnSpc>
                          <a:spcPct val="115000"/>
                        </a:lnSpc>
                        <a:spcAft>
                          <a:spcPts val="0"/>
                        </a:spcAft>
                      </a:pPr>
                      <a:r>
                        <a:rPr lang="en-US" sz="2800" dirty="0">
                          <a:effectLst/>
                        </a:rPr>
                        <a:t>Total</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3">
                        <a:lumMod val="75000"/>
                        <a:alpha val="20000"/>
                      </a:schemeClr>
                    </a:solidFill>
                  </a:tcPr>
                </a:tc>
                <a:tc>
                  <a:txBody>
                    <a:bodyPr/>
                    <a:lstStyle/>
                    <a:p>
                      <a:pPr algn="ctr">
                        <a:lnSpc>
                          <a:spcPct val="115000"/>
                        </a:lnSpc>
                        <a:spcAft>
                          <a:spcPts val="0"/>
                        </a:spcAft>
                      </a:pPr>
                      <a:r>
                        <a:rPr lang="en-US" sz="2800" dirty="0">
                          <a:effectLst/>
                        </a:rPr>
                        <a:t>EMA</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tc>
                  <a:txBody>
                    <a:bodyPr/>
                    <a:lstStyle/>
                    <a:p>
                      <a:pPr algn="ctr">
                        <a:lnSpc>
                          <a:spcPct val="115000"/>
                        </a:lnSpc>
                        <a:spcAft>
                          <a:spcPts val="0"/>
                        </a:spcAft>
                      </a:pPr>
                      <a:r>
                        <a:rPr lang="en-US" sz="2800" dirty="0">
                          <a:effectLst/>
                        </a:rPr>
                        <a:t>MACD</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tc>
                  <a:txBody>
                    <a:bodyPr/>
                    <a:lstStyle/>
                    <a:p>
                      <a:pPr algn="ctr">
                        <a:lnSpc>
                          <a:spcPct val="115000"/>
                        </a:lnSpc>
                        <a:spcAft>
                          <a:spcPts val="0"/>
                        </a:spcAft>
                      </a:pPr>
                      <a:r>
                        <a:rPr lang="en-US" sz="2800" dirty="0">
                          <a:effectLst/>
                        </a:rPr>
                        <a:t>ATR</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tc>
                  <a:txBody>
                    <a:bodyPr/>
                    <a:lstStyle/>
                    <a:p>
                      <a:pPr algn="ctr">
                        <a:lnSpc>
                          <a:spcPct val="115000"/>
                        </a:lnSpc>
                        <a:spcAft>
                          <a:spcPts val="0"/>
                        </a:spcAft>
                      </a:pPr>
                      <a:r>
                        <a:rPr lang="en-US" sz="2800" dirty="0">
                          <a:effectLst/>
                        </a:rPr>
                        <a:t>A/D</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extLst>
                  <a:ext uri="{0D108BD9-81ED-4DB2-BD59-A6C34878D82A}">
                    <a16:rowId xmlns:a16="http://schemas.microsoft.com/office/drawing/2014/main" val="2764729889"/>
                  </a:ext>
                </a:extLst>
              </a:tr>
            </a:tbl>
          </a:graphicData>
        </a:graphic>
      </p:graphicFrame>
      <p:graphicFrame>
        <p:nvGraphicFramePr>
          <p:cNvPr id="3" name="Таблица 2">
            <a:extLst>
              <a:ext uri="{FF2B5EF4-FFF2-40B4-BE49-F238E27FC236}">
                <a16:creationId xmlns:a16="http://schemas.microsoft.com/office/drawing/2014/main" id="{935C7676-F04E-4441-8A17-AC46C0C5A84D}"/>
              </a:ext>
            </a:extLst>
          </p:cNvPr>
          <p:cNvGraphicFramePr>
            <a:graphicFrameLocks noGrp="1"/>
          </p:cNvGraphicFramePr>
          <p:nvPr>
            <p:extLst>
              <p:ext uri="{D42A27DB-BD31-4B8C-83A1-F6EECF244321}">
                <p14:modId xmlns:p14="http://schemas.microsoft.com/office/powerpoint/2010/main" val="4090461428"/>
              </p:ext>
            </p:extLst>
          </p:nvPr>
        </p:nvGraphicFramePr>
        <p:xfrm>
          <a:off x="11948329" y="11612560"/>
          <a:ext cx="12020353" cy="591257"/>
        </p:xfrm>
        <a:graphic>
          <a:graphicData uri="http://schemas.openxmlformats.org/drawingml/2006/table">
            <a:tbl>
              <a:tblPr firstRow="1" firstCol="1" bandRow="1">
                <a:tableStyleId>{9D7B26C5-4107-4FEC-AEDC-1716B250A1EF}</a:tableStyleId>
              </a:tblPr>
              <a:tblGrid>
                <a:gridCol w="2403077">
                  <a:extLst>
                    <a:ext uri="{9D8B030D-6E8A-4147-A177-3AD203B41FA5}">
                      <a16:colId xmlns:a16="http://schemas.microsoft.com/office/drawing/2014/main" val="1690369348"/>
                    </a:ext>
                  </a:extLst>
                </a:gridCol>
                <a:gridCol w="2404319">
                  <a:extLst>
                    <a:ext uri="{9D8B030D-6E8A-4147-A177-3AD203B41FA5}">
                      <a16:colId xmlns:a16="http://schemas.microsoft.com/office/drawing/2014/main" val="2806868218"/>
                    </a:ext>
                  </a:extLst>
                </a:gridCol>
                <a:gridCol w="2404319">
                  <a:extLst>
                    <a:ext uri="{9D8B030D-6E8A-4147-A177-3AD203B41FA5}">
                      <a16:colId xmlns:a16="http://schemas.microsoft.com/office/drawing/2014/main" val="533240813"/>
                    </a:ext>
                  </a:extLst>
                </a:gridCol>
                <a:gridCol w="2404319">
                  <a:extLst>
                    <a:ext uri="{9D8B030D-6E8A-4147-A177-3AD203B41FA5}">
                      <a16:colId xmlns:a16="http://schemas.microsoft.com/office/drawing/2014/main" val="2983732520"/>
                    </a:ext>
                  </a:extLst>
                </a:gridCol>
                <a:gridCol w="2404319">
                  <a:extLst>
                    <a:ext uri="{9D8B030D-6E8A-4147-A177-3AD203B41FA5}">
                      <a16:colId xmlns:a16="http://schemas.microsoft.com/office/drawing/2014/main" val="1845014336"/>
                    </a:ext>
                  </a:extLst>
                </a:gridCol>
              </a:tblGrid>
              <a:tr h="591257">
                <a:tc>
                  <a:txBody>
                    <a:bodyPr/>
                    <a:lstStyle/>
                    <a:p>
                      <a:pPr algn="ctr">
                        <a:lnSpc>
                          <a:spcPct val="115000"/>
                        </a:lnSpc>
                        <a:spcAft>
                          <a:spcPts val="0"/>
                        </a:spcAft>
                      </a:pPr>
                      <a:r>
                        <a:rPr lang="en-US" sz="2800" dirty="0">
                          <a:effectLst/>
                        </a:rPr>
                        <a:t>Total</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3">
                        <a:lumMod val="20000"/>
                        <a:lumOff val="80000"/>
                      </a:schemeClr>
                    </a:solidFill>
                  </a:tcPr>
                </a:tc>
                <a:tc>
                  <a:txBody>
                    <a:bodyPr/>
                    <a:lstStyle/>
                    <a:p>
                      <a:pPr algn="ctr">
                        <a:lnSpc>
                          <a:spcPct val="115000"/>
                        </a:lnSpc>
                        <a:spcAft>
                          <a:spcPts val="0"/>
                        </a:spcAft>
                      </a:pPr>
                      <a:r>
                        <a:rPr lang="en-US" sz="2800" b="0" dirty="0">
                          <a:effectLst/>
                        </a:rPr>
                        <a:t>BBANDS</a:t>
                      </a:r>
                      <a:endParaRPr lang="ru-RU" sz="28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tc>
                  <a:txBody>
                    <a:bodyPr/>
                    <a:lstStyle/>
                    <a:p>
                      <a:pPr algn="ctr">
                        <a:lnSpc>
                          <a:spcPct val="115000"/>
                        </a:lnSpc>
                        <a:spcAft>
                          <a:spcPts val="0"/>
                        </a:spcAft>
                      </a:pPr>
                      <a:r>
                        <a:rPr lang="en-US" sz="2800" b="0" dirty="0">
                          <a:effectLst/>
                        </a:rPr>
                        <a:t>EMA</a:t>
                      </a:r>
                      <a:endParaRPr lang="ru-RU" sz="28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tc>
                  <a:txBody>
                    <a:bodyPr/>
                    <a:lstStyle/>
                    <a:p>
                      <a:pPr algn="ctr">
                        <a:lnSpc>
                          <a:spcPct val="115000"/>
                        </a:lnSpc>
                        <a:spcAft>
                          <a:spcPts val="0"/>
                        </a:spcAft>
                      </a:pPr>
                      <a:r>
                        <a:rPr lang="en-US" sz="2800" b="0" dirty="0">
                          <a:effectLst/>
                        </a:rPr>
                        <a:t>MACD</a:t>
                      </a:r>
                      <a:endParaRPr lang="ru-RU" sz="28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tc>
                  <a:txBody>
                    <a:bodyPr/>
                    <a:lstStyle/>
                    <a:p>
                      <a:pPr algn="ctr">
                        <a:lnSpc>
                          <a:spcPct val="115000"/>
                        </a:lnSpc>
                        <a:spcAft>
                          <a:spcPts val="0"/>
                        </a:spcAft>
                      </a:pPr>
                      <a:r>
                        <a:rPr lang="en-US" sz="2800" b="0" dirty="0">
                          <a:effectLst/>
                          <a:latin typeface="Times New Roman" panose="02020603050405020304" pitchFamily="18" charset="0"/>
                          <a:ea typeface="Times New Roman" panose="02020603050405020304" pitchFamily="18" charset="0"/>
                          <a:cs typeface="Arial" panose="020B0604020202020204" pitchFamily="34" charset="0"/>
                        </a:rPr>
                        <a:t>OBV</a:t>
                      </a:r>
                      <a:endParaRPr lang="ru-RU" sz="28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extLst>
                  <a:ext uri="{0D108BD9-81ED-4DB2-BD59-A6C34878D82A}">
                    <a16:rowId xmlns:a16="http://schemas.microsoft.com/office/drawing/2014/main" val="88094679"/>
                  </a:ext>
                </a:extLst>
              </a:tr>
            </a:tbl>
          </a:graphicData>
        </a:graphic>
      </p:graphicFrame>
      <p:graphicFrame>
        <p:nvGraphicFramePr>
          <p:cNvPr id="4" name="Таблица 3">
            <a:extLst>
              <a:ext uri="{FF2B5EF4-FFF2-40B4-BE49-F238E27FC236}">
                <a16:creationId xmlns:a16="http://schemas.microsoft.com/office/drawing/2014/main" id="{A15328E5-A258-B846-9571-C3E98E69E8A6}"/>
              </a:ext>
            </a:extLst>
          </p:cNvPr>
          <p:cNvGraphicFramePr>
            <a:graphicFrameLocks noGrp="1"/>
          </p:cNvGraphicFramePr>
          <p:nvPr>
            <p:extLst>
              <p:ext uri="{D42A27DB-BD31-4B8C-83A1-F6EECF244321}">
                <p14:modId xmlns:p14="http://schemas.microsoft.com/office/powerpoint/2010/main" val="1605148600"/>
              </p:ext>
            </p:extLst>
          </p:nvPr>
        </p:nvGraphicFramePr>
        <p:xfrm>
          <a:off x="11915479" y="12631555"/>
          <a:ext cx="12020353" cy="591257"/>
        </p:xfrm>
        <a:graphic>
          <a:graphicData uri="http://schemas.openxmlformats.org/drawingml/2006/table">
            <a:tbl>
              <a:tblPr firstRow="1" firstCol="1" bandRow="1">
                <a:tableStyleId>{9D7B26C5-4107-4FEC-AEDC-1716B250A1EF}</a:tableStyleId>
              </a:tblPr>
              <a:tblGrid>
                <a:gridCol w="2403077">
                  <a:extLst>
                    <a:ext uri="{9D8B030D-6E8A-4147-A177-3AD203B41FA5}">
                      <a16:colId xmlns:a16="http://schemas.microsoft.com/office/drawing/2014/main" val="1690369348"/>
                    </a:ext>
                  </a:extLst>
                </a:gridCol>
                <a:gridCol w="2404319">
                  <a:extLst>
                    <a:ext uri="{9D8B030D-6E8A-4147-A177-3AD203B41FA5}">
                      <a16:colId xmlns:a16="http://schemas.microsoft.com/office/drawing/2014/main" val="2806868218"/>
                    </a:ext>
                  </a:extLst>
                </a:gridCol>
                <a:gridCol w="2404319">
                  <a:extLst>
                    <a:ext uri="{9D8B030D-6E8A-4147-A177-3AD203B41FA5}">
                      <a16:colId xmlns:a16="http://schemas.microsoft.com/office/drawing/2014/main" val="533240813"/>
                    </a:ext>
                  </a:extLst>
                </a:gridCol>
                <a:gridCol w="2404319">
                  <a:extLst>
                    <a:ext uri="{9D8B030D-6E8A-4147-A177-3AD203B41FA5}">
                      <a16:colId xmlns:a16="http://schemas.microsoft.com/office/drawing/2014/main" val="2983732520"/>
                    </a:ext>
                  </a:extLst>
                </a:gridCol>
                <a:gridCol w="2404319">
                  <a:extLst>
                    <a:ext uri="{9D8B030D-6E8A-4147-A177-3AD203B41FA5}">
                      <a16:colId xmlns:a16="http://schemas.microsoft.com/office/drawing/2014/main" val="1845014336"/>
                    </a:ext>
                  </a:extLst>
                </a:gridCol>
              </a:tblGrid>
              <a:tr h="591257">
                <a:tc>
                  <a:txBody>
                    <a:bodyPr/>
                    <a:lstStyle/>
                    <a:p>
                      <a:pPr algn="ctr">
                        <a:lnSpc>
                          <a:spcPct val="115000"/>
                        </a:lnSpc>
                        <a:spcAft>
                          <a:spcPts val="0"/>
                        </a:spcAft>
                      </a:pPr>
                      <a:r>
                        <a:rPr lang="en-US" sz="2800" dirty="0">
                          <a:effectLst/>
                        </a:rPr>
                        <a:t>Total</a:t>
                      </a:r>
                      <a:endParaRPr lang="ru-RU"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3">
                        <a:lumMod val="20000"/>
                        <a:lumOff val="80000"/>
                      </a:schemeClr>
                    </a:solidFill>
                  </a:tcPr>
                </a:tc>
                <a:tc>
                  <a:txBody>
                    <a:bodyPr/>
                    <a:lstStyle/>
                    <a:p>
                      <a:pPr algn="ctr">
                        <a:lnSpc>
                          <a:spcPct val="115000"/>
                        </a:lnSpc>
                        <a:spcAft>
                          <a:spcPts val="0"/>
                        </a:spcAft>
                      </a:pPr>
                      <a:r>
                        <a:rPr lang="en-US" sz="2800" b="0" dirty="0">
                          <a:effectLst/>
                        </a:rPr>
                        <a:t>EMA</a:t>
                      </a:r>
                      <a:endParaRPr lang="ru-RU" sz="28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tc>
                  <a:txBody>
                    <a:bodyPr/>
                    <a:lstStyle/>
                    <a:p>
                      <a:pPr algn="ctr">
                        <a:lnSpc>
                          <a:spcPct val="115000"/>
                        </a:lnSpc>
                        <a:spcAft>
                          <a:spcPts val="0"/>
                        </a:spcAft>
                      </a:pPr>
                      <a:r>
                        <a:rPr lang="en-US" sz="2800" b="0" dirty="0">
                          <a:effectLst/>
                        </a:rPr>
                        <a:t>CCI</a:t>
                      </a:r>
                      <a:endParaRPr lang="ru-RU" sz="28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tc>
                  <a:txBody>
                    <a:bodyPr/>
                    <a:lstStyle/>
                    <a:p>
                      <a:pPr algn="ctr">
                        <a:lnSpc>
                          <a:spcPct val="115000"/>
                        </a:lnSpc>
                        <a:spcAft>
                          <a:spcPts val="0"/>
                        </a:spcAft>
                      </a:pPr>
                      <a:r>
                        <a:rPr lang="en-US" sz="2800" b="0" dirty="0">
                          <a:effectLst/>
                        </a:rPr>
                        <a:t>STOCH</a:t>
                      </a:r>
                      <a:endParaRPr lang="ru-RU" sz="28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tc>
                  <a:txBody>
                    <a:bodyPr/>
                    <a:lstStyle/>
                    <a:p>
                      <a:pPr algn="ctr">
                        <a:lnSpc>
                          <a:spcPct val="115000"/>
                        </a:lnSpc>
                        <a:spcAft>
                          <a:spcPts val="0"/>
                        </a:spcAft>
                      </a:pPr>
                      <a:r>
                        <a:rPr lang="en-US" sz="2800" b="0" dirty="0">
                          <a:effectLst/>
                          <a:latin typeface="Times New Roman" panose="02020603050405020304" pitchFamily="18" charset="0"/>
                          <a:ea typeface="Times New Roman" panose="02020603050405020304" pitchFamily="18" charset="0"/>
                          <a:cs typeface="Arial" panose="020B0604020202020204" pitchFamily="34" charset="0"/>
                        </a:rPr>
                        <a:t>MACD</a:t>
                      </a:r>
                      <a:endParaRPr lang="ru-RU" sz="28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solidFill>
                      <a:schemeClr val="accent2">
                        <a:alpha val="20000"/>
                      </a:schemeClr>
                    </a:solidFill>
                  </a:tcPr>
                </a:tc>
                <a:extLst>
                  <a:ext uri="{0D108BD9-81ED-4DB2-BD59-A6C34878D82A}">
                    <a16:rowId xmlns:a16="http://schemas.microsoft.com/office/drawing/2014/main" val="88094679"/>
                  </a:ext>
                </a:extLst>
              </a:tr>
            </a:tbl>
          </a:graphicData>
        </a:graphic>
      </p:graphicFrame>
      <p:sp>
        <p:nvSpPr>
          <p:cNvPr id="5" name="Прямоугольник 4">
            <a:extLst>
              <a:ext uri="{FF2B5EF4-FFF2-40B4-BE49-F238E27FC236}">
                <a16:creationId xmlns:a16="http://schemas.microsoft.com/office/drawing/2014/main" id="{C29510E2-AEFA-CD46-B18E-A9B8D71AA585}"/>
              </a:ext>
            </a:extLst>
          </p:cNvPr>
          <p:cNvSpPr/>
          <p:nvPr/>
        </p:nvSpPr>
        <p:spPr>
          <a:xfrm>
            <a:off x="-1057472" y="12595664"/>
            <a:ext cx="12192000" cy="523220"/>
          </a:xfrm>
          <a:prstGeom prst="rect">
            <a:avLst/>
          </a:prstGeom>
        </p:spPr>
        <p:txBody>
          <a:bodyPr>
            <a:spAutoFit/>
          </a:bodyPr>
          <a:lstStyle/>
          <a:p>
            <a:r>
              <a:rPr lang="en-US" sz="2800" dirty="0">
                <a:latin typeface="+mn-lt"/>
              </a:rPr>
              <a:t>*</a:t>
            </a:r>
            <a:r>
              <a:rPr lang="ru-RU" sz="2800" dirty="0">
                <a:latin typeface="+mn-lt"/>
              </a:rPr>
              <a:t>Мин. нагрузка для главной переменной фактора - 0,57 </a:t>
            </a:r>
          </a:p>
        </p:txBody>
      </p:sp>
      <p:sp>
        <p:nvSpPr>
          <p:cNvPr id="6" name="Прямоугольник 5">
            <a:extLst>
              <a:ext uri="{FF2B5EF4-FFF2-40B4-BE49-F238E27FC236}">
                <a16:creationId xmlns:a16="http://schemas.microsoft.com/office/drawing/2014/main" id="{3A420255-A3C8-DE45-B34F-7CD9B6839297}"/>
              </a:ext>
            </a:extLst>
          </p:cNvPr>
          <p:cNvSpPr/>
          <p:nvPr/>
        </p:nvSpPr>
        <p:spPr>
          <a:xfrm>
            <a:off x="1096244" y="4691296"/>
            <a:ext cx="12192000" cy="1446550"/>
          </a:xfrm>
          <a:prstGeom prst="rect">
            <a:avLst/>
          </a:prstGeom>
        </p:spPr>
        <p:txBody>
          <a:bodyPr>
            <a:spAutoFit/>
          </a:bodyPr>
          <a:lstStyle/>
          <a:p>
            <a:pPr algn="l">
              <a:defRPr sz="2800">
                <a:solidFill>
                  <a:srgbClr val="253957"/>
                </a:solidFill>
                <a:latin typeface="+mn-lt"/>
                <a:ea typeface="+mn-ea"/>
                <a:cs typeface="+mn-cs"/>
                <a:sym typeface="Arial Narrow"/>
              </a:defRPr>
            </a:pPr>
            <a:r>
              <a:rPr lang="ru-RU" sz="4400" dirty="0">
                <a:solidFill>
                  <a:srgbClr val="253957"/>
                </a:solidFill>
                <a:sym typeface="Arial Narrow"/>
              </a:rPr>
              <a:t>Задача – отбор лишь самых значимых </a:t>
            </a:r>
          </a:p>
          <a:p>
            <a:pPr algn="l">
              <a:defRPr sz="2800">
                <a:solidFill>
                  <a:srgbClr val="253957"/>
                </a:solidFill>
                <a:latin typeface="+mn-lt"/>
                <a:ea typeface="+mn-ea"/>
                <a:cs typeface="+mn-cs"/>
                <a:sym typeface="Arial Narrow"/>
              </a:defRPr>
            </a:pPr>
            <a:r>
              <a:rPr lang="ru-RU" sz="4400" dirty="0">
                <a:solidFill>
                  <a:srgbClr val="253957"/>
                </a:solidFill>
                <a:sym typeface="Arial Narrow"/>
              </a:rPr>
              <a:t>индикаторов (снижение размерности данных)</a:t>
            </a:r>
          </a:p>
        </p:txBody>
      </p:sp>
    </p:spTree>
    <p:extLst>
      <p:ext uri="{BB962C8B-B14F-4D97-AF65-F5344CB8AC3E}">
        <p14:creationId xmlns:p14="http://schemas.microsoft.com/office/powerpoint/2010/main" val="21260368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Работа с данными</a:t>
            </a:r>
            <a:endParaRPr dirty="0"/>
          </a:p>
        </p:txBody>
      </p:sp>
      <p:sp>
        <p:nvSpPr>
          <p:cNvPr id="61" name="Заголовок основного текста"/>
          <p:cNvSpPr txBox="1"/>
          <p:nvPr/>
        </p:nvSpPr>
        <p:spPr>
          <a:xfrm>
            <a:off x="1201065" y="812187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685800" indent="-685800">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5400" b="0" dirty="0"/>
              <a:t>Секторизация</a:t>
            </a:r>
          </a:p>
          <a:p>
            <a:pPr marL="685800" indent="-685800">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5400" b="0" dirty="0"/>
              <a:t>Очистка от сплитов и другого шума </a:t>
            </a:r>
          </a:p>
          <a:p>
            <a:pPr marL="685800" indent="-685800">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5400" b="0" dirty="0"/>
              <a:t>Подбор акций по коэффициенту схожести</a:t>
            </a:r>
          </a:p>
          <a:p>
            <a:pPr marL="685800" indent="-685800">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5400" b="0" dirty="0"/>
              <a:t>Стандартные процедуры (нормализация и др.)</a:t>
            </a:r>
            <a:endParaRPr lang="en-US" sz="5400" b="0"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A9AFD35F-34A6-B54A-9795-F8E129079BC4}"/>
                  </a:ext>
                </a:extLst>
              </p:cNvPr>
              <p:cNvSpPr/>
              <p:nvPr/>
            </p:nvSpPr>
            <p:spPr>
              <a:xfrm>
                <a:off x="10823848" y="10222241"/>
                <a:ext cx="10811101" cy="25583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𝑠𝑖𝑚</m:t>
                      </m:r>
                      <m:r>
                        <a:rPr lang="ru-RU">
                          <a:latin typeface="Cambria Math" panose="02040503050406030204" pitchFamily="18" charset="0"/>
                        </a:rPr>
                        <m:t>=</m:t>
                      </m:r>
                      <m:func>
                        <m:funcPr>
                          <m:ctrlPr>
                            <a:rPr lang="ru-RU" i="1">
                              <a:latin typeface="Cambria Math" panose="02040503050406030204" pitchFamily="18" charset="0"/>
                            </a:rPr>
                          </m:ctrlPr>
                        </m:funcPr>
                        <m:fName>
                          <m:r>
                            <m:rPr>
                              <m:sty m:val="p"/>
                            </m:rPr>
                            <a:rPr lang="ru-RU">
                              <a:latin typeface="Cambria Math" panose="02040503050406030204" pitchFamily="18" charset="0"/>
                            </a:rPr>
                            <m:t>cos</m:t>
                          </m:r>
                        </m:fName>
                        <m:e>
                          <m:d>
                            <m:dPr>
                              <m:ctrlPr>
                                <a:rPr lang="ru-RU" i="1">
                                  <a:latin typeface="Cambria Math" panose="02040503050406030204" pitchFamily="18" charset="0"/>
                                </a:rPr>
                              </m:ctrlPr>
                            </m:dPr>
                            <m:e>
                              <m:r>
                                <a:rPr lang="ru-RU" i="1">
                                  <a:latin typeface="Cambria Math" panose="02040503050406030204" pitchFamily="18" charset="0"/>
                                </a:rPr>
                                <m:t>𝜃</m:t>
                              </m:r>
                            </m:e>
                          </m:d>
                        </m:e>
                      </m:func>
                      <m:r>
                        <a:rPr lang="ru-RU">
                          <a:latin typeface="Cambria Math" panose="02040503050406030204" pitchFamily="18" charset="0"/>
                        </a:rPr>
                        <m:t>= </m:t>
                      </m:r>
                      <m:f>
                        <m:fPr>
                          <m:ctrlPr>
                            <a:rPr lang="ru-RU" i="1">
                              <a:latin typeface="Cambria Math" panose="02040503050406030204" pitchFamily="18" charset="0"/>
                            </a:rPr>
                          </m:ctrlPr>
                        </m:fPr>
                        <m:num>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a:latin typeface="Cambria Math" panose="02040503050406030204" pitchFamily="18" charset="0"/>
                                </a:rPr>
                                <m:t>=1</m:t>
                              </m:r>
                            </m:sub>
                            <m:sup>
                              <m:r>
                                <a:rPr lang="ru-RU" i="1">
                                  <a:latin typeface="Cambria Math" panose="02040503050406030204" pitchFamily="18" charset="0"/>
                                </a:rPr>
                                <m:t>𝑛</m:t>
                              </m:r>
                            </m:sup>
                            <m:e>
                              <m:sSub>
                                <m:sSubPr>
                                  <m:ctrlPr>
                                    <a:rPr lang="ru-RU" i="1">
                                      <a:latin typeface="Cambria Math" panose="02040503050406030204" pitchFamily="18" charset="0"/>
                                    </a:rPr>
                                  </m:ctrlPr>
                                </m:sSubPr>
                                <m:e>
                                  <m:r>
                                    <a:rPr lang="ru-RU" i="1">
                                      <a:latin typeface="Cambria Math" panose="02040503050406030204" pitchFamily="18" charset="0"/>
                                    </a:rPr>
                                    <m:t>𝑙</m:t>
                                  </m:r>
                                </m:e>
                                <m:sub>
                                  <m:r>
                                    <a:rPr lang="ru-RU" i="1">
                                      <a:latin typeface="Cambria Math" panose="02040503050406030204" pitchFamily="18" charset="0"/>
                                    </a:rPr>
                                    <m:t>𝑖</m:t>
                                  </m:r>
                                </m:sub>
                              </m:sSub>
                              <m:r>
                                <a:rPr lang="ru-RU">
                                  <a:latin typeface="Cambria Math" panose="02040503050406030204" pitchFamily="18" charset="0"/>
                                </a:rPr>
                                <m:t>∙ </m:t>
                              </m:r>
                              <m:sSub>
                                <m:sSubPr>
                                  <m:ctrlPr>
                                    <a:rPr lang="ru-RU" i="1">
                                      <a:latin typeface="Cambria Math" panose="02040503050406030204" pitchFamily="18" charset="0"/>
                                    </a:rPr>
                                  </m:ctrlPr>
                                </m:sSubPr>
                                <m:e>
                                  <m:r>
                                    <a:rPr lang="ru-RU" i="1">
                                      <a:latin typeface="Cambria Math" panose="02040503050406030204" pitchFamily="18" charset="0"/>
                                    </a:rPr>
                                    <m:t>𝑚</m:t>
                                  </m:r>
                                </m:e>
                                <m:sub>
                                  <m:r>
                                    <a:rPr lang="ru-RU" i="1">
                                      <a:latin typeface="Cambria Math" panose="02040503050406030204" pitchFamily="18" charset="0"/>
                                    </a:rPr>
                                    <m:t>𝑖</m:t>
                                  </m:r>
                                </m:sub>
                              </m:sSub>
                            </m:e>
                          </m:nary>
                        </m:num>
                        <m:den>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a:latin typeface="Cambria Math" panose="02040503050406030204" pitchFamily="18" charset="0"/>
                                    </a:rPr>
                                    <m:t>=1</m:t>
                                  </m:r>
                                </m:sub>
                                <m:sup>
                                  <m:r>
                                    <a:rPr lang="ru-RU" i="1">
                                      <a:latin typeface="Cambria Math" panose="02040503050406030204" pitchFamily="18" charset="0"/>
                                    </a:rPr>
                                    <m:t>𝑛</m:t>
                                  </m:r>
                                </m:sup>
                                <m:e>
                                  <m:sSubSup>
                                    <m:sSubSupPr>
                                      <m:ctrlPr>
                                        <a:rPr lang="ru-RU" i="1">
                                          <a:latin typeface="Cambria Math" panose="02040503050406030204" pitchFamily="18" charset="0"/>
                                        </a:rPr>
                                      </m:ctrlPr>
                                    </m:sSubSupPr>
                                    <m:e>
                                      <m:r>
                                        <a:rPr lang="ru-RU" i="1">
                                          <a:latin typeface="Cambria Math" panose="02040503050406030204" pitchFamily="18" charset="0"/>
                                        </a:rPr>
                                        <m:t>𝑙</m:t>
                                      </m:r>
                                    </m:e>
                                    <m:sub>
                                      <m:r>
                                        <a:rPr lang="ru-RU" i="1">
                                          <a:latin typeface="Cambria Math" panose="02040503050406030204" pitchFamily="18" charset="0"/>
                                        </a:rPr>
                                        <m:t>𝑖</m:t>
                                      </m:r>
                                    </m:sub>
                                    <m:sup>
                                      <m:r>
                                        <a:rPr lang="ru-RU">
                                          <a:latin typeface="Cambria Math" panose="02040503050406030204" pitchFamily="18" charset="0"/>
                                        </a:rPr>
                                        <m:t>2</m:t>
                                      </m:r>
                                    </m:sup>
                                  </m:sSubSup>
                                </m:e>
                              </m:nary>
                            </m:e>
                          </m:rad>
                          <m:r>
                            <a:rPr lang="ru-RU">
                              <a:latin typeface="Cambria Math" panose="02040503050406030204" pitchFamily="18" charset="0"/>
                            </a:rPr>
                            <m:t> ∙ </m:t>
                          </m:r>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a:latin typeface="Cambria Math" panose="02040503050406030204" pitchFamily="18" charset="0"/>
                                    </a:rPr>
                                    <m:t>=1</m:t>
                                  </m:r>
                                </m:sub>
                                <m:sup>
                                  <m:r>
                                    <a:rPr lang="ru-RU" i="1">
                                      <a:latin typeface="Cambria Math" panose="02040503050406030204" pitchFamily="18" charset="0"/>
                                    </a:rPr>
                                    <m:t>𝑛</m:t>
                                  </m:r>
                                </m:sup>
                                <m:e>
                                  <m:sSubSup>
                                    <m:sSubSupPr>
                                      <m:ctrlPr>
                                        <a:rPr lang="ru-RU" i="1">
                                          <a:latin typeface="Cambria Math" panose="02040503050406030204" pitchFamily="18" charset="0"/>
                                        </a:rPr>
                                      </m:ctrlPr>
                                    </m:sSubSupPr>
                                    <m:e>
                                      <m:r>
                                        <a:rPr lang="ru-RU" i="1">
                                          <a:latin typeface="Cambria Math" panose="02040503050406030204" pitchFamily="18" charset="0"/>
                                        </a:rPr>
                                        <m:t>𝑚</m:t>
                                      </m:r>
                                    </m:e>
                                    <m:sub>
                                      <m:r>
                                        <a:rPr lang="ru-RU" i="1">
                                          <a:latin typeface="Cambria Math" panose="02040503050406030204" pitchFamily="18" charset="0"/>
                                        </a:rPr>
                                        <m:t>𝑖</m:t>
                                      </m:r>
                                    </m:sub>
                                    <m:sup>
                                      <m:r>
                                        <a:rPr lang="ru-RU">
                                          <a:latin typeface="Cambria Math" panose="02040503050406030204" pitchFamily="18" charset="0"/>
                                        </a:rPr>
                                        <m:t>2</m:t>
                                      </m:r>
                                    </m:sup>
                                  </m:sSubSup>
                                </m:e>
                              </m:nary>
                            </m:e>
                          </m:rad>
                        </m:den>
                      </m:f>
                    </m:oMath>
                  </m:oMathPara>
                </a14:m>
                <a:endParaRPr lang="ru-RU" dirty="0"/>
              </a:p>
            </p:txBody>
          </p:sp>
        </mc:Choice>
        <mc:Fallback xmlns="">
          <p:sp>
            <p:nvSpPr>
              <p:cNvPr id="6" name="Прямоугольник 5">
                <a:extLst>
                  <a:ext uri="{FF2B5EF4-FFF2-40B4-BE49-F238E27FC236}">
                    <a16:creationId xmlns:a16="http://schemas.microsoft.com/office/drawing/2014/main" id="{A9AFD35F-34A6-B54A-9795-F8E129079BC4}"/>
                  </a:ext>
                </a:extLst>
              </p:cNvPr>
              <p:cNvSpPr>
                <a:spLocks noRot="1" noChangeAspect="1" noMove="1" noResize="1" noEditPoints="1" noAdjustHandles="1" noChangeArrowheads="1" noChangeShapeType="1" noTextEdit="1"/>
              </p:cNvSpPr>
              <p:nvPr/>
            </p:nvSpPr>
            <p:spPr>
              <a:xfrm>
                <a:off x="10823848" y="10222241"/>
                <a:ext cx="10811101" cy="2558393"/>
              </a:xfrm>
              <a:prstGeom prst="rect">
                <a:avLst/>
              </a:prstGeom>
              <a:blipFill>
                <a:blip r:embed="rId4"/>
                <a:stretch>
                  <a:fillRect l="-704" t="-49010" b="-60396"/>
                </a:stretch>
              </a:blipFill>
            </p:spPr>
            <p:txBody>
              <a:bodyPr/>
              <a:lstStyle/>
              <a:p>
                <a:r>
                  <a:rPr lang="ru-RU">
                    <a:noFill/>
                  </a:rPr>
                  <a:t> </a:t>
                </a:r>
              </a:p>
            </p:txBody>
          </p:sp>
        </mc:Fallback>
      </mc:AlternateContent>
      <p:sp>
        <p:nvSpPr>
          <p:cNvPr id="14" name="Прямоугольник 13">
            <a:extLst>
              <a:ext uri="{FF2B5EF4-FFF2-40B4-BE49-F238E27FC236}">
                <a16:creationId xmlns:a16="http://schemas.microsoft.com/office/drawing/2014/main" id="{1F76E44F-16B2-8042-A85A-7AB4360BDD97}"/>
              </a:ext>
            </a:extLst>
          </p:cNvPr>
          <p:cNvSpPr/>
          <p:nvPr/>
        </p:nvSpPr>
        <p:spPr>
          <a:xfrm>
            <a:off x="656404" y="10729005"/>
            <a:ext cx="12192000" cy="769441"/>
          </a:xfrm>
          <a:prstGeom prst="rect">
            <a:avLst/>
          </a:prstGeom>
        </p:spPr>
        <p:txBody>
          <a:bodyPr>
            <a:spAutoFit/>
          </a:bodyPr>
          <a:lstStyle/>
          <a:p>
            <a:r>
              <a:rPr lang="ru-RU" sz="4400" dirty="0">
                <a:latin typeface="+mn-lt"/>
              </a:rPr>
              <a:t>Коэффициент схожести (косинусный):</a:t>
            </a:r>
          </a:p>
        </p:txBody>
      </p:sp>
    </p:spTree>
    <p:extLst>
      <p:ext uri="{BB962C8B-B14F-4D97-AF65-F5344CB8AC3E}">
        <p14:creationId xmlns:p14="http://schemas.microsoft.com/office/powerpoint/2010/main" val="11271047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 опорных векторов</a:t>
            </a:r>
            <a:endParaRPr dirty="0"/>
          </a:p>
        </p:txBody>
      </p:sp>
      <p:sp>
        <p:nvSpPr>
          <p:cNvPr id="62" name="Название подразделения, лаборатории, факультета и т.д."/>
          <p:cNvSpPr txBox="1"/>
          <p:nvPr/>
        </p:nvSpPr>
        <p:spPr>
          <a:xfrm>
            <a:off x="3046984" y="757698"/>
            <a:ext cx="1965817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бизнеса и менеджмента. Школа бизнес-информатики. Кафедра управления информационными системами и цифровой инфраструктурой</a:t>
            </a:r>
          </a:p>
          <a:p>
            <a:endParaRPr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graphicFrame>
        <p:nvGraphicFramePr>
          <p:cNvPr id="2" name="Таблица 1">
            <a:extLst>
              <a:ext uri="{FF2B5EF4-FFF2-40B4-BE49-F238E27FC236}">
                <a16:creationId xmlns:a16="http://schemas.microsoft.com/office/drawing/2014/main" id="{08F8ED5C-81CD-A14E-B79D-1315C4F91D56}"/>
              </a:ext>
            </a:extLst>
          </p:cNvPr>
          <p:cNvGraphicFramePr>
            <a:graphicFrameLocks noGrp="1"/>
          </p:cNvGraphicFramePr>
          <p:nvPr>
            <p:extLst>
              <p:ext uri="{D42A27DB-BD31-4B8C-83A1-F6EECF244321}">
                <p14:modId xmlns:p14="http://schemas.microsoft.com/office/powerpoint/2010/main" val="842697566"/>
              </p:ext>
            </p:extLst>
          </p:nvPr>
        </p:nvGraphicFramePr>
        <p:xfrm>
          <a:off x="1201065" y="6497960"/>
          <a:ext cx="10729192" cy="6877664"/>
        </p:xfrm>
        <a:graphic>
          <a:graphicData uri="http://schemas.openxmlformats.org/drawingml/2006/table">
            <a:tbl>
              <a:tblPr firstRow="1" firstCol="1" bandRow="1">
                <a:tableStyleId>{5940675A-B579-460E-94D1-54222C63F5DA}</a:tableStyleId>
              </a:tblPr>
              <a:tblGrid>
                <a:gridCol w="6655036">
                  <a:extLst>
                    <a:ext uri="{9D8B030D-6E8A-4147-A177-3AD203B41FA5}">
                      <a16:colId xmlns:a16="http://schemas.microsoft.com/office/drawing/2014/main" val="2219474828"/>
                    </a:ext>
                  </a:extLst>
                </a:gridCol>
                <a:gridCol w="2049041">
                  <a:extLst>
                    <a:ext uri="{9D8B030D-6E8A-4147-A177-3AD203B41FA5}">
                      <a16:colId xmlns:a16="http://schemas.microsoft.com/office/drawing/2014/main" val="2805777185"/>
                    </a:ext>
                  </a:extLst>
                </a:gridCol>
                <a:gridCol w="2025115">
                  <a:extLst>
                    <a:ext uri="{9D8B030D-6E8A-4147-A177-3AD203B41FA5}">
                      <a16:colId xmlns:a16="http://schemas.microsoft.com/office/drawing/2014/main" val="1894341251"/>
                    </a:ext>
                  </a:extLst>
                </a:gridCol>
              </a:tblGrid>
              <a:tr h="1041670">
                <a:tc>
                  <a:txBody>
                    <a:bodyPr/>
                    <a:lstStyle/>
                    <a:p>
                      <a:pPr algn="ctr">
                        <a:lnSpc>
                          <a:spcPct val="115000"/>
                        </a:lnSpc>
                        <a:spcAft>
                          <a:spcPts val="0"/>
                        </a:spcAft>
                      </a:pPr>
                      <a:r>
                        <a:rPr lang="ru-RU" sz="3600" dirty="0">
                          <a:effectLst/>
                        </a:rPr>
                        <a:t>Сектор</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3600">
                          <a:effectLst/>
                        </a:rPr>
                        <a:t>Интервал</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3600">
                          <a:effectLst/>
                        </a:rPr>
                        <a:t>Результат</a:t>
                      </a:r>
                      <a:r>
                        <a:rPr lang="en-US" sz="3600">
                          <a:effectLst/>
                        </a:rPr>
                        <a:t>, %</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67055818"/>
                  </a:ext>
                </a:extLst>
              </a:tr>
              <a:tr h="629713">
                <a:tc rowSpan="3">
                  <a:txBody>
                    <a:bodyPr/>
                    <a:lstStyle/>
                    <a:p>
                      <a:pPr algn="ctr">
                        <a:lnSpc>
                          <a:spcPct val="115000"/>
                        </a:lnSpc>
                        <a:spcAft>
                          <a:spcPts val="0"/>
                        </a:spcAft>
                      </a:pPr>
                      <a:r>
                        <a:rPr lang="ru-RU" sz="3600" dirty="0">
                          <a:effectLst/>
                        </a:rPr>
                        <a:t>Электронные технологии</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15000"/>
                        </a:lnSpc>
                        <a:spcAft>
                          <a:spcPts val="0"/>
                        </a:spcAft>
                      </a:pPr>
                      <a:r>
                        <a:rPr lang="ru-RU" sz="3600">
                          <a:effectLst/>
                        </a:rPr>
                        <a:t>(10</a:t>
                      </a:r>
                      <a:r>
                        <a:rPr lang="en-US" sz="3600">
                          <a:effectLst/>
                        </a:rPr>
                        <a:t>, 1</a:t>
                      </a:r>
                      <a:r>
                        <a:rPr lang="ru-RU" sz="3600">
                          <a:effectLst/>
                        </a:rPr>
                        <a:t>)</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a:effectLst/>
                        </a:rPr>
                        <a:t>5</a:t>
                      </a:r>
                      <a:r>
                        <a:rPr lang="ru-RU" sz="3600">
                          <a:effectLst/>
                        </a:rPr>
                        <a:t>9,84</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66558129"/>
                  </a:ext>
                </a:extLst>
              </a:tr>
              <a:tr h="629713">
                <a:tc vMerge="1">
                  <a:txBody>
                    <a:bodyPr/>
                    <a:lstStyle/>
                    <a:p>
                      <a:endParaRPr lang="ru-RU"/>
                    </a:p>
                  </a:txBody>
                  <a:tcPr/>
                </a:tc>
                <a:tc>
                  <a:txBody>
                    <a:bodyPr/>
                    <a:lstStyle/>
                    <a:p>
                      <a:pPr algn="ctr">
                        <a:lnSpc>
                          <a:spcPct val="115000"/>
                        </a:lnSpc>
                        <a:spcAft>
                          <a:spcPts val="0"/>
                        </a:spcAft>
                      </a:pPr>
                      <a:r>
                        <a:rPr lang="ru-RU" sz="3600">
                          <a:effectLst/>
                        </a:rPr>
                        <a:t>(20, 3)</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a:effectLst/>
                        </a:rPr>
                        <a:t>60,24</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67934260"/>
                  </a:ext>
                </a:extLst>
              </a:tr>
              <a:tr h="629713">
                <a:tc vMerge="1">
                  <a:txBody>
                    <a:bodyPr/>
                    <a:lstStyle/>
                    <a:p>
                      <a:endParaRPr lang="ru-RU"/>
                    </a:p>
                  </a:txBody>
                  <a:tcPr/>
                </a:tc>
                <a:tc>
                  <a:txBody>
                    <a:bodyPr/>
                    <a:lstStyle/>
                    <a:p>
                      <a:pPr algn="ctr">
                        <a:lnSpc>
                          <a:spcPct val="115000"/>
                        </a:lnSpc>
                        <a:spcAft>
                          <a:spcPts val="0"/>
                        </a:spcAft>
                      </a:pPr>
                      <a:r>
                        <a:rPr lang="ru-RU" sz="3600" dirty="0">
                          <a:effectLst/>
                        </a:rPr>
                        <a:t>(30, 5)</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dirty="0">
                          <a:effectLst/>
                        </a:rPr>
                        <a:t>62,91</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99153577"/>
                  </a:ext>
                </a:extLst>
              </a:tr>
              <a:tr h="629713">
                <a:tc rowSpan="3">
                  <a:txBody>
                    <a:bodyPr/>
                    <a:lstStyle/>
                    <a:p>
                      <a:pPr algn="ctr">
                        <a:lnSpc>
                          <a:spcPct val="115000"/>
                        </a:lnSpc>
                        <a:spcAft>
                          <a:spcPts val="0"/>
                        </a:spcAft>
                      </a:pPr>
                      <a:r>
                        <a:rPr lang="ru-RU" sz="3600" dirty="0">
                          <a:effectLst/>
                        </a:rPr>
                        <a:t>Энергия</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15000"/>
                        </a:lnSpc>
                        <a:spcAft>
                          <a:spcPts val="0"/>
                        </a:spcAft>
                      </a:pPr>
                      <a:r>
                        <a:rPr lang="ru-RU" sz="3600">
                          <a:effectLst/>
                        </a:rPr>
                        <a:t>(10</a:t>
                      </a:r>
                      <a:r>
                        <a:rPr lang="en-US" sz="3600">
                          <a:effectLst/>
                        </a:rPr>
                        <a:t>, 1</a:t>
                      </a:r>
                      <a:r>
                        <a:rPr lang="ru-RU" sz="3600">
                          <a:effectLst/>
                        </a:rPr>
                        <a:t>)</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dirty="0">
                          <a:effectLst/>
                        </a:rPr>
                        <a:t>5</a:t>
                      </a:r>
                      <a:r>
                        <a:rPr lang="ru-RU" sz="3600" dirty="0">
                          <a:effectLst/>
                        </a:rPr>
                        <a:t>6</a:t>
                      </a:r>
                      <a:r>
                        <a:rPr lang="en-US" sz="3600" dirty="0">
                          <a:effectLst/>
                        </a:rPr>
                        <a:t>,92</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5492579"/>
                  </a:ext>
                </a:extLst>
              </a:tr>
              <a:tr h="629713">
                <a:tc vMerge="1">
                  <a:txBody>
                    <a:bodyPr/>
                    <a:lstStyle/>
                    <a:p>
                      <a:endParaRPr lang="ru-RU"/>
                    </a:p>
                  </a:txBody>
                  <a:tcPr/>
                </a:tc>
                <a:tc>
                  <a:txBody>
                    <a:bodyPr/>
                    <a:lstStyle/>
                    <a:p>
                      <a:pPr algn="ctr">
                        <a:lnSpc>
                          <a:spcPct val="115000"/>
                        </a:lnSpc>
                        <a:spcAft>
                          <a:spcPts val="0"/>
                        </a:spcAft>
                      </a:pPr>
                      <a:r>
                        <a:rPr lang="ru-RU" sz="3600" dirty="0">
                          <a:effectLst/>
                        </a:rPr>
                        <a:t>(20, 3)</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a:effectLst/>
                        </a:rPr>
                        <a:t>58,10</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42868493"/>
                  </a:ext>
                </a:extLst>
              </a:tr>
              <a:tr h="629713">
                <a:tc vMerge="1">
                  <a:txBody>
                    <a:bodyPr/>
                    <a:lstStyle/>
                    <a:p>
                      <a:endParaRPr lang="ru-RU"/>
                    </a:p>
                  </a:txBody>
                  <a:tcPr/>
                </a:tc>
                <a:tc>
                  <a:txBody>
                    <a:bodyPr/>
                    <a:lstStyle/>
                    <a:p>
                      <a:pPr algn="ctr">
                        <a:lnSpc>
                          <a:spcPct val="115000"/>
                        </a:lnSpc>
                        <a:spcAft>
                          <a:spcPts val="0"/>
                        </a:spcAft>
                      </a:pPr>
                      <a:r>
                        <a:rPr lang="ru-RU" sz="3600" dirty="0">
                          <a:effectLst/>
                        </a:rPr>
                        <a:t>(30, 5)</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b="1" dirty="0">
                          <a:solidFill>
                            <a:schemeClr val="tx1"/>
                          </a:solidFill>
                          <a:effectLst/>
                        </a:rPr>
                        <a:t>63,</a:t>
                      </a:r>
                      <a:r>
                        <a:rPr lang="ru-RU" sz="3600" b="1" dirty="0">
                          <a:solidFill>
                            <a:schemeClr val="tx1"/>
                          </a:solidFill>
                          <a:effectLst/>
                        </a:rPr>
                        <a:t>6</a:t>
                      </a:r>
                      <a:r>
                        <a:rPr lang="en-US" sz="3600" b="1" dirty="0">
                          <a:solidFill>
                            <a:schemeClr val="tx1"/>
                          </a:solidFill>
                          <a:effectLst/>
                        </a:rPr>
                        <a:t>1</a:t>
                      </a:r>
                      <a:endParaRPr lang="ru-RU" sz="36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59934529"/>
                  </a:ext>
                </a:extLst>
              </a:tr>
              <a:tr h="629713">
                <a:tc rowSpan="3">
                  <a:txBody>
                    <a:bodyPr/>
                    <a:lstStyle/>
                    <a:p>
                      <a:pPr algn="ctr">
                        <a:lnSpc>
                          <a:spcPct val="115000"/>
                        </a:lnSpc>
                        <a:spcAft>
                          <a:spcPts val="0"/>
                        </a:spcAft>
                      </a:pPr>
                      <a:r>
                        <a:rPr lang="ru-RU" sz="3600" dirty="0">
                          <a:effectLst/>
                        </a:rPr>
                        <a:t>Потребительские товары</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15000"/>
                        </a:lnSpc>
                        <a:spcAft>
                          <a:spcPts val="0"/>
                        </a:spcAft>
                      </a:pPr>
                      <a:r>
                        <a:rPr lang="ru-RU" sz="3600" dirty="0">
                          <a:effectLst/>
                        </a:rPr>
                        <a:t>(10</a:t>
                      </a:r>
                      <a:r>
                        <a:rPr lang="en-US" sz="3600" dirty="0">
                          <a:effectLst/>
                        </a:rPr>
                        <a:t>, 1</a:t>
                      </a:r>
                      <a:r>
                        <a:rPr lang="ru-RU" sz="3600" dirty="0">
                          <a:effectLst/>
                        </a:rPr>
                        <a:t>)</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a:effectLst/>
                        </a:rPr>
                        <a:t>60,</a:t>
                      </a:r>
                      <a:r>
                        <a:rPr lang="ru-RU" sz="3600">
                          <a:effectLst/>
                        </a:rPr>
                        <a:t>88</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93890012"/>
                  </a:ext>
                </a:extLst>
              </a:tr>
              <a:tr h="629713">
                <a:tc vMerge="1">
                  <a:txBody>
                    <a:bodyPr/>
                    <a:lstStyle/>
                    <a:p>
                      <a:endParaRPr lang="ru-RU"/>
                    </a:p>
                  </a:txBody>
                  <a:tcPr/>
                </a:tc>
                <a:tc>
                  <a:txBody>
                    <a:bodyPr/>
                    <a:lstStyle/>
                    <a:p>
                      <a:pPr algn="ctr">
                        <a:lnSpc>
                          <a:spcPct val="115000"/>
                        </a:lnSpc>
                        <a:spcAft>
                          <a:spcPts val="0"/>
                        </a:spcAft>
                      </a:pPr>
                      <a:r>
                        <a:rPr lang="ru-RU" sz="3600" dirty="0">
                          <a:effectLst/>
                        </a:rPr>
                        <a:t>(20, 3)</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dirty="0">
                          <a:effectLst/>
                        </a:rPr>
                        <a:t>60,17</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31161779"/>
                  </a:ext>
                </a:extLst>
              </a:tr>
              <a:tr h="629713">
                <a:tc vMerge="1">
                  <a:txBody>
                    <a:bodyPr/>
                    <a:lstStyle/>
                    <a:p>
                      <a:endParaRPr lang="ru-RU"/>
                    </a:p>
                  </a:txBody>
                  <a:tcPr/>
                </a:tc>
                <a:tc>
                  <a:txBody>
                    <a:bodyPr/>
                    <a:lstStyle/>
                    <a:p>
                      <a:pPr algn="ctr">
                        <a:lnSpc>
                          <a:spcPct val="115000"/>
                        </a:lnSpc>
                        <a:spcAft>
                          <a:spcPts val="0"/>
                        </a:spcAft>
                      </a:pPr>
                      <a:r>
                        <a:rPr lang="ru-RU" sz="3600">
                          <a:effectLst/>
                        </a:rPr>
                        <a:t>(30, 5)</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3600" dirty="0">
                          <a:effectLst/>
                        </a:rPr>
                        <a:t>61,2</a:t>
                      </a:r>
                      <a:r>
                        <a:rPr lang="en-US" sz="3600" dirty="0">
                          <a:effectLst/>
                        </a:rPr>
                        <a:t>3</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45863739"/>
                  </a:ext>
                </a:extLst>
              </a:tr>
            </a:tbl>
          </a:graphicData>
        </a:graphic>
      </p:graphicFrame>
      <p:graphicFrame>
        <p:nvGraphicFramePr>
          <p:cNvPr id="3" name="Таблица 2">
            <a:extLst>
              <a:ext uri="{FF2B5EF4-FFF2-40B4-BE49-F238E27FC236}">
                <a16:creationId xmlns:a16="http://schemas.microsoft.com/office/drawing/2014/main" id="{815C616C-00C5-E041-A401-DDB7747AD1FF}"/>
              </a:ext>
            </a:extLst>
          </p:cNvPr>
          <p:cNvGraphicFramePr>
            <a:graphicFrameLocks noGrp="1"/>
          </p:cNvGraphicFramePr>
          <p:nvPr>
            <p:extLst>
              <p:ext uri="{D42A27DB-BD31-4B8C-83A1-F6EECF244321}">
                <p14:modId xmlns:p14="http://schemas.microsoft.com/office/powerpoint/2010/main" val="150188905"/>
              </p:ext>
            </p:extLst>
          </p:nvPr>
        </p:nvGraphicFramePr>
        <p:xfrm>
          <a:off x="13141230" y="7185709"/>
          <a:ext cx="10703651" cy="5772593"/>
        </p:xfrm>
        <a:graphic>
          <a:graphicData uri="http://schemas.openxmlformats.org/drawingml/2006/table">
            <a:tbl>
              <a:tblPr firstRow="1" firstCol="1" bandRow="1">
                <a:tableStyleId>{5940675A-B579-460E-94D1-54222C63F5DA}</a:tableStyleId>
              </a:tblPr>
              <a:tblGrid>
                <a:gridCol w="6602004">
                  <a:extLst>
                    <a:ext uri="{9D8B030D-6E8A-4147-A177-3AD203B41FA5}">
                      <a16:colId xmlns:a16="http://schemas.microsoft.com/office/drawing/2014/main" val="4245771878"/>
                    </a:ext>
                  </a:extLst>
                </a:gridCol>
                <a:gridCol w="2060223">
                  <a:extLst>
                    <a:ext uri="{9D8B030D-6E8A-4147-A177-3AD203B41FA5}">
                      <a16:colId xmlns:a16="http://schemas.microsoft.com/office/drawing/2014/main" val="3449988208"/>
                    </a:ext>
                  </a:extLst>
                </a:gridCol>
                <a:gridCol w="2041424">
                  <a:extLst>
                    <a:ext uri="{9D8B030D-6E8A-4147-A177-3AD203B41FA5}">
                      <a16:colId xmlns:a16="http://schemas.microsoft.com/office/drawing/2014/main" val="2545118211"/>
                    </a:ext>
                  </a:extLst>
                </a:gridCol>
              </a:tblGrid>
              <a:tr h="760391">
                <a:tc>
                  <a:txBody>
                    <a:bodyPr/>
                    <a:lstStyle/>
                    <a:p>
                      <a:pPr algn="ctr">
                        <a:lnSpc>
                          <a:spcPct val="115000"/>
                        </a:lnSpc>
                        <a:spcAft>
                          <a:spcPts val="0"/>
                        </a:spcAft>
                      </a:pPr>
                      <a:r>
                        <a:rPr lang="ru-RU" sz="3600">
                          <a:effectLst/>
                        </a:rPr>
                        <a:t>Сектор</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3600">
                          <a:effectLst/>
                        </a:rPr>
                        <a:t>Интервал</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3600">
                          <a:effectLst/>
                        </a:rPr>
                        <a:t>Результат</a:t>
                      </a:r>
                      <a:r>
                        <a:rPr lang="en-US" sz="3600">
                          <a:effectLst/>
                        </a:rPr>
                        <a:t>, %</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48102862"/>
                  </a:ext>
                </a:extLst>
              </a:tr>
              <a:tr h="760391">
                <a:tc rowSpan="2">
                  <a:txBody>
                    <a:bodyPr/>
                    <a:lstStyle/>
                    <a:p>
                      <a:pPr algn="ctr">
                        <a:lnSpc>
                          <a:spcPct val="115000"/>
                        </a:lnSpc>
                        <a:spcAft>
                          <a:spcPts val="0"/>
                        </a:spcAft>
                      </a:pPr>
                      <a:r>
                        <a:rPr lang="ru-RU" sz="3600">
                          <a:effectLst/>
                        </a:rPr>
                        <a:t>Электронные технологии</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15000"/>
                        </a:lnSpc>
                        <a:spcAft>
                          <a:spcPts val="0"/>
                        </a:spcAft>
                      </a:pPr>
                      <a:r>
                        <a:rPr lang="ru-RU" sz="3600">
                          <a:effectLst/>
                        </a:rPr>
                        <a:t>(90</a:t>
                      </a:r>
                      <a:r>
                        <a:rPr lang="en-US" sz="3600">
                          <a:effectLst/>
                        </a:rPr>
                        <a:t>, 1</a:t>
                      </a:r>
                      <a:r>
                        <a:rPr lang="ru-RU" sz="3600">
                          <a:effectLst/>
                        </a:rPr>
                        <a:t>5)</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3600" b="1" dirty="0">
                          <a:solidFill>
                            <a:schemeClr val="tx1"/>
                          </a:solidFill>
                          <a:effectLst/>
                        </a:rPr>
                        <a:t>64,9</a:t>
                      </a:r>
                      <a:r>
                        <a:rPr lang="en-US" sz="3600" b="1" dirty="0">
                          <a:solidFill>
                            <a:schemeClr val="tx1"/>
                          </a:solidFill>
                          <a:effectLst/>
                        </a:rPr>
                        <a:t>5</a:t>
                      </a:r>
                      <a:endParaRPr lang="ru-RU" sz="36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78422983"/>
                  </a:ext>
                </a:extLst>
              </a:tr>
              <a:tr h="760391">
                <a:tc vMerge="1">
                  <a:txBody>
                    <a:bodyPr/>
                    <a:lstStyle/>
                    <a:p>
                      <a:endParaRPr lang="ru-RU"/>
                    </a:p>
                  </a:txBody>
                  <a:tcPr/>
                </a:tc>
                <a:tc>
                  <a:txBody>
                    <a:bodyPr/>
                    <a:lstStyle/>
                    <a:p>
                      <a:pPr algn="ctr">
                        <a:lnSpc>
                          <a:spcPct val="115000"/>
                        </a:lnSpc>
                        <a:spcAft>
                          <a:spcPts val="0"/>
                        </a:spcAft>
                      </a:pPr>
                      <a:r>
                        <a:rPr lang="ru-RU" sz="3600">
                          <a:effectLst/>
                        </a:rPr>
                        <a:t>(120, 20)</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3600">
                          <a:effectLst/>
                        </a:rPr>
                        <a:t>63,8</a:t>
                      </a:r>
                      <a:r>
                        <a:rPr lang="en-US" sz="3600">
                          <a:effectLst/>
                        </a:rPr>
                        <a:t>1</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93838505"/>
                  </a:ext>
                </a:extLst>
              </a:tr>
              <a:tr h="760391">
                <a:tc rowSpan="2">
                  <a:txBody>
                    <a:bodyPr/>
                    <a:lstStyle/>
                    <a:p>
                      <a:pPr algn="ctr">
                        <a:lnSpc>
                          <a:spcPct val="115000"/>
                        </a:lnSpc>
                        <a:spcAft>
                          <a:spcPts val="0"/>
                        </a:spcAft>
                      </a:pPr>
                      <a:r>
                        <a:rPr lang="ru-RU" sz="3600">
                          <a:effectLst/>
                        </a:rPr>
                        <a:t>Энергия</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15000"/>
                        </a:lnSpc>
                        <a:spcAft>
                          <a:spcPts val="0"/>
                        </a:spcAft>
                      </a:pPr>
                      <a:r>
                        <a:rPr lang="ru-RU" sz="3600">
                          <a:effectLst/>
                        </a:rPr>
                        <a:t>(90</a:t>
                      </a:r>
                      <a:r>
                        <a:rPr lang="en-US" sz="3600">
                          <a:effectLst/>
                        </a:rPr>
                        <a:t>, </a:t>
                      </a:r>
                      <a:r>
                        <a:rPr lang="ru-RU" sz="3600">
                          <a:effectLst/>
                        </a:rPr>
                        <a:t>15)</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a:effectLst/>
                        </a:rPr>
                        <a:t>61,41</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63335061"/>
                  </a:ext>
                </a:extLst>
              </a:tr>
              <a:tr h="760391">
                <a:tc vMerge="1">
                  <a:txBody>
                    <a:bodyPr/>
                    <a:lstStyle/>
                    <a:p>
                      <a:endParaRPr lang="ru-RU"/>
                    </a:p>
                  </a:txBody>
                  <a:tcPr/>
                </a:tc>
                <a:tc>
                  <a:txBody>
                    <a:bodyPr/>
                    <a:lstStyle/>
                    <a:p>
                      <a:pPr algn="ctr">
                        <a:lnSpc>
                          <a:spcPct val="115000"/>
                        </a:lnSpc>
                        <a:spcAft>
                          <a:spcPts val="0"/>
                        </a:spcAft>
                      </a:pPr>
                      <a:r>
                        <a:rPr lang="ru-RU" sz="3600">
                          <a:effectLst/>
                        </a:rPr>
                        <a:t>(120, 20)</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dirty="0">
                          <a:effectLst/>
                        </a:rPr>
                        <a:t>64,57</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51809281"/>
                  </a:ext>
                </a:extLst>
              </a:tr>
              <a:tr h="760391">
                <a:tc rowSpan="2">
                  <a:txBody>
                    <a:bodyPr/>
                    <a:lstStyle/>
                    <a:p>
                      <a:pPr algn="ctr">
                        <a:lnSpc>
                          <a:spcPct val="115000"/>
                        </a:lnSpc>
                        <a:spcAft>
                          <a:spcPts val="0"/>
                        </a:spcAft>
                      </a:pPr>
                      <a:r>
                        <a:rPr lang="ru-RU" sz="3600" dirty="0">
                          <a:effectLst/>
                        </a:rPr>
                        <a:t>Потребительские товары</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15000"/>
                        </a:lnSpc>
                        <a:spcAft>
                          <a:spcPts val="0"/>
                        </a:spcAft>
                      </a:pPr>
                      <a:r>
                        <a:rPr lang="ru-RU" sz="3600">
                          <a:effectLst/>
                        </a:rPr>
                        <a:t>(90</a:t>
                      </a:r>
                      <a:r>
                        <a:rPr lang="en-US" sz="3600">
                          <a:effectLst/>
                        </a:rPr>
                        <a:t>, </a:t>
                      </a:r>
                      <a:r>
                        <a:rPr lang="ru-RU" sz="3600">
                          <a:effectLst/>
                        </a:rPr>
                        <a:t>15)</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en-US" sz="3600">
                          <a:effectLst/>
                        </a:rPr>
                        <a:t>60,39</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32847462"/>
                  </a:ext>
                </a:extLst>
              </a:tr>
              <a:tr h="760391">
                <a:tc vMerge="1">
                  <a:txBody>
                    <a:bodyPr/>
                    <a:lstStyle/>
                    <a:p>
                      <a:endParaRPr lang="ru-RU"/>
                    </a:p>
                  </a:txBody>
                  <a:tcPr/>
                </a:tc>
                <a:tc>
                  <a:txBody>
                    <a:bodyPr/>
                    <a:lstStyle/>
                    <a:p>
                      <a:pPr algn="ctr">
                        <a:lnSpc>
                          <a:spcPct val="115000"/>
                        </a:lnSpc>
                        <a:spcAft>
                          <a:spcPts val="0"/>
                        </a:spcAft>
                      </a:pPr>
                      <a:r>
                        <a:rPr lang="ru-RU" sz="3600">
                          <a:effectLst/>
                        </a:rPr>
                        <a:t>(120, 20)</a:t>
                      </a:r>
                      <a:endParaRPr lang="ru-RU" sz="3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15000"/>
                        </a:lnSpc>
                        <a:spcAft>
                          <a:spcPts val="0"/>
                        </a:spcAft>
                      </a:pPr>
                      <a:r>
                        <a:rPr lang="ru-RU" sz="3600" dirty="0">
                          <a:effectLst/>
                        </a:rPr>
                        <a:t>5</a:t>
                      </a:r>
                      <a:r>
                        <a:rPr lang="en-US" sz="3600" dirty="0">
                          <a:effectLst/>
                        </a:rPr>
                        <a:t>8,32</a:t>
                      </a:r>
                      <a:endParaRPr lang="ru-RU"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34437602"/>
                  </a:ext>
                </a:extLst>
              </a:tr>
            </a:tbl>
          </a:graphicData>
        </a:graphic>
      </p:graphicFrame>
      <p:sp>
        <p:nvSpPr>
          <p:cNvPr id="7" name="Прямоугольник 6">
            <a:extLst>
              <a:ext uri="{FF2B5EF4-FFF2-40B4-BE49-F238E27FC236}">
                <a16:creationId xmlns:a16="http://schemas.microsoft.com/office/drawing/2014/main" id="{76000787-885D-8F43-9F80-7763B5BBBF29}"/>
              </a:ext>
            </a:extLst>
          </p:cNvPr>
          <p:cNvSpPr/>
          <p:nvPr/>
        </p:nvSpPr>
        <p:spPr>
          <a:xfrm>
            <a:off x="1201065" y="4536105"/>
            <a:ext cx="11931471" cy="923330"/>
          </a:xfrm>
          <a:prstGeom prst="rect">
            <a:avLst/>
          </a:prstGeom>
        </p:spPr>
        <p:txBody>
          <a:bodyPr wrap="none">
            <a:spAutoFit/>
          </a:bodyPr>
          <a:lstStyle/>
          <a:p>
            <a:pPr algn="l">
              <a:defRPr sz="4200">
                <a:solidFill>
                  <a:srgbClr val="253957"/>
                </a:solidFill>
                <a:latin typeface="+mn-lt"/>
                <a:ea typeface="+mn-ea"/>
                <a:cs typeface="+mn-cs"/>
                <a:sym typeface="Arial Narrow"/>
              </a:defRPr>
            </a:pPr>
            <a:r>
              <a:rPr lang="ru-RU" sz="5400" dirty="0">
                <a:solidFill>
                  <a:srgbClr val="253957"/>
                </a:solidFill>
                <a:sym typeface="Arial Narrow"/>
              </a:rPr>
              <a:t>Ядро – радиально-базисная функция (</a:t>
            </a:r>
            <a:r>
              <a:rPr lang="en-US" sz="5400" dirty="0">
                <a:solidFill>
                  <a:srgbClr val="253957"/>
                </a:solidFill>
                <a:sym typeface="Arial Narrow"/>
              </a:rPr>
              <a:t>«</a:t>
            </a:r>
            <a:r>
              <a:rPr lang="en-US" sz="5400" dirty="0" err="1">
                <a:solidFill>
                  <a:srgbClr val="253957"/>
                </a:solidFill>
                <a:sym typeface="Arial Narrow"/>
              </a:rPr>
              <a:t>rbf</a:t>
            </a:r>
            <a:r>
              <a:rPr lang="en-US" sz="5400" dirty="0">
                <a:solidFill>
                  <a:srgbClr val="253957"/>
                </a:solidFill>
                <a:sym typeface="Arial Narrow"/>
              </a:rPr>
              <a:t>»</a:t>
            </a:r>
            <a:r>
              <a:rPr lang="ru-RU" sz="5400" dirty="0">
                <a:solidFill>
                  <a:srgbClr val="253957"/>
                </a:solidFill>
                <a:sym typeface="Arial Narrow"/>
              </a:rPr>
              <a:t>)</a:t>
            </a:r>
          </a:p>
        </p:txBody>
      </p:sp>
      <p:sp>
        <p:nvSpPr>
          <p:cNvPr id="18" name="Круговая стрелка 17">
            <a:extLst>
              <a:ext uri="{FF2B5EF4-FFF2-40B4-BE49-F238E27FC236}">
                <a16:creationId xmlns:a16="http://schemas.microsoft.com/office/drawing/2014/main" id="{FAC174D5-DCD3-4443-B6A9-B88B9A2A1C42}"/>
              </a:ext>
            </a:extLst>
          </p:cNvPr>
          <p:cNvSpPr/>
          <p:nvPr/>
        </p:nvSpPr>
        <p:spPr>
          <a:xfrm rot="1172825">
            <a:off x="11617492" y="5522180"/>
            <a:ext cx="2111491" cy="2016224"/>
          </a:xfrm>
          <a:prstGeom prst="circularArrow">
            <a:avLst/>
          </a:prstGeom>
          <a:noFill/>
          <a:ln w="12700" cap="flat">
            <a:solidFill>
              <a:schemeClr val="accent1"/>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extLst>
      <p:ext uri="{BB962C8B-B14F-4D97-AF65-F5344CB8AC3E}">
        <p14:creationId xmlns:p14="http://schemas.microsoft.com/office/powerpoint/2010/main" val="140752099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1286</TotalTime>
  <Words>1115</Words>
  <Application>Microsoft Office PowerPoint</Application>
  <PresentationFormat>Произвольный</PresentationFormat>
  <Paragraphs>277</Paragraphs>
  <Slides>18</Slides>
  <Notes>8</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18</vt:i4>
      </vt:variant>
    </vt:vector>
  </HeadingPairs>
  <TitlesOfParts>
    <vt:vector size="28" baseType="lpstr">
      <vt:lpstr>Arial</vt:lpstr>
      <vt:lpstr>Arial Narrow</vt:lpstr>
      <vt:lpstr>Cambria Math</vt:lpstr>
      <vt:lpstr>Helvetica</vt:lpstr>
      <vt:lpstr>Helvetica Light</vt:lpstr>
      <vt:lpstr>Helvetica Neue</vt:lpstr>
      <vt:lpstr>Times New Roman</vt:lpstr>
      <vt:lpstr>Wingdings</vt:lpstr>
      <vt:lpstr>White</vt:lpstr>
      <vt:lpstr>1_White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snv</cp:lastModifiedBy>
  <cp:revision>96</cp:revision>
  <dcterms:modified xsi:type="dcterms:W3CDTF">2020-05-25T17:38:31Z</dcterms:modified>
</cp:coreProperties>
</file>