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4" r:id="rId4"/>
    <p:sldId id="258" r:id="rId5"/>
    <p:sldId id="259" r:id="rId6"/>
    <p:sldId id="260" r:id="rId7"/>
    <p:sldId id="265" r:id="rId8"/>
    <p:sldId id="267" r:id="rId9"/>
    <p:sldId id="269" r:id="rId10"/>
    <p:sldId id="261" r:id="rId11"/>
    <p:sldId id="262" r:id="rId12"/>
    <p:sldId id="268" r:id="rId13"/>
    <p:sldId id="263"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ндрей Волков" initials="АВ" lastIdx="1" clrIdx="0">
    <p:extLst>
      <p:ext uri="{19B8F6BF-5375-455C-9EA6-DF929625EA0E}">
        <p15:presenceInfo xmlns:p15="http://schemas.microsoft.com/office/powerpoint/2012/main" userId="b6c164f6289ec7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50" autoAdjust="0"/>
  </p:normalViewPr>
  <p:slideViewPr>
    <p:cSldViewPr>
      <p:cViewPr varScale="1">
        <p:scale>
          <a:sx n="50" d="100"/>
          <a:sy n="50" d="100"/>
        </p:scale>
        <p:origin x="1282" y="7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Hello everyone, my name is Andrey Volkov and today I’d like to present my project proposal titled «Development of a monitoring system, analysis of anomalies and timely warning for modern IT companies».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5622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let’s continue with anticipated results.</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result of this project will be a developed system for building monitoring, anomaly analysis and timely warning. </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developed system will provide clients with useful API for building metrics and infrastructure "out of the box" for collecting, displaying, and analyzing technical and business metrics. All the source code of the project will be available in an open-source format and everyone can get acquainted in detail with the implementation of the mechanisms of this system.</a:t>
            </a:r>
          </a:p>
        </p:txBody>
      </p:sp>
    </p:spTree>
    <p:extLst>
      <p:ext uri="{BB962C8B-B14F-4D97-AF65-F5344CB8AC3E}">
        <p14:creationId xmlns:p14="http://schemas.microsoft.com/office/powerpoint/2010/main" val="4253445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conclusion, I’d like to say that developed system will be useful for businesses all around the world to help them build high-quality and modern monitoring in their business applications. I also anticipate community support in developing and maintaining this software product.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8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en-US" dirty="0"/>
              <a:t>There are some references used in the presentation.</a:t>
            </a:r>
            <a:endParaRPr lang="ru-RU" dirty="0"/>
          </a:p>
        </p:txBody>
      </p:sp>
    </p:spTree>
    <p:extLst>
      <p:ext uri="{BB962C8B-B14F-4D97-AF65-F5344CB8AC3E}">
        <p14:creationId xmlns:p14="http://schemas.microsoft.com/office/powerpoint/2010/main" val="2113012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en-US" dirty="0"/>
              <a:t>And that’s the end of my presentation. Thank you so much for your attention and have a good one.</a:t>
            </a:r>
            <a:endParaRPr lang="ru-RU" dirty="0"/>
          </a:p>
        </p:txBody>
      </p:sp>
    </p:spTree>
    <p:extLst>
      <p:ext uri="{BB962C8B-B14F-4D97-AF65-F5344CB8AC3E}">
        <p14:creationId xmlns:p14="http://schemas.microsoft.com/office/powerpoint/2010/main" val="273563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divided my presentation into 7 parts. There are background, purpose of the project, objectives of the research work, literature Review, methods, results anticipated and conclusion. I shall only take 7 minutes of your time.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54761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start with the background of the research and focus our attention on the idea of the project.</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modern world, more and more companies are switching to the online business model. Behind every IT business there are hundreds of applications that keep it running.</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such work cannot always be called reliable, in the modern world there are many problems associated with the availability of applications and the correct execution of their business logic.</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idea of the project is to develop a monitoring system that will export and analyze application metrics, so application work will be transparent, and business will be warned of problems on time.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472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continue with the project relevance. There are three main points why a project might be relevant.</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one is a huge number of IT companies all around the world. According to various estimates, over the past 5 years, the IT services market in North America has grown by 50% - 175 to 261 billion dollars. Which indicates of tremendous growth in this area.</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second one is the need of all IT services to be profiled at each stage of its operations and be analyzed for anomalies in their time series. By this I mean that every application needs to monitor its performance, metrics for resource consumption, the number of processed requests, etc. And each time series have to be analyzed for anomalies.</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last but not the least is the need for timely warning of application problems if they arise. By this I mean a competent alert system that warns about potential problems in time and alerts about existing ones.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80651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of the project is to develop a system for building monitoring, analyzing anomalies and timely warning for modern IT companies.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169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objectives of the project are the following.</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296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I’d like to move on to literature review.</a:t>
            </a:r>
          </a:p>
          <a:p>
            <a:pPr marL="0" marR="0" lvl="0" indent="0" defTabSz="457200" eaLnBrk="1" fontAlgn="auto" latinLnBrk="0" hangingPunct="1">
              <a:lnSpc>
                <a:spcPct val="117999"/>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literature review reveals the best practices in the industry in the field of application monitoring. Including, Google experience in reliability engineering and Microsoft experience in building time-series anomaly detection service. Review also contains the best practices for effective monitoring and alerting written by leading software engineers in this sphere. And two additional papers: first one on custom EPM system and the second one on industrial study on cloud applications monitoring.</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3869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continue with the methods used in the project.</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technologies that will be used to implement the project are the following:</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Docker. Software for automating the deployment and management of applications in containerized environments.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Kotlin. JVM-based language that supports the coroutine mechanism, which is an efficient lightweight way to manage asynchronous execution.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An open-source universal framework for the Java platform.</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Kubernetes. An open-source software for automating the deployment, scaling and management of containerized applications.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03277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I’d like to talk about project system in details. It contains of two parts – client library and infrastructure.</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library will consist of the following modules: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Micrometer. A module that provides a convenient and useful API for building and running metrics collection on a schedule.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Anomaly. Module for analyzing anomalies in time series.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Grafana. A module for plotting graphs and building dashboards in Grafana, using the “Grafana as a code” principle.</a:t>
            </a:r>
          </a:p>
          <a:p>
            <a:pPr marL="0" lvl="0" indent="0">
              <a:lnSpc>
                <a:spcPct val="107000"/>
              </a:lnSpc>
              <a:spcAft>
                <a:spcPts val="800"/>
              </a:spcAft>
              <a:buFont typeface="Symbol" panose="05050102010706020507" pitchFamily="18" charset="2"/>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monitoring system infrastructure will consist of the following components: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Business applications. These applications use the API of the client library mentioned above.</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Prometheus. Storage for collecting metrics.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Grafana. User interface for building dashboards and panels with metrics.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42376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2100" y="3041576"/>
            <a:ext cx="17271900" cy="3427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DEVELOPMENT OF A MONITORING SYSTEM, ANALYSIS OF ANOMALIES AND TIMELY WARNING FOR MODERN IT COMPANIES</a:t>
            </a:r>
            <a:endParaRPr lang="ru-RU" dirty="0"/>
          </a:p>
        </p:txBody>
      </p:sp>
      <p:sp>
        <p:nvSpPr>
          <p:cNvPr id="53" name="Очень крутой подзаголовок презентации"/>
          <p:cNvSpPr txBox="1"/>
          <p:nvPr/>
        </p:nvSpPr>
        <p:spPr>
          <a:xfrm>
            <a:off x="7092276" y="6641976"/>
            <a:ext cx="16956405"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РАЗРАБОТКА СИСТЕМЫ ДЛЯ ПОСТРОЕНИЯ МОНИТОРИНГА, АНАЛИЗА АНОМАЛИЙ И СВОЕВРЕМЕННОГО ПРЕДУПРЕЖДЕНИЯ ДЛЯ СОВРЕМЕННЫХ IT КОМПАНИЙ</a:t>
            </a:r>
            <a:endParaRPr dirty="0"/>
          </a:p>
        </p:txBody>
      </p:sp>
      <p:sp>
        <p:nvSpPr>
          <p:cNvPr id="54" name="Название подразделения,  лаборатории, факультета и т.д."/>
          <p:cNvSpPr txBox="1"/>
          <p:nvPr/>
        </p:nvSpPr>
        <p:spPr>
          <a:xfrm>
            <a:off x="7116915" y="881336"/>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marL="0" marR="0" lvl="0" indent="0" algn="l" rtl="0">
              <a:lnSpc>
                <a:spcPct val="100000"/>
              </a:lnSpc>
              <a:spcBef>
                <a:spcPts val="0"/>
              </a:spcBef>
              <a:spcAft>
                <a:spcPts val="0"/>
              </a:spcAft>
              <a:buClr>
                <a:srgbClr val="253957"/>
              </a:buClr>
              <a:buSzPts val="4200"/>
              <a:buFont typeface="Arial Narrow"/>
              <a:buNone/>
            </a:pPr>
            <a:r>
              <a:rPr lang="en-US" sz="42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l" rtl="0">
              <a:lnSpc>
                <a:spcPct val="100000"/>
              </a:lnSpc>
              <a:spcBef>
                <a:spcPts val="0"/>
              </a:spcBef>
              <a:spcAft>
                <a:spcPts val="0"/>
              </a:spcAft>
              <a:buClr>
                <a:srgbClr val="253957"/>
              </a:buClr>
              <a:buSzPts val="4200"/>
              <a:buFont typeface="Arial Narrow"/>
              <a:buNone/>
            </a:pPr>
            <a:r>
              <a:rPr lang="en-US" sz="4200" b="0" i="0" u="none" strike="noStrike" cap="none" dirty="0">
                <a:solidFill>
                  <a:srgbClr val="253957"/>
                </a:solidFill>
                <a:latin typeface="Arial Narrow"/>
                <a:ea typeface="Arial Narrow"/>
                <a:cs typeface="Arial Narrow"/>
                <a:sym typeface="Arial Narrow"/>
              </a:rPr>
              <a:t>Business Informatics</a:t>
            </a:r>
            <a:endParaRPr lang="en-US"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Moscow</a:t>
            </a:r>
            <a:r>
              <a:rPr dirty="0"/>
              <a:t>, 20</a:t>
            </a:r>
            <a:r>
              <a:rPr lang="en-US" dirty="0"/>
              <a:t>21</a:t>
            </a:r>
            <a:endParaRPr dirty="0"/>
          </a:p>
        </p:txBody>
      </p:sp>
      <p:pic>
        <p:nvPicPr>
          <p:cNvPr id="56" name="Изображение" descr="Изображение"/>
          <p:cNvPicPr>
            <a:picLocks noChangeAspect="1"/>
          </p:cNvPicPr>
          <p:nvPr/>
        </p:nvPicPr>
        <p:blipFill>
          <a:blip r:embed="rId3"/>
          <a:stretch>
            <a:fillRect/>
          </a:stretch>
        </p:blipFill>
        <p:spPr>
          <a:xfrm>
            <a:off x="1221970" y="1330739"/>
            <a:ext cx="2736119" cy="2645547"/>
          </a:xfrm>
          <a:prstGeom prst="rect">
            <a:avLst/>
          </a:prstGeom>
          <a:ln w="12700">
            <a:miter lim="400000"/>
          </a:ln>
        </p:spPr>
      </p:pic>
      <p:sp>
        <p:nvSpPr>
          <p:cNvPr id="8" name="Google Shape;58;p1">
            <a:extLst>
              <a:ext uri="{FF2B5EF4-FFF2-40B4-BE49-F238E27FC236}">
                <a16:creationId xmlns:a16="http://schemas.microsoft.com/office/drawing/2014/main" id="{4F321C30-930E-432A-AD76-A1D76255B6CC}"/>
              </a:ext>
            </a:extLst>
          </p:cNvPr>
          <p:cNvSpPr txBox="1"/>
          <p:nvPr/>
        </p:nvSpPr>
        <p:spPr>
          <a:xfrm>
            <a:off x="7116913" y="9018240"/>
            <a:ext cx="15760231" cy="3438563"/>
          </a:xfrm>
          <a:prstGeom prst="rect">
            <a:avLst/>
          </a:prstGeom>
          <a:noFill/>
          <a:ln>
            <a:noFill/>
          </a:ln>
        </p:spPr>
        <p:txBody>
          <a:bodyPr spcFirstLastPara="1" wrap="square" lIns="71425" tIns="71425" rIns="71425" bIns="71425" anchor="t" anchorCtr="0">
            <a:noAutofit/>
          </a:bodyPr>
          <a:lstStyle/>
          <a:p>
            <a:pPr marL="0" marR="0" lvl="0" indent="0" algn="r" rtl="0">
              <a:lnSpc>
                <a:spcPct val="100000"/>
              </a:lnSpc>
              <a:spcBef>
                <a:spcPts val="0"/>
              </a:spcBef>
              <a:spcAft>
                <a:spcPts val="0"/>
              </a:spcAft>
              <a:buClr>
                <a:srgbClr val="253957"/>
              </a:buClr>
              <a:buSzPts val="4200"/>
              <a:buFont typeface="Arial Narrow"/>
              <a:buNone/>
            </a:pPr>
            <a:r>
              <a:rPr lang="en-US" sz="4200" b="0" i="0" u="none" strike="noStrike" cap="none" dirty="0">
                <a:solidFill>
                  <a:srgbClr val="253957"/>
                </a:solidFill>
                <a:latin typeface="Arial Narrow"/>
                <a:ea typeface="Arial Narrow"/>
                <a:cs typeface="Arial Narrow"/>
                <a:sym typeface="Arial Narrow"/>
              </a:rPr>
              <a:t>Andrey Volkov, group 174</a:t>
            </a:r>
            <a:endParaRPr dirty="0"/>
          </a:p>
          <a:p>
            <a:pPr marL="0" marR="0" lvl="0" indent="0" algn="r" rtl="0">
              <a:lnSpc>
                <a:spcPct val="100000"/>
              </a:lnSpc>
              <a:spcBef>
                <a:spcPts val="0"/>
              </a:spcBef>
              <a:spcAft>
                <a:spcPts val="0"/>
              </a:spcAft>
              <a:buClr>
                <a:srgbClr val="253957"/>
              </a:buClr>
              <a:buSzPts val="4200"/>
              <a:buFont typeface="Arial Narrow"/>
              <a:buNone/>
            </a:pPr>
            <a:endParaRPr sz="4200" b="0" i="0" u="none" strike="noStrike" cap="none" dirty="0">
              <a:solidFill>
                <a:srgbClr val="253957"/>
              </a:solidFill>
              <a:latin typeface="Arial Narrow"/>
              <a:ea typeface="Arial Narrow"/>
              <a:cs typeface="Arial Narrow"/>
              <a:sym typeface="Arial Narrow"/>
            </a:endParaRPr>
          </a:p>
          <a:p>
            <a:pPr marL="0" marR="0" lvl="0" indent="0" algn="r" rtl="0">
              <a:lnSpc>
                <a:spcPct val="100000"/>
              </a:lnSpc>
              <a:spcBef>
                <a:spcPts val="0"/>
              </a:spcBef>
              <a:spcAft>
                <a:spcPts val="0"/>
              </a:spcAft>
              <a:buClr>
                <a:srgbClr val="253957"/>
              </a:buClr>
              <a:buSzPts val="4200"/>
              <a:buFont typeface="Arial Narrow"/>
              <a:buNone/>
            </a:pPr>
            <a:r>
              <a:rPr lang="en-US" sz="4200" b="0" i="0" u="none" strike="noStrike" cap="none" dirty="0">
                <a:solidFill>
                  <a:srgbClr val="253957"/>
                </a:solidFill>
                <a:latin typeface="Arial Narrow"/>
                <a:ea typeface="Arial Narrow"/>
                <a:cs typeface="Arial Narrow"/>
                <a:sym typeface="Arial Narrow"/>
              </a:rPr>
              <a:t>Supervisor:</a:t>
            </a:r>
            <a:endParaRPr dirty="0"/>
          </a:p>
          <a:p>
            <a:pPr marL="0" marR="0" lvl="0" indent="0" algn="r" rtl="0">
              <a:lnSpc>
                <a:spcPct val="100000"/>
              </a:lnSpc>
              <a:spcBef>
                <a:spcPts val="0"/>
              </a:spcBef>
              <a:spcAft>
                <a:spcPts val="0"/>
              </a:spcAft>
              <a:buClr>
                <a:srgbClr val="253957"/>
              </a:buClr>
              <a:buSzPts val="4200"/>
              <a:buFont typeface="Arial Narrow"/>
              <a:buNone/>
            </a:pPr>
            <a:r>
              <a:rPr lang="en-US" sz="4200" b="0" i="0" u="none" strike="noStrike" cap="none" dirty="0">
                <a:solidFill>
                  <a:srgbClr val="253957"/>
                </a:solidFill>
                <a:latin typeface="Arial Narrow"/>
                <a:ea typeface="Arial Narrow"/>
                <a:cs typeface="Arial Narrow"/>
                <a:sym typeface="Arial Narrow"/>
              </a:rPr>
              <a:t>Sergei </a:t>
            </a:r>
            <a:r>
              <a:rPr lang="en-US" sz="4200" b="0" i="0" u="none" strike="noStrike" cap="none" dirty="0" err="1">
                <a:solidFill>
                  <a:srgbClr val="253957"/>
                </a:solidFill>
                <a:latin typeface="Arial Narrow"/>
                <a:ea typeface="Arial Narrow"/>
                <a:cs typeface="Arial Narrow"/>
                <a:sym typeface="Arial Narrow"/>
              </a:rPr>
              <a:t>Gennadievich</a:t>
            </a:r>
            <a:r>
              <a:rPr lang="en-US" sz="4200" b="0" i="0" u="none" strike="noStrike" cap="none" dirty="0">
                <a:solidFill>
                  <a:srgbClr val="253957"/>
                </a:solidFill>
                <a:latin typeface="Arial Narrow"/>
                <a:ea typeface="Arial Narrow"/>
                <a:cs typeface="Arial Narrow"/>
                <a:sym typeface="Arial Narrow"/>
              </a:rPr>
              <a:t> </a:t>
            </a:r>
            <a:r>
              <a:rPr lang="en-US" sz="4200" b="0" i="0" u="none" strike="noStrike" cap="none" dirty="0" err="1">
                <a:solidFill>
                  <a:srgbClr val="253957"/>
                </a:solidFill>
                <a:latin typeface="Arial Narrow"/>
                <a:ea typeface="Arial Narrow"/>
                <a:cs typeface="Arial Narrow"/>
                <a:sym typeface="Arial Narrow"/>
              </a:rPr>
              <a:t>Efremov</a:t>
            </a:r>
            <a:r>
              <a:rPr lang="en-US" sz="4200" b="0" i="0" u="none" strike="noStrike" cap="none" dirty="0">
                <a:solidFill>
                  <a:srgbClr val="253957"/>
                </a:solidFill>
                <a:latin typeface="Arial Narrow"/>
                <a:ea typeface="Arial Narrow"/>
                <a:cs typeface="Arial Narrow"/>
                <a:sym typeface="Arial Narrow"/>
              </a:rPr>
              <a:t>, </a:t>
            </a:r>
          </a:p>
          <a:p>
            <a:pPr marL="0" marR="0" lvl="0" indent="0" algn="r" rtl="0">
              <a:lnSpc>
                <a:spcPct val="100000"/>
              </a:lnSpc>
              <a:spcBef>
                <a:spcPts val="0"/>
              </a:spcBef>
              <a:spcAft>
                <a:spcPts val="0"/>
              </a:spcAft>
              <a:buClr>
                <a:srgbClr val="253957"/>
              </a:buClr>
              <a:buSzPts val="4200"/>
              <a:buFont typeface="Arial Narrow"/>
              <a:buNone/>
            </a:pPr>
            <a:r>
              <a:rPr lang="en-US" sz="4200" b="0" i="0" u="none" strike="noStrike" cap="none" dirty="0">
                <a:solidFill>
                  <a:srgbClr val="253957"/>
                </a:solidFill>
                <a:latin typeface="Arial Narrow"/>
                <a:ea typeface="Arial Narrow"/>
                <a:cs typeface="Arial Narrow"/>
                <a:sym typeface="Arial Narrow"/>
              </a:rPr>
              <a:t>PhD, Associate Professor</a:t>
            </a:r>
            <a:endParaRPr sz="4200" b="0" i="0" u="none" strike="noStrike" cap="none" dirty="0">
              <a:solidFill>
                <a:srgbClr val="253957"/>
              </a:solidFill>
              <a:latin typeface="Arial Narrow"/>
              <a:ea typeface="Arial Narrow"/>
              <a:cs typeface="Arial Narrow"/>
              <a:sym typeface="Arial Narrow"/>
            </a:endParaRPr>
          </a:p>
          <a:p>
            <a:pPr marL="0" marR="0" lvl="0" indent="0" algn="r" rtl="0">
              <a:lnSpc>
                <a:spcPct val="100000"/>
              </a:lnSpc>
              <a:spcBef>
                <a:spcPts val="0"/>
              </a:spcBef>
              <a:spcAft>
                <a:spcPts val="0"/>
              </a:spcAft>
              <a:buClr>
                <a:srgbClr val="253957"/>
              </a:buClr>
              <a:buSzPts val="4200"/>
              <a:buFont typeface="Arial Narrow"/>
              <a:buNone/>
            </a:pPr>
            <a:endParaRPr sz="4200" b="0" i="0" u="none" strike="noStrike" cap="none" dirty="0">
              <a:solidFill>
                <a:srgbClr val="253957"/>
              </a:solidFill>
              <a:latin typeface="Arial Narrow"/>
              <a:ea typeface="Arial Narrow"/>
              <a:cs typeface="Arial Narrow"/>
              <a:sym typeface="Arial Narrow"/>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5"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lang="ru-RU" dirty="0"/>
          </a:p>
        </p:txBody>
      </p:sp>
      <p:sp>
        <p:nvSpPr>
          <p:cNvPr id="87" name="Очень крутой заголовок…"/>
          <p:cNvSpPr txBox="1"/>
          <p:nvPr/>
        </p:nvSpPr>
        <p:spPr>
          <a:xfrm>
            <a:off x="1209449" y="2972787"/>
            <a:ext cx="21489608" cy="1220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Results anticipated</a:t>
            </a:r>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91"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831C5A6E-7C64-4801-8CCF-EEF6F3774537}"/>
              </a:ext>
            </a:extLst>
          </p:cNvPr>
          <p:cNvSpPr txBox="1"/>
          <p:nvPr/>
        </p:nvSpPr>
        <p:spPr>
          <a:xfrm>
            <a:off x="1107280" y="4913783"/>
            <a:ext cx="21523142" cy="8216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4000" dirty="0"/>
              <a:t>The main result of this project – a developed system for building monitoring, anomaly analysis and timely warning.</a:t>
            </a:r>
          </a:p>
          <a:p>
            <a:pPr algn="l">
              <a:spcBef>
                <a:spcPts val="2800"/>
              </a:spcBef>
              <a:buSzPct val="100000"/>
              <a:defRPr sz="2800">
                <a:solidFill>
                  <a:srgbClr val="253957"/>
                </a:solidFill>
                <a:latin typeface="+mn-lt"/>
                <a:ea typeface="+mn-ea"/>
                <a:cs typeface="+mn-cs"/>
                <a:sym typeface="Arial Narrow"/>
              </a:defRPr>
            </a:pPr>
            <a:r>
              <a:rPr lang="en-US" sz="4000" dirty="0"/>
              <a:t>The developed system will provide clients with useful API for building metrics and infrastructure "out of the box" for collecting, displaying, and analyzing technical and business metrics. All the source code of the project will be available in an open-source format and everyone can get acquainted in detail with the implementation of the mechanisms of this system.</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7"/>
            <a:ext cx="21489606" cy="1220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Conclusion</a:t>
            </a: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98"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1E74071-60E2-4C7B-BD7E-31C56DB2C3E4}"/>
              </a:ext>
            </a:extLst>
          </p:cNvPr>
          <p:cNvSpPr txBox="1"/>
          <p:nvPr/>
        </p:nvSpPr>
        <p:spPr>
          <a:xfrm>
            <a:off x="1107280" y="4913783"/>
            <a:ext cx="10652672" cy="8216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4000" dirty="0"/>
              <a:t>The developed system will be useful for businesses all around the world to help them build high-quality and modern monitoring in their business applications.</a:t>
            </a:r>
          </a:p>
        </p:txBody>
      </p:sp>
      <p:grpSp>
        <p:nvGrpSpPr>
          <p:cNvPr id="7" name="Google Shape;10802;p110">
            <a:extLst>
              <a:ext uri="{FF2B5EF4-FFF2-40B4-BE49-F238E27FC236}">
                <a16:creationId xmlns:a16="http://schemas.microsoft.com/office/drawing/2014/main" id="{738AFC81-E1C9-425A-BC80-3A3D6A3BE92C}"/>
              </a:ext>
            </a:extLst>
          </p:cNvPr>
          <p:cNvGrpSpPr/>
          <p:nvPr/>
        </p:nvGrpSpPr>
        <p:grpSpPr>
          <a:xfrm>
            <a:off x="13170553" y="3113584"/>
            <a:ext cx="9505056" cy="9505056"/>
            <a:chOff x="6216367" y="1970156"/>
            <a:chExt cx="361147" cy="361147"/>
          </a:xfrm>
          <a:solidFill>
            <a:schemeClr val="accent1">
              <a:lumMod val="50000"/>
            </a:schemeClr>
          </a:solidFill>
        </p:grpSpPr>
        <p:sp>
          <p:nvSpPr>
            <p:cNvPr id="9" name="Google Shape;10803;p110">
              <a:extLst>
                <a:ext uri="{FF2B5EF4-FFF2-40B4-BE49-F238E27FC236}">
                  <a16:creationId xmlns:a16="http://schemas.microsoft.com/office/drawing/2014/main" id="{EA7E953F-3BF0-4642-8DB4-E140992B4CE5}"/>
                </a:ext>
              </a:extLst>
            </p:cNvPr>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04;p110">
              <a:extLst>
                <a:ext uri="{FF2B5EF4-FFF2-40B4-BE49-F238E27FC236}">
                  <a16:creationId xmlns:a16="http://schemas.microsoft.com/office/drawing/2014/main" id="{862F5903-BB41-4A22-BEDF-7EA43CFB19B0}"/>
                </a:ext>
              </a:extLst>
            </p:cNvPr>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05;p110">
              <a:extLst>
                <a:ext uri="{FF2B5EF4-FFF2-40B4-BE49-F238E27FC236}">
                  <a16:creationId xmlns:a16="http://schemas.microsoft.com/office/drawing/2014/main" id="{A2445BAE-2BC9-4B07-BF15-8147C4D75DD1}"/>
                </a:ext>
              </a:extLst>
            </p:cNvPr>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06;p110">
              <a:extLst>
                <a:ext uri="{FF2B5EF4-FFF2-40B4-BE49-F238E27FC236}">
                  <a16:creationId xmlns:a16="http://schemas.microsoft.com/office/drawing/2014/main" id="{F5066298-0C43-4646-A41B-96BB5BA30BDB}"/>
                </a:ext>
              </a:extLst>
            </p:cNvPr>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7"/>
            <a:ext cx="21489606" cy="1220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References</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98"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9EAF047-E243-4A6D-8BFB-3340283C583E}"/>
              </a:ext>
            </a:extLst>
          </p:cNvPr>
          <p:cNvSpPr txBox="1"/>
          <p:nvPr/>
        </p:nvSpPr>
        <p:spPr>
          <a:xfrm>
            <a:off x="1107280" y="4913783"/>
            <a:ext cx="21597880" cy="8216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3200" dirty="0"/>
              <a:t>1.	Chang-Won Kim, Wi Sung </a:t>
            </a:r>
            <a:r>
              <a:rPr lang="en-US" sz="3200" dirty="0" err="1"/>
              <a:t>Yoo</a:t>
            </a:r>
            <a:r>
              <a:rPr lang="en-US" sz="3200" dirty="0"/>
              <a:t>, </a:t>
            </a:r>
            <a:r>
              <a:rPr lang="en-US" sz="3200" dirty="0" err="1"/>
              <a:t>Hyunsu</a:t>
            </a:r>
            <a:r>
              <a:rPr lang="en-US" sz="3200" dirty="0"/>
              <a:t> Lim, Ilhan Yu, </a:t>
            </a:r>
            <a:r>
              <a:rPr lang="en-US" sz="3200" dirty="0" err="1"/>
              <a:t>Hunhee</a:t>
            </a:r>
            <a:r>
              <a:rPr lang="en-US" sz="3200" dirty="0"/>
              <a:t> Cho, Kyung-In Kang. (28 March 2018). Early-warning performance monitoring system (EPMS) using the business information of a project. Retrieved from https://www.sciencedirect.com/science/article/abs/pii/S026378631731253X.</a:t>
            </a:r>
          </a:p>
          <a:p>
            <a:pPr algn="l">
              <a:spcBef>
                <a:spcPts val="2800"/>
              </a:spcBef>
              <a:buSzPct val="100000"/>
              <a:defRPr sz="2800">
                <a:solidFill>
                  <a:srgbClr val="253957"/>
                </a:solidFill>
                <a:latin typeface="+mn-lt"/>
                <a:ea typeface="+mn-ea"/>
                <a:cs typeface="+mn-cs"/>
                <a:sym typeface="Arial Narrow"/>
              </a:defRPr>
            </a:pPr>
            <a:r>
              <a:rPr lang="en-US" sz="3200" dirty="0"/>
              <a:t>2.	Damian A. </a:t>
            </a:r>
            <a:r>
              <a:rPr lang="en-US" sz="3200" dirty="0" err="1"/>
              <a:t>Tamburri</a:t>
            </a:r>
            <a:r>
              <a:rPr lang="en-US" sz="3200" dirty="0"/>
              <a:t>, Marco </a:t>
            </a:r>
            <a:r>
              <a:rPr lang="en-US" sz="3200" dirty="0" err="1"/>
              <a:t>Miglierina</a:t>
            </a:r>
            <a:r>
              <a:rPr lang="en-US" sz="3200" dirty="0"/>
              <a:t>, Elisabetta Di Nitto. (November 2020). Cloud applications monitoring: An industrial study. Journal of Information and Software Technology. Retrieved from https://www.sciencedirect.com/science/article/pii/S0950584920301452.</a:t>
            </a:r>
          </a:p>
          <a:p>
            <a:pPr algn="l">
              <a:spcBef>
                <a:spcPts val="2800"/>
              </a:spcBef>
              <a:buSzPct val="100000"/>
              <a:defRPr sz="2800">
                <a:solidFill>
                  <a:srgbClr val="253957"/>
                </a:solidFill>
                <a:latin typeface="+mn-lt"/>
                <a:ea typeface="+mn-ea"/>
                <a:cs typeface="+mn-cs"/>
                <a:sym typeface="Arial Narrow"/>
              </a:defRPr>
            </a:pPr>
            <a:r>
              <a:rPr lang="en-US" sz="3200" dirty="0"/>
              <a:t>3.	</a:t>
            </a:r>
            <a:r>
              <a:rPr lang="en-US" sz="3200" dirty="0" err="1"/>
              <a:t>Hansheng</a:t>
            </a:r>
            <a:r>
              <a:rPr lang="en-US" sz="3200" dirty="0"/>
              <a:t> Ren, </a:t>
            </a:r>
            <a:r>
              <a:rPr lang="en-US" sz="3200" dirty="0" err="1"/>
              <a:t>Bixiong</a:t>
            </a:r>
            <a:r>
              <a:rPr lang="en-US" sz="3200" dirty="0"/>
              <a:t> Xu, </a:t>
            </a:r>
            <a:r>
              <a:rPr lang="en-US" sz="3200" dirty="0" err="1"/>
              <a:t>Yujing</a:t>
            </a:r>
            <a:r>
              <a:rPr lang="en-US" sz="3200" dirty="0"/>
              <a:t> Wang, Chao Yi, </a:t>
            </a:r>
            <a:r>
              <a:rPr lang="en-US" sz="3200" dirty="0" err="1"/>
              <a:t>Congrui</a:t>
            </a:r>
            <a:r>
              <a:rPr lang="en-US" sz="3200" dirty="0"/>
              <a:t> Huang, </a:t>
            </a:r>
            <a:r>
              <a:rPr lang="en-US" sz="3200" dirty="0" err="1"/>
              <a:t>Xiaoyu</a:t>
            </a:r>
            <a:r>
              <a:rPr lang="en-US" sz="3200" dirty="0"/>
              <a:t> Kou, Tony Xing, Mao Yang, </a:t>
            </a:r>
            <a:r>
              <a:rPr lang="en-US" sz="3200" dirty="0" err="1"/>
              <a:t>Jie</a:t>
            </a:r>
            <a:r>
              <a:rPr lang="en-US" sz="3200" dirty="0"/>
              <a:t> Tong, Qi Zhang. (August, 2019). Time-Series Anomaly Detection Service at Microsoft. Retrieved from https://dl.acm.org/doi/abs/10.1145/3292500.3330680.</a:t>
            </a:r>
          </a:p>
          <a:p>
            <a:pPr algn="l">
              <a:spcBef>
                <a:spcPts val="2800"/>
              </a:spcBef>
              <a:buSzPct val="100000"/>
              <a:defRPr sz="2800">
                <a:solidFill>
                  <a:srgbClr val="253957"/>
                </a:solidFill>
                <a:latin typeface="+mn-lt"/>
                <a:ea typeface="+mn-ea"/>
                <a:cs typeface="+mn-cs"/>
                <a:sym typeface="Arial Narrow"/>
              </a:defRPr>
            </a:pPr>
            <a:r>
              <a:rPr lang="en-US" sz="3200" dirty="0"/>
              <a:t>4.	Niall Richard Murphy, Betsy Beyer, Chris Jones, Jennifer </a:t>
            </a:r>
            <a:r>
              <a:rPr lang="en-US" sz="3200" dirty="0" err="1"/>
              <a:t>Petoff</a:t>
            </a:r>
            <a:r>
              <a:rPr lang="en-US" sz="3200" dirty="0"/>
              <a:t>. (April 26, 2016). Site Reliability Engineering: How Google Runs Production Systems. O'Reilly Media; 1st edition</a:t>
            </a:r>
          </a:p>
          <a:p>
            <a:pPr marL="514350" indent="-514350" algn="l">
              <a:spcBef>
                <a:spcPts val="2800"/>
              </a:spcBef>
              <a:buSzPct val="100000"/>
              <a:buAutoNum type="arabicPeriod" startAt="5"/>
              <a:defRPr sz="2800">
                <a:solidFill>
                  <a:srgbClr val="253957"/>
                </a:solidFill>
                <a:latin typeface="+mn-lt"/>
                <a:ea typeface="+mn-ea"/>
                <a:cs typeface="+mn-cs"/>
                <a:sym typeface="Arial Narrow"/>
              </a:defRPr>
            </a:pPr>
            <a:r>
              <a:rPr lang="en-US" sz="3200" dirty="0" err="1"/>
              <a:t>Slawek</a:t>
            </a:r>
            <a:r>
              <a:rPr lang="en-US" sz="3200" dirty="0"/>
              <a:t> </a:t>
            </a:r>
            <a:r>
              <a:rPr lang="en-US" sz="3200" dirty="0" err="1"/>
              <a:t>Ligus</a:t>
            </a:r>
            <a:r>
              <a:rPr lang="en-US" sz="3200" dirty="0"/>
              <a:t>. (December 25, 2012). Effective Monitoring and Alerting: For Web Operations. O'Reilly Media; 1st edition</a:t>
            </a:r>
            <a:endParaRPr lang="ru-RU" sz="3200" dirty="0"/>
          </a:p>
          <a:p>
            <a:pPr marL="514350" indent="-514350" algn="l">
              <a:spcBef>
                <a:spcPts val="2800"/>
              </a:spcBef>
              <a:buSzPct val="100000"/>
              <a:buAutoNum type="arabicPeriod" startAt="5"/>
              <a:defRPr sz="2800">
                <a:solidFill>
                  <a:srgbClr val="253957"/>
                </a:solidFill>
                <a:latin typeface="+mn-lt"/>
                <a:ea typeface="+mn-ea"/>
                <a:cs typeface="+mn-cs"/>
                <a:sym typeface="Arial Narrow"/>
              </a:defRPr>
            </a:pPr>
            <a:r>
              <a:rPr lang="en-US" sz="3200" dirty="0"/>
              <a:t>North America IT Services Market by Type (Professional, Managed, and Telecom), Deployment Type (On-Premise and Cloud), Organization Size (SMBS and Enterprises), Business Function, and Industry Vertical - Global Forecast to 2021</a:t>
            </a:r>
            <a:r>
              <a:rPr lang="ru-RU" sz="3200" dirty="0"/>
              <a:t> (</a:t>
            </a:r>
            <a:r>
              <a:rPr lang="en-US" sz="3200" dirty="0"/>
              <a:t>January 2017). Retrieved from https://www.marketsandmarkets.com/Market-Reports/north-america-it-service-market-1769884.html</a:t>
            </a:r>
          </a:p>
        </p:txBody>
      </p:sp>
    </p:spTree>
    <p:extLst>
      <p:ext uri="{BB962C8B-B14F-4D97-AF65-F5344CB8AC3E}">
        <p14:creationId xmlns:p14="http://schemas.microsoft.com/office/powerpoint/2010/main" val="27807179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4127104" y="11494669"/>
            <a:ext cx="15820761"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dirty="0"/>
              <a:t>Email: aavolkov_3@edu.hse.ru</a:t>
            </a:r>
            <a:endParaRPr dirty="0"/>
          </a:p>
        </p:txBody>
      </p:sp>
      <p:pic>
        <p:nvPicPr>
          <p:cNvPr id="103" name="Изображение" descr="Изображение"/>
          <p:cNvPicPr>
            <a:picLocks noChangeAspect="1"/>
          </p:cNvPicPr>
          <p:nvPr/>
        </p:nvPicPr>
        <p:blipFill>
          <a:blip r:embed="rId3"/>
          <a:stretch>
            <a:fillRect/>
          </a:stretch>
        </p:blipFill>
        <p:spPr>
          <a:xfrm>
            <a:off x="10594075" y="1025352"/>
            <a:ext cx="3195850" cy="3090059"/>
          </a:xfrm>
          <a:prstGeom prst="rect">
            <a:avLst/>
          </a:prstGeom>
          <a:ln w="12700">
            <a:miter lim="400000"/>
          </a:ln>
        </p:spPr>
      </p:pic>
      <p:sp>
        <p:nvSpPr>
          <p:cNvPr id="6" name="Очень крутой…">
            <a:extLst>
              <a:ext uri="{FF2B5EF4-FFF2-40B4-BE49-F238E27FC236}">
                <a16:creationId xmlns:a16="http://schemas.microsoft.com/office/drawing/2014/main" id="{793B47EE-3E4C-488E-A95F-40AEE9274637}"/>
              </a:ext>
            </a:extLst>
          </p:cNvPr>
          <p:cNvSpPr txBox="1"/>
          <p:nvPr/>
        </p:nvSpPr>
        <p:spPr>
          <a:xfrm>
            <a:off x="4127104" y="5144303"/>
            <a:ext cx="16129792" cy="3427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en-US" dirty="0">
                <a:solidFill>
                  <a:schemeClr val="bg1"/>
                </a:solidFill>
              </a:rPr>
              <a:t>DEVELOPMENT OF A MONITORING SYSTEM, ANALYSIS OF ANOMALIES AND TIMELY WARNING FOR MODERN IT COMPANIES</a:t>
            </a:r>
            <a:endParaRPr lang="ru-RU" dirty="0">
              <a:solidFill>
                <a:schemeClr val="bg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Content</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25752"/>
            <a:ext cx="10990935" cy="78978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514350" indent="-514350" algn="l">
              <a:lnSpc>
                <a:spcPct val="150000"/>
              </a:lnSpc>
              <a:buFont typeface="+mj-lt"/>
              <a:buAutoNum type="arabicPeriod"/>
              <a:defRPr sz="2800">
                <a:solidFill>
                  <a:srgbClr val="253957"/>
                </a:solidFill>
                <a:latin typeface="+mn-lt"/>
                <a:ea typeface="+mn-ea"/>
                <a:cs typeface="+mn-cs"/>
                <a:sym typeface="Arial Narrow"/>
              </a:defRPr>
            </a:pPr>
            <a:r>
              <a:rPr lang="en-US" sz="4800" dirty="0"/>
              <a:t> Background</a:t>
            </a:r>
          </a:p>
          <a:p>
            <a:pPr marL="514350" indent="-514350" algn="l">
              <a:lnSpc>
                <a:spcPct val="150000"/>
              </a:lnSpc>
              <a:buFont typeface="+mj-lt"/>
              <a:buAutoNum type="arabicPeriod"/>
              <a:defRPr sz="2800">
                <a:solidFill>
                  <a:srgbClr val="253957"/>
                </a:solidFill>
                <a:latin typeface="+mn-lt"/>
                <a:ea typeface="+mn-ea"/>
                <a:cs typeface="+mn-cs"/>
                <a:sym typeface="Arial Narrow"/>
              </a:defRPr>
            </a:pPr>
            <a:r>
              <a:rPr lang="en-US" sz="4800" dirty="0"/>
              <a:t> Purpose of the project</a:t>
            </a:r>
          </a:p>
          <a:p>
            <a:pPr marL="514350" indent="-514350" algn="l">
              <a:lnSpc>
                <a:spcPct val="150000"/>
              </a:lnSpc>
              <a:buFont typeface="+mj-lt"/>
              <a:buAutoNum type="arabicPeriod"/>
              <a:defRPr sz="2800">
                <a:solidFill>
                  <a:srgbClr val="253957"/>
                </a:solidFill>
                <a:latin typeface="+mn-lt"/>
                <a:ea typeface="+mn-ea"/>
                <a:cs typeface="+mn-cs"/>
                <a:sym typeface="Arial Narrow"/>
              </a:defRPr>
            </a:pPr>
            <a:r>
              <a:rPr lang="en-US" sz="4800" dirty="0"/>
              <a:t> Objectives of the research work</a:t>
            </a:r>
          </a:p>
          <a:p>
            <a:pPr marL="514350" indent="-514350" algn="l">
              <a:lnSpc>
                <a:spcPct val="150000"/>
              </a:lnSpc>
              <a:buFont typeface="+mj-lt"/>
              <a:buAutoNum type="arabicPeriod"/>
              <a:defRPr sz="2800">
                <a:solidFill>
                  <a:srgbClr val="253957"/>
                </a:solidFill>
                <a:latin typeface="+mn-lt"/>
                <a:ea typeface="+mn-ea"/>
                <a:cs typeface="+mn-cs"/>
                <a:sym typeface="Arial Narrow"/>
              </a:defRPr>
            </a:pPr>
            <a:r>
              <a:rPr lang="en-US" sz="4800" dirty="0"/>
              <a:t> Literature Review </a:t>
            </a:r>
          </a:p>
          <a:p>
            <a:pPr marL="514350" indent="-514350" algn="l">
              <a:lnSpc>
                <a:spcPct val="150000"/>
              </a:lnSpc>
              <a:buFont typeface="+mj-lt"/>
              <a:buAutoNum type="arabicPeriod"/>
              <a:defRPr sz="2800">
                <a:solidFill>
                  <a:srgbClr val="253957"/>
                </a:solidFill>
                <a:latin typeface="+mn-lt"/>
                <a:ea typeface="+mn-ea"/>
                <a:cs typeface="+mn-cs"/>
                <a:sym typeface="Arial Narrow"/>
              </a:defRPr>
            </a:pPr>
            <a:r>
              <a:rPr lang="en-US" sz="4800" dirty="0"/>
              <a:t> Methods</a:t>
            </a:r>
          </a:p>
          <a:p>
            <a:pPr marL="514350" indent="-514350" algn="l">
              <a:lnSpc>
                <a:spcPct val="150000"/>
              </a:lnSpc>
              <a:buFont typeface="+mj-lt"/>
              <a:buAutoNum type="arabicPeriod"/>
              <a:defRPr sz="2800">
                <a:solidFill>
                  <a:srgbClr val="253957"/>
                </a:solidFill>
                <a:latin typeface="+mn-lt"/>
                <a:ea typeface="+mn-ea"/>
                <a:cs typeface="+mn-cs"/>
                <a:sym typeface="Arial Narrow"/>
              </a:defRPr>
            </a:pPr>
            <a:r>
              <a:rPr lang="en-US" sz="4800" dirty="0"/>
              <a:t> Results Anticipated</a:t>
            </a:r>
          </a:p>
          <a:p>
            <a:pPr marL="514350" indent="-514350" algn="l">
              <a:lnSpc>
                <a:spcPct val="150000"/>
              </a:lnSpc>
              <a:buFont typeface="+mj-lt"/>
              <a:buAutoNum type="arabicPeriod"/>
              <a:defRPr sz="2800">
                <a:solidFill>
                  <a:srgbClr val="253957"/>
                </a:solidFill>
                <a:latin typeface="+mn-lt"/>
                <a:ea typeface="+mn-ea"/>
                <a:cs typeface="+mn-cs"/>
                <a:sym typeface="Arial Narrow"/>
              </a:defRPr>
            </a:pPr>
            <a:r>
              <a:rPr lang="en-US" sz="4800" dirty="0"/>
              <a:t> Conclusion</a:t>
            </a:r>
          </a:p>
          <a:p>
            <a:pPr marL="514350" indent="-514350" algn="l">
              <a:lnSpc>
                <a:spcPct val="150000"/>
              </a:lnSpc>
              <a:buFont typeface="+mj-lt"/>
              <a:buAutoNum type="arabicPeriod"/>
              <a:defRPr sz="2800">
                <a:solidFill>
                  <a:srgbClr val="253957"/>
                </a:solidFill>
                <a:latin typeface="+mn-lt"/>
                <a:ea typeface="+mn-ea"/>
                <a:cs typeface="+mn-cs"/>
                <a:sym typeface="Arial Narrow"/>
              </a:defRPr>
            </a:pPr>
            <a:endParaRPr sz="4800" dirty="0"/>
          </a:p>
        </p:txBody>
      </p:sp>
      <p:sp>
        <p:nvSpPr>
          <p:cNvPr id="62"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grpSp>
        <p:nvGrpSpPr>
          <p:cNvPr id="10" name="Google Shape;12218;p112">
            <a:extLst>
              <a:ext uri="{FF2B5EF4-FFF2-40B4-BE49-F238E27FC236}">
                <a16:creationId xmlns:a16="http://schemas.microsoft.com/office/drawing/2014/main" id="{43F97D68-C530-48DA-965D-629CB5CAE2D3}"/>
              </a:ext>
            </a:extLst>
          </p:cNvPr>
          <p:cNvGrpSpPr/>
          <p:nvPr/>
        </p:nvGrpSpPr>
        <p:grpSpPr>
          <a:xfrm>
            <a:off x="13704168" y="3257600"/>
            <a:ext cx="8352928" cy="9390604"/>
            <a:chOff x="3567553" y="1499912"/>
            <a:chExt cx="320022" cy="359778"/>
          </a:xfrm>
          <a:solidFill>
            <a:schemeClr val="accent1">
              <a:lumMod val="50000"/>
            </a:schemeClr>
          </a:solidFill>
        </p:grpSpPr>
        <p:sp>
          <p:nvSpPr>
            <p:cNvPr id="11" name="Google Shape;12219;p112">
              <a:extLst>
                <a:ext uri="{FF2B5EF4-FFF2-40B4-BE49-F238E27FC236}">
                  <a16:creationId xmlns:a16="http://schemas.microsoft.com/office/drawing/2014/main" id="{91E948D2-D658-4BB9-AF9E-FB4201382575}"/>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0;p112">
              <a:extLst>
                <a:ext uri="{FF2B5EF4-FFF2-40B4-BE49-F238E27FC236}">
                  <a16:creationId xmlns:a16="http://schemas.microsoft.com/office/drawing/2014/main" id="{4699AD4D-B715-4CDA-B06A-5B4B716008A5}"/>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21;p112">
              <a:extLst>
                <a:ext uri="{FF2B5EF4-FFF2-40B4-BE49-F238E27FC236}">
                  <a16:creationId xmlns:a16="http://schemas.microsoft.com/office/drawing/2014/main" id="{70EA60ED-284C-4100-8258-45F4BB284046}"/>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22;p112">
              <a:extLst>
                <a:ext uri="{FF2B5EF4-FFF2-40B4-BE49-F238E27FC236}">
                  <a16:creationId xmlns:a16="http://schemas.microsoft.com/office/drawing/2014/main" id="{35995882-C5FB-4F8C-BB7F-5B569217B403}"/>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23;p112">
              <a:extLst>
                <a:ext uri="{FF2B5EF4-FFF2-40B4-BE49-F238E27FC236}">
                  <a16:creationId xmlns:a16="http://schemas.microsoft.com/office/drawing/2014/main" id="{0B59CE98-5D02-47F5-86BC-01C4EA0CBB0D}"/>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224;p112">
              <a:extLst>
                <a:ext uri="{FF2B5EF4-FFF2-40B4-BE49-F238E27FC236}">
                  <a16:creationId xmlns:a16="http://schemas.microsoft.com/office/drawing/2014/main" id="{902D1C79-0A01-4ACC-8742-1A8ABE1BAAC7}"/>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1868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Background</a:t>
            </a:r>
            <a:endParaRPr lang="ru-RU" dirty="0"/>
          </a:p>
          <a:p>
            <a:pPr algn="l">
              <a:defRPr sz="4200">
                <a:solidFill>
                  <a:srgbClr val="253957"/>
                </a:solidFill>
                <a:latin typeface="+mn-lt"/>
                <a:ea typeface="+mn-ea"/>
                <a:cs typeface="+mn-cs"/>
                <a:sym typeface="Arial Narrow"/>
              </a:defRPr>
            </a:pPr>
            <a:r>
              <a:rPr lang="en-US" dirty="0"/>
              <a:t>Project idea</a:t>
            </a:r>
            <a:endParaRPr lang="ru-RU"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C275D41C-927E-4CF0-93B4-F50CDD50F148}"/>
              </a:ext>
            </a:extLst>
          </p:cNvPr>
          <p:cNvSpPr txBox="1"/>
          <p:nvPr/>
        </p:nvSpPr>
        <p:spPr>
          <a:xfrm>
            <a:off x="1107280" y="5417844"/>
            <a:ext cx="11084720" cy="7105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defRPr sz="2800">
                <a:solidFill>
                  <a:srgbClr val="253957"/>
                </a:solidFill>
                <a:latin typeface="+mn-lt"/>
                <a:ea typeface="+mn-ea"/>
                <a:cs typeface="+mn-cs"/>
                <a:sym typeface="Arial Narrow"/>
              </a:defRPr>
            </a:pPr>
            <a:r>
              <a:rPr lang="en-US" sz="4400" dirty="0"/>
              <a:t>The idea of the project is to develop a monitoring system that will export and analyze application metrics, so</a:t>
            </a:r>
            <a:r>
              <a:rPr lang="ru-RU" sz="4400" dirty="0"/>
              <a:t> </a:t>
            </a:r>
            <a:r>
              <a:rPr lang="en-US" sz="4400" dirty="0"/>
              <a:t>application work will be transparent, and business will be warned of problems on time.</a:t>
            </a:r>
          </a:p>
        </p:txBody>
      </p:sp>
      <p:grpSp>
        <p:nvGrpSpPr>
          <p:cNvPr id="8" name="Google Shape;11770;p111">
            <a:extLst>
              <a:ext uri="{FF2B5EF4-FFF2-40B4-BE49-F238E27FC236}">
                <a16:creationId xmlns:a16="http://schemas.microsoft.com/office/drawing/2014/main" id="{7B4FF993-F1CF-49D3-90A3-F32A48D8ED3A}"/>
              </a:ext>
            </a:extLst>
          </p:cNvPr>
          <p:cNvGrpSpPr/>
          <p:nvPr/>
        </p:nvGrpSpPr>
        <p:grpSpPr>
          <a:xfrm>
            <a:off x="13056096" y="3545632"/>
            <a:ext cx="9433048" cy="7808221"/>
            <a:chOff x="3075928" y="2445798"/>
            <a:chExt cx="363243" cy="300675"/>
          </a:xfrm>
          <a:solidFill>
            <a:schemeClr val="accent1">
              <a:lumMod val="50000"/>
            </a:schemeClr>
          </a:solidFill>
        </p:grpSpPr>
        <p:sp>
          <p:nvSpPr>
            <p:cNvPr id="9" name="Google Shape;11771;p111">
              <a:extLst>
                <a:ext uri="{FF2B5EF4-FFF2-40B4-BE49-F238E27FC236}">
                  <a16:creationId xmlns:a16="http://schemas.microsoft.com/office/drawing/2014/main" id="{B486E260-6F50-41CB-BA09-1E71F5911134}"/>
                </a:ext>
              </a:extLst>
            </p:cNvPr>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772;p111">
              <a:extLst>
                <a:ext uri="{FF2B5EF4-FFF2-40B4-BE49-F238E27FC236}">
                  <a16:creationId xmlns:a16="http://schemas.microsoft.com/office/drawing/2014/main" id="{D24153A1-B6BE-4245-A12A-95114529FBC2}"/>
                </a:ext>
              </a:extLst>
            </p:cNvPr>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73;p111">
              <a:extLst>
                <a:ext uri="{FF2B5EF4-FFF2-40B4-BE49-F238E27FC236}">
                  <a16:creationId xmlns:a16="http://schemas.microsoft.com/office/drawing/2014/main" id="{DDA4850F-7E9A-4F69-8317-5C2DD6F45EF8}"/>
                </a:ext>
              </a:extLst>
            </p:cNvPr>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74;p111">
              <a:extLst>
                <a:ext uri="{FF2B5EF4-FFF2-40B4-BE49-F238E27FC236}">
                  <a16:creationId xmlns:a16="http://schemas.microsoft.com/office/drawing/2014/main" id="{09C1A6AC-B09E-4AFE-8EAC-3151F7B48CB8}"/>
                </a:ext>
              </a:extLst>
            </p:cNvPr>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775;p111">
              <a:extLst>
                <a:ext uri="{FF2B5EF4-FFF2-40B4-BE49-F238E27FC236}">
                  <a16:creationId xmlns:a16="http://schemas.microsoft.com/office/drawing/2014/main" id="{FE6FF4D3-30CC-4751-A0AB-9F37A43A9B94}"/>
                </a:ext>
              </a:extLst>
            </p:cNvPr>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76;p111">
              <a:extLst>
                <a:ext uri="{FF2B5EF4-FFF2-40B4-BE49-F238E27FC236}">
                  <a16:creationId xmlns:a16="http://schemas.microsoft.com/office/drawing/2014/main" id="{370EA08C-88A9-41B2-BF1A-2CC0AB4FE1EA}"/>
                </a:ext>
              </a:extLst>
            </p:cNvPr>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777;p111">
              <a:extLst>
                <a:ext uri="{FF2B5EF4-FFF2-40B4-BE49-F238E27FC236}">
                  <a16:creationId xmlns:a16="http://schemas.microsoft.com/office/drawing/2014/main" id="{4A64B2AC-F8CA-4A8A-837C-8DBCCBF8D01B}"/>
                </a:ext>
              </a:extLst>
            </p:cNvPr>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78;p111">
              <a:extLst>
                <a:ext uri="{FF2B5EF4-FFF2-40B4-BE49-F238E27FC236}">
                  <a16:creationId xmlns:a16="http://schemas.microsoft.com/office/drawing/2014/main" id="{A76B98C5-B71E-4225-B438-88F2543A8F11}"/>
                </a:ext>
              </a:extLst>
            </p:cNvPr>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779;p111">
              <a:extLst>
                <a:ext uri="{FF2B5EF4-FFF2-40B4-BE49-F238E27FC236}">
                  <a16:creationId xmlns:a16="http://schemas.microsoft.com/office/drawing/2014/main" id="{E4ACB28E-D332-453B-A23B-6FC0DFD5E5E7}"/>
                </a:ext>
              </a:extLst>
            </p:cNvPr>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780;p111">
              <a:extLst>
                <a:ext uri="{FF2B5EF4-FFF2-40B4-BE49-F238E27FC236}">
                  <a16:creationId xmlns:a16="http://schemas.microsoft.com/office/drawing/2014/main" id="{C096E74E-3BCD-4B44-AD15-EF8FE5BBB9FE}"/>
                </a:ext>
              </a:extLst>
            </p:cNvPr>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781;p111">
              <a:extLst>
                <a:ext uri="{FF2B5EF4-FFF2-40B4-BE49-F238E27FC236}">
                  <a16:creationId xmlns:a16="http://schemas.microsoft.com/office/drawing/2014/main" id="{298F578A-B6F5-46F9-9F03-5767DA6DCB06}"/>
                </a:ext>
              </a:extLst>
            </p:cNvPr>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286038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1868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Background</a:t>
            </a:r>
            <a:endParaRPr lang="ru-RU" dirty="0"/>
          </a:p>
          <a:p>
            <a:pPr algn="l">
              <a:defRPr sz="4200">
                <a:solidFill>
                  <a:srgbClr val="253957"/>
                </a:solidFill>
                <a:latin typeface="+mn-lt"/>
                <a:ea typeface="+mn-ea"/>
                <a:cs typeface="+mn-cs"/>
                <a:sym typeface="Arial Narrow"/>
              </a:defRPr>
            </a:pPr>
            <a:r>
              <a:rPr lang="en-US" dirty="0"/>
              <a:t>Project relevance</a:t>
            </a:r>
            <a:endParaRPr lang="ru-RU"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9A71F817-214A-489F-ABB3-07E9ED4E3A50}"/>
              </a:ext>
            </a:extLst>
          </p:cNvPr>
          <p:cNvSpPr txBox="1"/>
          <p:nvPr/>
        </p:nvSpPr>
        <p:spPr>
          <a:xfrm>
            <a:off x="1107280" y="5417844"/>
            <a:ext cx="10652672" cy="7105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742950" indent="-742950" algn="l">
              <a:spcBef>
                <a:spcPts val="2800"/>
              </a:spcBef>
              <a:buFont typeface="+mj-lt"/>
              <a:buAutoNum type="arabicPeriod"/>
              <a:defRPr sz="2800">
                <a:solidFill>
                  <a:srgbClr val="253957"/>
                </a:solidFill>
                <a:latin typeface="+mn-lt"/>
                <a:ea typeface="+mn-ea"/>
                <a:cs typeface="+mn-cs"/>
                <a:sym typeface="Arial Narrow"/>
              </a:defRPr>
            </a:pPr>
            <a:r>
              <a:rPr lang="en-US" sz="4800" dirty="0"/>
              <a:t>Huge number of IT companies all around the world.</a:t>
            </a:r>
          </a:p>
          <a:p>
            <a:pPr marL="742950" indent="-742950" algn="l">
              <a:spcBef>
                <a:spcPts val="2800"/>
              </a:spcBef>
              <a:buFont typeface="+mj-lt"/>
              <a:buAutoNum type="arabicPeriod"/>
              <a:defRPr sz="2800">
                <a:solidFill>
                  <a:srgbClr val="253957"/>
                </a:solidFill>
                <a:latin typeface="+mn-lt"/>
                <a:ea typeface="+mn-ea"/>
                <a:cs typeface="+mn-cs"/>
                <a:sym typeface="Arial Narrow"/>
              </a:defRPr>
            </a:pPr>
            <a:r>
              <a:rPr lang="en-US" sz="4800" dirty="0"/>
              <a:t>Profiling the application at every stage of its work and analysis of metrics for anomalies.</a:t>
            </a:r>
          </a:p>
          <a:p>
            <a:pPr marL="742950" indent="-742950" algn="l">
              <a:spcBef>
                <a:spcPts val="2800"/>
              </a:spcBef>
              <a:buFont typeface="+mj-lt"/>
              <a:buAutoNum type="arabicPeriod"/>
              <a:defRPr sz="2800">
                <a:solidFill>
                  <a:srgbClr val="253957"/>
                </a:solidFill>
                <a:latin typeface="+mn-lt"/>
                <a:ea typeface="+mn-ea"/>
                <a:cs typeface="+mn-cs"/>
                <a:sym typeface="Arial Narrow"/>
              </a:defRPr>
            </a:pPr>
            <a:r>
              <a:rPr lang="en-US" sz="4800" dirty="0"/>
              <a:t>Timely warning of application problems.</a:t>
            </a:r>
          </a:p>
        </p:txBody>
      </p:sp>
      <p:grpSp>
        <p:nvGrpSpPr>
          <p:cNvPr id="10" name="Google Shape;13338;p114">
            <a:extLst>
              <a:ext uri="{FF2B5EF4-FFF2-40B4-BE49-F238E27FC236}">
                <a16:creationId xmlns:a16="http://schemas.microsoft.com/office/drawing/2014/main" id="{0A90B1D5-A24B-444E-97A4-2DFFCF5B7346}"/>
              </a:ext>
            </a:extLst>
          </p:cNvPr>
          <p:cNvGrpSpPr/>
          <p:nvPr/>
        </p:nvGrpSpPr>
        <p:grpSpPr>
          <a:xfrm>
            <a:off x="13560152" y="4193704"/>
            <a:ext cx="9433048" cy="7546255"/>
            <a:chOff x="7500054" y="2934735"/>
            <a:chExt cx="350576" cy="280454"/>
          </a:xfrm>
          <a:solidFill>
            <a:schemeClr val="accent1">
              <a:lumMod val="50000"/>
            </a:schemeClr>
          </a:solidFill>
        </p:grpSpPr>
        <p:sp>
          <p:nvSpPr>
            <p:cNvPr id="11" name="Google Shape;13339;p114">
              <a:extLst>
                <a:ext uri="{FF2B5EF4-FFF2-40B4-BE49-F238E27FC236}">
                  <a16:creationId xmlns:a16="http://schemas.microsoft.com/office/drawing/2014/main" id="{E501A18B-8209-4E1C-BCC4-144045C58014}"/>
                </a:ext>
              </a:extLst>
            </p:cNvPr>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40;p114">
              <a:extLst>
                <a:ext uri="{FF2B5EF4-FFF2-40B4-BE49-F238E27FC236}">
                  <a16:creationId xmlns:a16="http://schemas.microsoft.com/office/drawing/2014/main" id="{A7DAEBE5-3D66-440E-8F77-A0509C1756AF}"/>
                </a:ext>
              </a:extLst>
            </p:cNvPr>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41;p114">
              <a:extLst>
                <a:ext uri="{FF2B5EF4-FFF2-40B4-BE49-F238E27FC236}">
                  <a16:creationId xmlns:a16="http://schemas.microsoft.com/office/drawing/2014/main" id="{5BF81DD4-0420-49AA-8CD1-0D18A3BA5DC1}"/>
                </a:ext>
              </a:extLst>
            </p:cNvPr>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42;p114">
              <a:extLst>
                <a:ext uri="{FF2B5EF4-FFF2-40B4-BE49-F238E27FC236}">
                  <a16:creationId xmlns:a16="http://schemas.microsoft.com/office/drawing/2014/main" id="{09FD16F5-1721-4C8A-8122-3BBD8B003ED2}"/>
                </a:ext>
              </a:extLst>
            </p:cNvPr>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43;p114">
              <a:extLst>
                <a:ext uri="{FF2B5EF4-FFF2-40B4-BE49-F238E27FC236}">
                  <a16:creationId xmlns:a16="http://schemas.microsoft.com/office/drawing/2014/main" id="{CA99366D-B5E1-4A5D-8297-73E2191FB905}"/>
                </a:ext>
              </a:extLst>
            </p:cNvPr>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44;p114">
              <a:extLst>
                <a:ext uri="{FF2B5EF4-FFF2-40B4-BE49-F238E27FC236}">
                  <a16:creationId xmlns:a16="http://schemas.microsoft.com/office/drawing/2014/main" id="{09D86F65-06F6-4649-BE30-6DFC8CE70E8A}"/>
                </a:ext>
              </a:extLst>
            </p:cNvPr>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45;p114">
              <a:extLst>
                <a:ext uri="{FF2B5EF4-FFF2-40B4-BE49-F238E27FC236}">
                  <a16:creationId xmlns:a16="http://schemas.microsoft.com/office/drawing/2014/main" id="{DBB770E3-EC67-482E-A7DF-D8FA5DCEADFA}"/>
                </a:ext>
              </a:extLst>
            </p:cNvPr>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46;p114">
              <a:extLst>
                <a:ext uri="{FF2B5EF4-FFF2-40B4-BE49-F238E27FC236}">
                  <a16:creationId xmlns:a16="http://schemas.microsoft.com/office/drawing/2014/main" id="{957599AC-ACF2-459B-B16B-4931AB1B86EE}"/>
                </a:ext>
              </a:extLst>
            </p:cNvPr>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4769768"/>
            <a:ext cx="11444760" cy="7753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4000" dirty="0"/>
              <a:t>The goal of the project is to develop a system for building monitoring, analyzing anomalies and timely warning for modern IT companies.</a:t>
            </a:r>
          </a:p>
        </p:txBody>
      </p:sp>
      <p:sp>
        <p:nvSpPr>
          <p:cNvPr id="73" name="Очень крутой заголовок…"/>
          <p:cNvSpPr txBox="1"/>
          <p:nvPr/>
        </p:nvSpPr>
        <p:spPr>
          <a:xfrm>
            <a:off x="1115664" y="2972787"/>
            <a:ext cx="21506374" cy="1436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Purpose of the project</a:t>
            </a:r>
            <a:r>
              <a:rPr dirty="0"/>
              <a:t> </a:t>
            </a: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77"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2" name="Google Shape;13257;p114">
            <a:extLst>
              <a:ext uri="{FF2B5EF4-FFF2-40B4-BE49-F238E27FC236}">
                <a16:creationId xmlns:a16="http://schemas.microsoft.com/office/drawing/2014/main" id="{4D5971F4-EB54-4700-9B8E-4D4162104530}"/>
              </a:ext>
            </a:extLst>
          </p:cNvPr>
          <p:cNvSpPr/>
          <p:nvPr/>
        </p:nvSpPr>
        <p:spPr>
          <a:xfrm>
            <a:off x="13128104" y="3403924"/>
            <a:ext cx="8928992" cy="8900372"/>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Objectives of the research work </a:t>
            </a:r>
            <a:endParaRPr lang="ru-RU"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84"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8A7C4BE0-4FB1-447E-9C01-CD76C34FE1F6}"/>
              </a:ext>
            </a:extLst>
          </p:cNvPr>
          <p:cNvSpPr txBox="1"/>
          <p:nvPr/>
        </p:nvSpPr>
        <p:spPr>
          <a:xfrm>
            <a:off x="1107280" y="5561855"/>
            <a:ext cx="21523142" cy="66247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Study the existing approaches of monitoring in applications and existing infrastructure solutions.</a:t>
            </a:r>
            <a:endParaRPr lang="ru-RU" sz="4000" dirty="0"/>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Determine the system requirements for building monitoring in terms of metrics configuration, anomaly analysis, user interface</a:t>
            </a:r>
            <a:r>
              <a:rPr lang="ru-RU" sz="4000" dirty="0"/>
              <a:t> </a:t>
            </a:r>
            <a:r>
              <a:rPr lang="en-US" sz="4000" dirty="0"/>
              <a:t>and infrastructure.</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Study algorithms for analyzing anomalies in time series. </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Develop an API for writing and configuring metrics. </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Expand infrastructure for exporting, collecting, and displaying metrics in real time.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Literature review</a:t>
            </a:r>
            <a:endParaRPr lang="ru-RU"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84"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8A7C4BE0-4FB1-447E-9C01-CD76C34FE1F6}"/>
              </a:ext>
            </a:extLst>
          </p:cNvPr>
          <p:cNvSpPr txBox="1"/>
          <p:nvPr/>
        </p:nvSpPr>
        <p:spPr>
          <a:xfrm>
            <a:off x="1107280" y="5561855"/>
            <a:ext cx="21523142" cy="66247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000" dirty="0"/>
              <a:t>«</a:t>
            </a:r>
            <a:r>
              <a:rPr lang="en-US" sz="4000" dirty="0"/>
              <a:t>Site Reliability Engineering: How Google Runs Production Systems</a:t>
            </a:r>
            <a:r>
              <a:rPr lang="ru-RU" sz="4000" dirty="0"/>
              <a:t>»</a:t>
            </a:r>
            <a:r>
              <a:rPr lang="en-US" sz="4000" dirty="0"/>
              <a:t> (2016)</a:t>
            </a: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000" dirty="0"/>
              <a:t>«</a:t>
            </a:r>
            <a:r>
              <a:rPr lang="en-US" sz="4000" dirty="0"/>
              <a:t>Time-Series Anomaly Detection Service at Microsoft</a:t>
            </a:r>
            <a:r>
              <a:rPr lang="ru-RU" sz="4000" dirty="0"/>
              <a:t>» (2019)</a:t>
            </a: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000" dirty="0"/>
              <a:t>«</a:t>
            </a:r>
            <a:r>
              <a:rPr lang="en-US" sz="4000" dirty="0"/>
              <a:t>Effective Monitoring and Alerting: For Web Operations</a:t>
            </a:r>
            <a:r>
              <a:rPr lang="ru-RU" sz="4000" dirty="0"/>
              <a:t>»</a:t>
            </a:r>
            <a:r>
              <a:rPr lang="en-US" sz="4000" dirty="0"/>
              <a:t> (2012)</a:t>
            </a: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000" dirty="0"/>
              <a:t>«</a:t>
            </a:r>
            <a:r>
              <a:rPr lang="en-US" sz="4000" dirty="0"/>
              <a:t>Early-warning performance monitoring system (EPMS) using the business information of a project</a:t>
            </a:r>
            <a:r>
              <a:rPr lang="ru-RU" sz="4000" dirty="0"/>
              <a:t>»</a:t>
            </a:r>
            <a:r>
              <a:rPr lang="en-US" sz="4000" dirty="0"/>
              <a:t> (2018)</a:t>
            </a:r>
          </a:p>
          <a:p>
            <a:pPr marL="742950" indent="-742950" algn="l">
              <a:spcBef>
                <a:spcPts val="2800"/>
              </a:spcBef>
              <a:buSzPct val="100000"/>
              <a:buFont typeface="+mj-lt"/>
              <a:buAutoNum type="arabicPeriod"/>
              <a:defRPr sz="2800">
                <a:solidFill>
                  <a:srgbClr val="253957"/>
                </a:solidFill>
                <a:latin typeface="+mn-lt"/>
                <a:ea typeface="+mn-ea"/>
                <a:cs typeface="+mn-cs"/>
                <a:sym typeface="Arial Narrow"/>
              </a:defRPr>
            </a:pPr>
            <a:r>
              <a:rPr lang="ru-RU" sz="4000" dirty="0"/>
              <a:t>«</a:t>
            </a:r>
            <a:r>
              <a:rPr lang="en-US" sz="4000" dirty="0"/>
              <a:t>Cloud applications monitoring: An industrial study. Journal of Information and Software Technology</a:t>
            </a:r>
            <a:r>
              <a:rPr lang="ru-RU" sz="4000" dirty="0"/>
              <a:t>» (2020)</a:t>
            </a:r>
          </a:p>
        </p:txBody>
      </p:sp>
    </p:spTree>
    <p:extLst>
      <p:ext uri="{BB962C8B-B14F-4D97-AF65-F5344CB8AC3E}">
        <p14:creationId xmlns:p14="http://schemas.microsoft.com/office/powerpoint/2010/main" val="259156002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methods</a:t>
            </a:r>
            <a:endParaRPr lang="ru-RU"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84"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8A7C4BE0-4FB1-447E-9C01-CD76C34FE1F6}"/>
              </a:ext>
            </a:extLst>
          </p:cNvPr>
          <p:cNvSpPr txBox="1"/>
          <p:nvPr/>
        </p:nvSpPr>
        <p:spPr>
          <a:xfrm>
            <a:off x="1107280" y="4697760"/>
            <a:ext cx="10231464" cy="7488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4000" dirty="0"/>
              <a:t>The main technologies that will be used to implement the project:</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Docker</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Kotlin</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Grafana</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Prometheus</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Spring</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dirty="0"/>
              <a:t>Kubernetes</a:t>
            </a:r>
          </a:p>
        </p:txBody>
      </p:sp>
      <p:pic>
        <p:nvPicPr>
          <p:cNvPr id="5" name="Рисунок 4">
            <a:extLst>
              <a:ext uri="{FF2B5EF4-FFF2-40B4-BE49-F238E27FC236}">
                <a16:creationId xmlns:a16="http://schemas.microsoft.com/office/drawing/2014/main" id="{D7FE7708-4495-4EA1-AAEA-3F8FD4156B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7621" y="3320258"/>
            <a:ext cx="2459465" cy="2459465"/>
          </a:xfrm>
          <a:prstGeom prst="rect">
            <a:avLst/>
          </a:prstGeom>
        </p:spPr>
      </p:pic>
      <p:pic>
        <p:nvPicPr>
          <p:cNvPr id="7" name="Рисунок 6">
            <a:extLst>
              <a:ext uri="{FF2B5EF4-FFF2-40B4-BE49-F238E27FC236}">
                <a16:creationId xmlns:a16="http://schemas.microsoft.com/office/drawing/2014/main" id="{D24D4126-F0BE-4B10-81A5-FD10025C91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2456" y="7376905"/>
            <a:ext cx="4702704" cy="832379"/>
          </a:xfrm>
          <a:prstGeom prst="rect">
            <a:avLst/>
          </a:prstGeom>
        </p:spPr>
      </p:pic>
      <p:pic>
        <p:nvPicPr>
          <p:cNvPr id="10" name="Рисунок 9">
            <a:extLst>
              <a:ext uri="{FF2B5EF4-FFF2-40B4-BE49-F238E27FC236}">
                <a16:creationId xmlns:a16="http://schemas.microsoft.com/office/drawing/2014/main" id="{4F6A5403-1463-49C6-8CE3-FF405916AC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01607" y="4048972"/>
            <a:ext cx="3891400" cy="1002035"/>
          </a:xfrm>
          <a:prstGeom prst="rect">
            <a:avLst/>
          </a:prstGeom>
        </p:spPr>
      </p:pic>
      <p:pic>
        <p:nvPicPr>
          <p:cNvPr id="14" name="Рисунок 13">
            <a:extLst>
              <a:ext uri="{FF2B5EF4-FFF2-40B4-BE49-F238E27FC236}">
                <a16:creationId xmlns:a16="http://schemas.microsoft.com/office/drawing/2014/main" id="{44DC2054-8E3B-4A17-8A60-CD8DE701C84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826378" y="6560798"/>
            <a:ext cx="2880468" cy="2464595"/>
          </a:xfrm>
          <a:prstGeom prst="rect">
            <a:avLst/>
          </a:prstGeom>
        </p:spPr>
      </p:pic>
      <p:pic>
        <p:nvPicPr>
          <p:cNvPr id="16" name="Рисунок 15">
            <a:extLst>
              <a:ext uri="{FF2B5EF4-FFF2-40B4-BE49-F238E27FC236}">
                <a16:creationId xmlns:a16="http://schemas.microsoft.com/office/drawing/2014/main" id="{F518BB14-FBC5-4E84-BB39-D99723FF182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826378" y="10743214"/>
            <a:ext cx="4407042" cy="1068787"/>
          </a:xfrm>
          <a:prstGeom prst="rect">
            <a:avLst/>
          </a:prstGeom>
        </p:spPr>
      </p:pic>
      <p:pic>
        <p:nvPicPr>
          <p:cNvPr id="18" name="Рисунок 17">
            <a:extLst>
              <a:ext uri="{FF2B5EF4-FFF2-40B4-BE49-F238E27FC236}">
                <a16:creationId xmlns:a16="http://schemas.microsoft.com/office/drawing/2014/main" id="{D33DE1D0-D015-4188-8AF9-EC9E08B5D0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056041" y="9165650"/>
            <a:ext cx="3236966" cy="3236966"/>
          </a:xfrm>
          <a:prstGeom prst="rect">
            <a:avLst/>
          </a:prstGeom>
        </p:spPr>
      </p:pic>
    </p:spTree>
    <p:extLst>
      <p:ext uri="{BB962C8B-B14F-4D97-AF65-F5344CB8AC3E}">
        <p14:creationId xmlns:p14="http://schemas.microsoft.com/office/powerpoint/2010/main" val="22401690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methods</a:t>
            </a:r>
            <a:endParaRPr lang="ru-RU"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757698"/>
            <a:ext cx="11366416"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Graduate School of Business</a:t>
            </a:r>
            <a:endParaRPr lang="en-US" dirty="0"/>
          </a:p>
          <a:p>
            <a:pPr marL="0" marR="0" lvl="0" indent="0" algn="r" rtl="0">
              <a:lnSpc>
                <a:spcPct val="100000"/>
              </a:lnSpc>
              <a:spcBef>
                <a:spcPts val="0"/>
              </a:spcBef>
              <a:spcAft>
                <a:spcPts val="0"/>
              </a:spcAft>
              <a:buClr>
                <a:srgbClr val="253957"/>
              </a:buClr>
              <a:buSzPts val="2400"/>
              <a:buFont typeface="Arial Narrow"/>
              <a:buNone/>
            </a:pPr>
            <a:r>
              <a:rPr lang="en-US" sz="2400" b="0" i="0" u="none" strike="noStrike" cap="none" dirty="0">
                <a:solidFill>
                  <a:srgbClr val="253957"/>
                </a:solidFill>
                <a:latin typeface="Arial Narrow"/>
                <a:ea typeface="Arial Narrow"/>
                <a:cs typeface="Arial Narrow"/>
                <a:sym typeface="Arial Narrow"/>
              </a:rPr>
              <a:t>Business Informatics</a:t>
            </a:r>
            <a:endParaRPr lang="en-US" dirty="0"/>
          </a:p>
        </p:txBody>
      </p:sp>
      <p:pic>
        <p:nvPicPr>
          <p:cNvPr id="84"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8A7C4BE0-4FB1-447E-9C01-CD76C34FE1F6}"/>
              </a:ext>
            </a:extLst>
          </p:cNvPr>
          <p:cNvSpPr txBox="1"/>
          <p:nvPr/>
        </p:nvSpPr>
        <p:spPr>
          <a:xfrm>
            <a:off x="1107280" y="4913783"/>
            <a:ext cx="21523142" cy="8216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en-US" sz="3200" dirty="0"/>
              <a:t>The </a:t>
            </a:r>
            <a:r>
              <a:rPr lang="en-US" sz="3200" b="1" dirty="0"/>
              <a:t>client library </a:t>
            </a:r>
            <a:r>
              <a:rPr lang="en-US" sz="3200" dirty="0"/>
              <a:t>will consist of the following modules:</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3200" dirty="0"/>
              <a:t>Micrometer</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3200" dirty="0"/>
              <a:t>Anomaly</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3200" dirty="0"/>
              <a:t>Grafana</a:t>
            </a:r>
          </a:p>
          <a:p>
            <a:pPr algn="l">
              <a:spcBef>
                <a:spcPts val="2800"/>
              </a:spcBef>
              <a:buSzPct val="100000"/>
              <a:defRPr sz="2800">
                <a:solidFill>
                  <a:srgbClr val="253957"/>
                </a:solidFill>
                <a:latin typeface="+mn-lt"/>
                <a:ea typeface="+mn-ea"/>
                <a:cs typeface="+mn-cs"/>
                <a:sym typeface="Arial Narrow"/>
              </a:defRPr>
            </a:pPr>
            <a:r>
              <a:rPr lang="en-US" sz="3200" dirty="0"/>
              <a:t>The </a:t>
            </a:r>
            <a:r>
              <a:rPr lang="en-US" sz="3200" b="1" dirty="0"/>
              <a:t>monitoring system </a:t>
            </a:r>
            <a:r>
              <a:rPr lang="en-US" sz="3200" dirty="0"/>
              <a:t>infrastructure will consist of the following components:</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3200" dirty="0"/>
              <a:t>Business applications</a:t>
            </a:r>
            <a:endParaRPr lang="ru-RU" sz="3200" dirty="0"/>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3200" dirty="0"/>
              <a:t>Prometheus</a:t>
            </a:r>
          </a:p>
          <a:p>
            <a:pPr marL="457200" indent="-4572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3200" dirty="0"/>
              <a:t>Grafana</a:t>
            </a:r>
          </a:p>
        </p:txBody>
      </p:sp>
      <p:grpSp>
        <p:nvGrpSpPr>
          <p:cNvPr id="7" name="Google Shape;11282;p110">
            <a:extLst>
              <a:ext uri="{FF2B5EF4-FFF2-40B4-BE49-F238E27FC236}">
                <a16:creationId xmlns:a16="http://schemas.microsoft.com/office/drawing/2014/main" id="{3F8CC5F9-2A20-4937-AA43-55EE1FBF7B50}"/>
              </a:ext>
            </a:extLst>
          </p:cNvPr>
          <p:cNvGrpSpPr/>
          <p:nvPr/>
        </p:nvGrpSpPr>
        <p:grpSpPr>
          <a:xfrm>
            <a:off x="13992200" y="4757244"/>
            <a:ext cx="8280920" cy="6455978"/>
            <a:chOff x="2611458" y="3816374"/>
            <a:chExt cx="426329" cy="332375"/>
          </a:xfrm>
          <a:solidFill>
            <a:schemeClr val="accent1">
              <a:lumMod val="50000"/>
            </a:schemeClr>
          </a:solidFill>
        </p:grpSpPr>
        <p:sp>
          <p:nvSpPr>
            <p:cNvPr id="9" name="Google Shape;11283;p110">
              <a:extLst>
                <a:ext uri="{FF2B5EF4-FFF2-40B4-BE49-F238E27FC236}">
                  <a16:creationId xmlns:a16="http://schemas.microsoft.com/office/drawing/2014/main" id="{725FB18A-D831-49A3-A7B0-EC2947329F76}"/>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84;p110">
              <a:extLst>
                <a:ext uri="{FF2B5EF4-FFF2-40B4-BE49-F238E27FC236}">
                  <a16:creationId xmlns:a16="http://schemas.microsoft.com/office/drawing/2014/main" id="{6B847ABE-ABBE-4654-83D1-C5AA699D7256}"/>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85;p110">
              <a:extLst>
                <a:ext uri="{FF2B5EF4-FFF2-40B4-BE49-F238E27FC236}">
                  <a16:creationId xmlns:a16="http://schemas.microsoft.com/office/drawing/2014/main" id="{5D71582C-924F-45B6-BAAA-DA38141EE4AD}"/>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286;p110">
              <a:extLst>
                <a:ext uri="{FF2B5EF4-FFF2-40B4-BE49-F238E27FC236}">
                  <a16:creationId xmlns:a16="http://schemas.microsoft.com/office/drawing/2014/main" id="{ACA7FD1F-7D0C-402A-B2C0-5A678CB212FB}"/>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287;p110">
              <a:extLst>
                <a:ext uri="{FF2B5EF4-FFF2-40B4-BE49-F238E27FC236}">
                  <a16:creationId xmlns:a16="http://schemas.microsoft.com/office/drawing/2014/main" id="{2DBD4AC0-3E55-44A3-9FF3-C8562300819D}"/>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288;p110">
              <a:extLst>
                <a:ext uri="{FF2B5EF4-FFF2-40B4-BE49-F238E27FC236}">
                  <a16:creationId xmlns:a16="http://schemas.microsoft.com/office/drawing/2014/main" id="{7019B3A6-3D7E-45AF-A08F-820D8CD88D96}"/>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289;p110">
              <a:extLst>
                <a:ext uri="{FF2B5EF4-FFF2-40B4-BE49-F238E27FC236}">
                  <a16:creationId xmlns:a16="http://schemas.microsoft.com/office/drawing/2014/main" id="{186CAB79-8535-4371-915D-8ADFCBF39F9D}"/>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90;p110">
              <a:extLst>
                <a:ext uri="{FF2B5EF4-FFF2-40B4-BE49-F238E27FC236}">
                  <a16:creationId xmlns:a16="http://schemas.microsoft.com/office/drawing/2014/main" id="{5CA1FA6F-3846-4F9F-8AEA-56E816185D9A}"/>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91;p110">
              <a:extLst>
                <a:ext uri="{FF2B5EF4-FFF2-40B4-BE49-F238E27FC236}">
                  <a16:creationId xmlns:a16="http://schemas.microsoft.com/office/drawing/2014/main" id="{6BCCE1CB-DBB2-4E1E-A270-274C75ACEC99}"/>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92;p110">
              <a:extLst>
                <a:ext uri="{FF2B5EF4-FFF2-40B4-BE49-F238E27FC236}">
                  <a16:creationId xmlns:a16="http://schemas.microsoft.com/office/drawing/2014/main" id="{EAEE09BB-2A9C-4BF7-B7A7-C11E21419FB8}"/>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43164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1517</TotalTime>
  <Words>1762</Words>
  <Application>Microsoft Office PowerPoint</Application>
  <PresentationFormat>Произвольный</PresentationFormat>
  <Paragraphs>140</Paragraphs>
  <Slides>13</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vt:i4>
      </vt:variant>
    </vt:vector>
  </HeadingPairs>
  <TitlesOfParts>
    <vt:vector size="21" baseType="lpstr">
      <vt:lpstr>Arial</vt:lpstr>
      <vt:lpstr>Arial Narrow</vt:lpstr>
      <vt:lpstr>Calibri</vt:lpstr>
      <vt:lpstr>Helvetica</vt:lpstr>
      <vt:lpstr>Helvetica Light</vt:lpstr>
      <vt:lpstr>Helvetica Neue</vt:lpstr>
      <vt:lpstr>Symbol</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Андрей Волков</cp:lastModifiedBy>
  <cp:revision>35</cp:revision>
  <dcterms:modified xsi:type="dcterms:W3CDTF">2021-03-24T20:29:02Z</dcterms:modified>
</cp:coreProperties>
</file>