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32"/>
  </p:notesMasterIdLst>
  <p:sldIdLst>
    <p:sldId id="256" r:id="rId2"/>
    <p:sldId id="257" r:id="rId3"/>
    <p:sldId id="258" r:id="rId4"/>
    <p:sldId id="259" r:id="rId5"/>
    <p:sldId id="279" r:id="rId6"/>
    <p:sldId id="280" r:id="rId7"/>
    <p:sldId id="281" r:id="rId8"/>
    <p:sldId id="282" r:id="rId9"/>
    <p:sldId id="283" r:id="rId10"/>
    <p:sldId id="262" r:id="rId11"/>
    <p:sldId id="284" r:id="rId12"/>
    <p:sldId id="266" r:id="rId13"/>
    <p:sldId id="267" r:id="rId14"/>
    <p:sldId id="270" r:id="rId15"/>
    <p:sldId id="264" r:id="rId16"/>
    <p:sldId id="274" r:id="rId17"/>
    <p:sldId id="260" r:id="rId18"/>
    <p:sldId id="261" r:id="rId19"/>
    <p:sldId id="285" r:id="rId20"/>
    <p:sldId id="286" r:id="rId21"/>
    <p:sldId id="287" r:id="rId22"/>
    <p:sldId id="288" r:id="rId23"/>
    <p:sldId id="289" r:id="rId24"/>
    <p:sldId id="291" r:id="rId25"/>
    <p:sldId id="290" r:id="rId26"/>
    <p:sldId id="292" r:id="rId27"/>
    <p:sldId id="271" r:id="rId28"/>
    <p:sldId id="269" r:id="rId29"/>
    <p:sldId id="275" r:id="rId30"/>
    <p:sldId id="277" r:id="rId31"/>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3673"/>
  </p:normalViewPr>
  <p:slideViewPr>
    <p:cSldViewPr snapToGrid="0" snapToObjects="1">
      <p:cViewPr>
        <p:scale>
          <a:sx n="84" d="100"/>
          <a:sy n="84" d="100"/>
        </p:scale>
        <p:origin x="799" y="-15"/>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D33FE-361C-47E8-9507-5EE47A091C4A}" type="datetimeFigureOut">
              <a:rPr lang="zh-CN" altLang="en-US" smtClean="0"/>
              <a:t>2021/5/6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20C45-6093-4C77-8FCB-CC1BC63CC1CC}" type="slidenum">
              <a:rPr lang="zh-CN" altLang="en-US" smtClean="0"/>
              <a:t>‹#›</a:t>
            </a:fld>
            <a:endParaRPr lang="zh-CN" altLang="en-US"/>
          </a:p>
        </p:txBody>
      </p:sp>
    </p:spTree>
    <p:extLst>
      <p:ext uri="{BB962C8B-B14F-4D97-AF65-F5344CB8AC3E}">
        <p14:creationId xmlns:p14="http://schemas.microsoft.com/office/powerpoint/2010/main" val="1927937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1063545" y="910683"/>
            <a:ext cx="10064910" cy="1150770"/>
          </a:xfrm>
          <a:prstGeom prst="rect">
            <a:avLst/>
          </a:prstGeom>
        </p:spPr>
      </p:pic>
      <p:sp>
        <p:nvSpPr>
          <p:cNvPr id="4" name="文本占位符 3"/>
          <p:cNvSpPr>
            <a:spLocks noGrp="1"/>
          </p:cNvSpPr>
          <p:nvPr>
            <p:ph type="body" sz="quarter" idx="10"/>
          </p:nvPr>
        </p:nvSpPr>
        <p:spPr>
          <a:xfrm>
            <a:off x="757238" y="2328863"/>
            <a:ext cx="10677524" cy="985838"/>
          </a:xfrm>
          <a:prstGeom prst="rect">
            <a:avLst/>
          </a:prstGeom>
        </p:spPr>
        <p:txBody>
          <a:bodyPr/>
          <a:lstStyle>
            <a:lvl1pPr marL="0" indent="0" algn="ctr">
              <a:buNone/>
              <a:defRPr sz="6600" b="1">
                <a:solidFill>
                  <a:schemeClr val="accent2">
                    <a:lumMod val="50000"/>
                  </a:schemeClr>
                </a:solidFill>
              </a:defRPr>
            </a:lvl1pPr>
          </a:lstStyle>
          <a:p>
            <a:pPr lvl="0"/>
            <a:endParaRPr kumimoji="1" lang="zh-CN" altLang="en-US"/>
          </a:p>
        </p:txBody>
      </p:sp>
      <p:sp>
        <p:nvSpPr>
          <p:cNvPr id="5" name="文本占位符 3"/>
          <p:cNvSpPr>
            <a:spLocks noGrp="1"/>
          </p:cNvSpPr>
          <p:nvPr>
            <p:ph type="body" sz="quarter" idx="11"/>
          </p:nvPr>
        </p:nvSpPr>
        <p:spPr>
          <a:xfrm>
            <a:off x="2116931" y="910683"/>
            <a:ext cx="7958138" cy="760955"/>
          </a:xfrm>
          <a:prstGeom prst="rect">
            <a:avLst/>
          </a:prstGeom>
        </p:spPr>
        <p:txBody>
          <a:bodyPr anchor="ctr"/>
          <a:lstStyle>
            <a:lvl1pPr marL="0" indent="0" algn="ctr">
              <a:buNone/>
              <a:defRPr sz="3200" b="1">
                <a:solidFill>
                  <a:schemeClr val="bg1"/>
                </a:solidFill>
              </a:defRPr>
            </a:lvl1pPr>
          </a:lstStyle>
          <a:p>
            <a:pPr lvl="0"/>
            <a:endParaRPr kumimoji="1" lang="zh-CN" altLang="en-US"/>
          </a:p>
        </p:txBody>
      </p:sp>
      <p:sp>
        <p:nvSpPr>
          <p:cNvPr id="6" name="文本占位符 3"/>
          <p:cNvSpPr>
            <a:spLocks noGrp="1"/>
          </p:cNvSpPr>
          <p:nvPr>
            <p:ph type="body" sz="quarter" idx="12"/>
          </p:nvPr>
        </p:nvSpPr>
        <p:spPr>
          <a:xfrm>
            <a:off x="757238" y="3314701"/>
            <a:ext cx="10677524" cy="585787"/>
          </a:xfrm>
          <a:prstGeom prst="rect">
            <a:avLst/>
          </a:prstGeom>
        </p:spPr>
        <p:txBody>
          <a:bodyPr/>
          <a:lstStyle>
            <a:lvl1pPr marL="0" indent="0" algn="ctr">
              <a:buNone/>
              <a:defRPr sz="3200" b="1">
                <a:solidFill>
                  <a:schemeClr val="accent2"/>
                </a:solidFill>
              </a:defRPr>
            </a:lvl1pPr>
          </a:lstStyle>
          <a:p>
            <a:pPr lvl="0"/>
            <a:endParaRPr kumimoji="1" lang="zh-CN" altLang="en-US"/>
          </a:p>
        </p:txBody>
      </p:sp>
      <p:sp>
        <p:nvSpPr>
          <p:cNvPr id="7" name="文本占位符 3"/>
          <p:cNvSpPr>
            <a:spLocks noGrp="1"/>
          </p:cNvSpPr>
          <p:nvPr>
            <p:ph type="body" sz="quarter" idx="13"/>
          </p:nvPr>
        </p:nvSpPr>
        <p:spPr>
          <a:xfrm>
            <a:off x="4657725" y="4530394"/>
            <a:ext cx="2876550" cy="392907"/>
          </a:xfrm>
          <a:prstGeom prst="rect">
            <a:avLst/>
          </a:prstGeom>
        </p:spPr>
        <p:txBody>
          <a:bodyPr/>
          <a:lstStyle>
            <a:lvl1pPr marL="0" indent="0" algn="ctr">
              <a:buNone/>
              <a:defRPr sz="1600" b="0">
                <a:solidFill>
                  <a:schemeClr val="accent2">
                    <a:lumMod val="50000"/>
                  </a:schemeClr>
                </a:solidFill>
              </a:defRPr>
            </a:lvl1pPr>
          </a:lstStyle>
          <a:p>
            <a:pPr lvl="0"/>
            <a:endParaRPr kumimoji="1" lang="zh-CN" altLang="en-US" dirty="0"/>
          </a:p>
        </p:txBody>
      </p:sp>
      <p:cxnSp>
        <p:nvCxnSpPr>
          <p:cNvPr id="9" name="直接连接符 79"/>
          <p:cNvCxnSpPr/>
          <p:nvPr/>
        </p:nvCxnSpPr>
        <p:spPr>
          <a:xfrm>
            <a:off x="1764181" y="4715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10" name="直接连接符 80"/>
          <p:cNvCxnSpPr/>
          <p:nvPr/>
        </p:nvCxnSpPr>
        <p:spPr>
          <a:xfrm>
            <a:off x="7637986" y="4715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0" y="5266806"/>
            <a:ext cx="12193057" cy="1591194"/>
          </a:xfrm>
          <a:prstGeom prst="rect">
            <a:avLst/>
          </a:prstGeom>
        </p:spPr>
      </p:pic>
      <p:sp>
        <p:nvSpPr>
          <p:cNvPr id="13" name="任意多边形 29"/>
          <p:cNvSpPr/>
          <p:nvPr userDrawn="1"/>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文本占位符 3"/>
          <p:cNvSpPr>
            <a:spLocks noGrp="1"/>
          </p:cNvSpPr>
          <p:nvPr>
            <p:ph type="body" sz="quarter" idx="14"/>
          </p:nvPr>
        </p:nvSpPr>
        <p:spPr>
          <a:xfrm>
            <a:off x="757238" y="6062403"/>
            <a:ext cx="10677524" cy="409835"/>
          </a:xfrm>
          <a:prstGeom prst="rect">
            <a:avLst/>
          </a:prstGeom>
        </p:spPr>
        <p:txBody>
          <a:bodyPr/>
          <a:lstStyle>
            <a:lvl1pPr marL="0" indent="0" algn="ctr">
              <a:buNone/>
              <a:defRPr sz="2400" b="1">
                <a:solidFill>
                  <a:schemeClr val="accent2">
                    <a:lumMod val="20000"/>
                    <a:lumOff val="80000"/>
                  </a:schemeClr>
                </a:solidFill>
              </a:defRPr>
            </a:lvl1pPr>
          </a:lstStyle>
          <a:p>
            <a:pPr lvl="0"/>
            <a:endParaRPr kumimoji="1" lang="zh-CN" altLang="en-US"/>
          </a:p>
        </p:txBody>
      </p:sp>
    </p:spTree>
    <p:extLst>
      <p:ext uri="{BB962C8B-B14F-4D97-AF65-F5344CB8AC3E}">
        <p14:creationId xmlns:p14="http://schemas.microsoft.com/office/powerpoint/2010/main" val="67982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8" y="1609727"/>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8" y="2940846"/>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0" name="文本占位符 3"/>
          <p:cNvSpPr>
            <a:spLocks noGrp="1"/>
          </p:cNvSpPr>
          <p:nvPr>
            <p:ph type="body" sz="quarter" idx="14"/>
          </p:nvPr>
        </p:nvSpPr>
        <p:spPr>
          <a:xfrm>
            <a:off x="6449768" y="4271964"/>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67048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8" y="1104902"/>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8" y="2436021"/>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8" y="3767139"/>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8" y="509825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857756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7" y="94774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7" y="2043115"/>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7" y="313849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7" y="4233865"/>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6449767" y="5329241"/>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38641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7" y="76200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7" y="169735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7" y="263271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7" y="356806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6449767" y="450342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4" name="文本占位符 3"/>
          <p:cNvSpPr>
            <a:spLocks noGrp="1"/>
          </p:cNvSpPr>
          <p:nvPr>
            <p:ph type="body" sz="quarter" idx="17"/>
          </p:nvPr>
        </p:nvSpPr>
        <p:spPr>
          <a:xfrm>
            <a:off x="6449767" y="543878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11272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78" name="矩形 77"/>
          <p:cNvSpPr/>
          <p:nvPr userDrawn="1"/>
        </p:nvSpPr>
        <p:spPr>
          <a:xfrm>
            <a:off x="10469339" y="5191938"/>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a:ln>
            <a:noFill/>
          </a:ln>
        </p:spPr>
      </p:pic>
      <p:sp>
        <p:nvSpPr>
          <p:cNvPr id="3" name="任意多边形 5"/>
          <p:cNvSpPr/>
          <p:nvPr userDrawn="1"/>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71" name="组 70"/>
          <p:cNvGrpSpPr/>
          <p:nvPr userDrawn="1"/>
        </p:nvGrpSpPr>
        <p:grpSpPr>
          <a:xfrm>
            <a:off x="3685541" y="345797"/>
            <a:ext cx="4820918" cy="4822970"/>
            <a:chOff x="3683902" y="345797"/>
            <a:chExt cx="4820918" cy="4822970"/>
          </a:xfrm>
        </p:grpSpPr>
        <p:grpSp>
          <p:nvGrpSpPr>
            <p:cNvPr id="17" name="组合 11"/>
            <p:cNvGrpSpPr/>
            <p:nvPr/>
          </p:nvGrpSpPr>
          <p:grpSpPr>
            <a:xfrm>
              <a:off x="3812098" y="462897"/>
              <a:ext cx="4568634" cy="4568633"/>
              <a:chOff x="3651549" y="975481"/>
              <a:chExt cx="2929467" cy="2929467"/>
            </a:xfrm>
          </p:grpSpPr>
          <p:sp>
            <p:nvSpPr>
              <p:cNvPr id="69" name="椭圆 68"/>
              <p:cNvSpPr/>
              <p:nvPr/>
            </p:nvSpPr>
            <p:spPr>
              <a:xfrm>
                <a:off x="3651549" y="975481"/>
                <a:ext cx="2929467" cy="2929467"/>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椭圆 69"/>
              <p:cNvSpPr/>
              <p:nvPr/>
            </p:nvSpPr>
            <p:spPr>
              <a:xfrm>
                <a:off x="3856282" y="1186757"/>
                <a:ext cx="2520000" cy="2519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8" name="直接连接符 30"/>
            <p:cNvCxnSpPr/>
            <p:nvPr/>
          </p:nvCxnSpPr>
          <p:spPr>
            <a:xfrm rot="16200000" flipH="1">
              <a:off x="3751182" y="250933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31"/>
            <p:cNvCxnSpPr/>
            <p:nvPr/>
          </p:nvCxnSpPr>
          <p:spPr>
            <a:xfrm rot="16623529" flipH="1">
              <a:off x="3767588" y="2243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32"/>
            <p:cNvCxnSpPr/>
            <p:nvPr/>
          </p:nvCxnSpPr>
          <p:spPr>
            <a:xfrm rot="17047059" flipH="1">
              <a:off x="3816559" y="1981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33"/>
            <p:cNvCxnSpPr/>
            <p:nvPr/>
          </p:nvCxnSpPr>
          <p:spPr>
            <a:xfrm rot="17470588" flipH="1">
              <a:off x="3897350" y="172740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34"/>
            <p:cNvCxnSpPr/>
            <p:nvPr/>
          </p:nvCxnSpPr>
          <p:spPr>
            <a:xfrm rot="17894118" flipH="1">
              <a:off x="4008739" y="148529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35"/>
            <p:cNvCxnSpPr/>
            <p:nvPr/>
          </p:nvCxnSpPr>
          <p:spPr>
            <a:xfrm rot="18317647" flipH="1">
              <a:off x="4149036" y="12587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36"/>
            <p:cNvCxnSpPr/>
            <p:nvPr/>
          </p:nvCxnSpPr>
          <p:spPr>
            <a:xfrm rot="18741177" flipH="1">
              <a:off x="4316115" y="105107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37"/>
            <p:cNvCxnSpPr/>
            <p:nvPr/>
          </p:nvCxnSpPr>
          <p:spPr>
            <a:xfrm rot="19164706" flipH="1">
              <a:off x="4507442" y="86555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38"/>
            <p:cNvCxnSpPr/>
            <p:nvPr/>
          </p:nvCxnSpPr>
          <p:spPr>
            <a:xfrm rot="19588235" flipH="1">
              <a:off x="4720118" y="70495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39"/>
            <p:cNvCxnSpPr/>
            <p:nvPr/>
          </p:nvCxnSpPr>
          <p:spPr>
            <a:xfrm rot="20011765" flipH="1">
              <a:off x="4950919" y="5716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40"/>
            <p:cNvCxnSpPr/>
            <p:nvPr/>
          </p:nvCxnSpPr>
          <p:spPr>
            <a:xfrm rot="20435294" flipH="1">
              <a:off x="5196345" y="46781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41"/>
            <p:cNvCxnSpPr/>
            <p:nvPr/>
          </p:nvCxnSpPr>
          <p:spPr>
            <a:xfrm rot="20858823" flipH="1">
              <a:off x="5452677" y="39488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42"/>
            <p:cNvCxnSpPr/>
            <p:nvPr/>
          </p:nvCxnSpPr>
          <p:spPr>
            <a:xfrm rot="21282353" flipH="1">
              <a:off x="5716029" y="35400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43"/>
            <p:cNvCxnSpPr/>
            <p:nvPr/>
          </p:nvCxnSpPr>
          <p:spPr>
            <a:xfrm rot="105883" flipH="1">
              <a:off x="5982408" y="3457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44"/>
            <p:cNvCxnSpPr/>
            <p:nvPr/>
          </p:nvCxnSpPr>
          <p:spPr>
            <a:xfrm rot="529412" flipH="1">
              <a:off x="6247777" y="37038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45"/>
            <p:cNvCxnSpPr/>
            <p:nvPr/>
          </p:nvCxnSpPr>
          <p:spPr>
            <a:xfrm rot="952941" flipH="1">
              <a:off x="6508112" y="42740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46"/>
            <p:cNvCxnSpPr/>
            <p:nvPr/>
          </p:nvCxnSpPr>
          <p:spPr>
            <a:xfrm rot="1376471" flipH="1">
              <a:off x="6759468" y="515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47"/>
            <p:cNvCxnSpPr/>
            <p:nvPr/>
          </p:nvCxnSpPr>
          <p:spPr>
            <a:xfrm rot="1800000" flipH="1">
              <a:off x="6998034" y="63476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48"/>
            <p:cNvCxnSpPr/>
            <p:nvPr/>
          </p:nvCxnSpPr>
          <p:spPr>
            <a:xfrm rot="2223529" flipH="1">
              <a:off x="7220194" y="781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49"/>
            <p:cNvCxnSpPr/>
            <p:nvPr/>
          </p:nvCxnSpPr>
          <p:spPr>
            <a:xfrm rot="2647059" flipH="1">
              <a:off x="7422579" y="955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50"/>
            <p:cNvCxnSpPr/>
            <p:nvPr/>
          </p:nvCxnSpPr>
          <p:spPr>
            <a:xfrm rot="3070588" flipH="1">
              <a:off x="7602123" y="115231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51"/>
            <p:cNvCxnSpPr/>
            <p:nvPr/>
          </p:nvCxnSpPr>
          <p:spPr>
            <a:xfrm rot="3494117" flipH="1">
              <a:off x="7756103" y="136984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52"/>
            <p:cNvCxnSpPr/>
            <p:nvPr/>
          </p:nvCxnSpPr>
          <p:spPr>
            <a:xfrm rot="3917647" flipH="1">
              <a:off x="7882185" y="160463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53"/>
            <p:cNvCxnSpPr/>
            <p:nvPr/>
          </p:nvCxnSpPr>
          <p:spPr>
            <a:xfrm rot="4341176" flipH="1">
              <a:off x="7978457" y="185314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54"/>
            <p:cNvCxnSpPr/>
            <p:nvPr/>
          </p:nvCxnSpPr>
          <p:spPr>
            <a:xfrm rot="4764706" flipH="1">
              <a:off x="8043462" y="211160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55"/>
            <p:cNvCxnSpPr/>
            <p:nvPr/>
          </p:nvCxnSpPr>
          <p:spPr>
            <a:xfrm rot="5188236" flipH="1">
              <a:off x="8076213" y="237608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56"/>
            <p:cNvCxnSpPr/>
            <p:nvPr/>
          </p:nvCxnSpPr>
          <p:spPr>
            <a:xfrm rot="5611765" flipH="1">
              <a:off x="8076213" y="26425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57"/>
            <p:cNvCxnSpPr/>
            <p:nvPr/>
          </p:nvCxnSpPr>
          <p:spPr>
            <a:xfrm rot="6035294" flipH="1">
              <a:off x="8043462" y="290707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58"/>
            <p:cNvCxnSpPr/>
            <p:nvPr/>
          </p:nvCxnSpPr>
          <p:spPr>
            <a:xfrm rot="6458824" flipH="1">
              <a:off x="7978457" y="316553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59"/>
            <p:cNvCxnSpPr/>
            <p:nvPr/>
          </p:nvCxnSpPr>
          <p:spPr>
            <a:xfrm rot="6882353" flipH="1">
              <a:off x="7882185" y="341404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60"/>
            <p:cNvCxnSpPr/>
            <p:nvPr/>
          </p:nvCxnSpPr>
          <p:spPr>
            <a:xfrm rot="7305883" flipH="1">
              <a:off x="7756103" y="364883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61"/>
            <p:cNvCxnSpPr/>
            <p:nvPr/>
          </p:nvCxnSpPr>
          <p:spPr>
            <a:xfrm rot="7729412" flipH="1">
              <a:off x="7602123" y="386635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62"/>
            <p:cNvCxnSpPr/>
            <p:nvPr/>
          </p:nvCxnSpPr>
          <p:spPr>
            <a:xfrm rot="8152941" flipH="1">
              <a:off x="7422579" y="40633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63"/>
            <p:cNvCxnSpPr/>
            <p:nvPr/>
          </p:nvCxnSpPr>
          <p:spPr>
            <a:xfrm rot="8576471" flipH="1">
              <a:off x="7220194" y="4236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64"/>
            <p:cNvCxnSpPr/>
            <p:nvPr/>
          </p:nvCxnSpPr>
          <p:spPr>
            <a:xfrm rot="9000000" flipH="1">
              <a:off x="6998034" y="438390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65"/>
            <p:cNvCxnSpPr/>
            <p:nvPr/>
          </p:nvCxnSpPr>
          <p:spPr>
            <a:xfrm rot="9423529" flipH="1">
              <a:off x="6759468" y="4502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66"/>
            <p:cNvCxnSpPr/>
            <p:nvPr/>
          </p:nvCxnSpPr>
          <p:spPr>
            <a:xfrm rot="9847059" flipH="1">
              <a:off x="6508111" y="459127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67"/>
            <p:cNvCxnSpPr/>
            <p:nvPr/>
          </p:nvCxnSpPr>
          <p:spPr>
            <a:xfrm rot="10270589" flipH="1">
              <a:off x="6247777" y="46482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68"/>
            <p:cNvCxnSpPr/>
            <p:nvPr/>
          </p:nvCxnSpPr>
          <p:spPr>
            <a:xfrm rot="10694117" flipH="1">
              <a:off x="5982408" y="46728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69"/>
            <p:cNvCxnSpPr/>
            <p:nvPr/>
          </p:nvCxnSpPr>
          <p:spPr>
            <a:xfrm rot="11117648" flipH="1">
              <a:off x="5716029" y="466467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70"/>
            <p:cNvCxnSpPr/>
            <p:nvPr/>
          </p:nvCxnSpPr>
          <p:spPr>
            <a:xfrm rot="11541176" flipH="1">
              <a:off x="5452677" y="462379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71"/>
            <p:cNvCxnSpPr/>
            <p:nvPr/>
          </p:nvCxnSpPr>
          <p:spPr>
            <a:xfrm rot="11964706" flipH="1">
              <a:off x="5196345" y="455086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72"/>
            <p:cNvCxnSpPr/>
            <p:nvPr/>
          </p:nvCxnSpPr>
          <p:spPr>
            <a:xfrm rot="12388235" flipH="1">
              <a:off x="4950919" y="44469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73"/>
            <p:cNvCxnSpPr/>
            <p:nvPr/>
          </p:nvCxnSpPr>
          <p:spPr>
            <a:xfrm rot="12811765" flipH="1">
              <a:off x="4720118" y="431372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74"/>
            <p:cNvCxnSpPr/>
            <p:nvPr/>
          </p:nvCxnSpPr>
          <p:spPr>
            <a:xfrm rot="13235294" flipH="1">
              <a:off x="4507443" y="415312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75"/>
            <p:cNvCxnSpPr/>
            <p:nvPr/>
          </p:nvCxnSpPr>
          <p:spPr>
            <a:xfrm rot="13658824" flipH="1">
              <a:off x="4316115" y="396759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76"/>
            <p:cNvCxnSpPr/>
            <p:nvPr/>
          </p:nvCxnSpPr>
          <p:spPr>
            <a:xfrm rot="14082352" flipH="1">
              <a:off x="4149036" y="375997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77"/>
            <p:cNvCxnSpPr/>
            <p:nvPr/>
          </p:nvCxnSpPr>
          <p:spPr>
            <a:xfrm rot="14505883" flipH="1">
              <a:off x="4008739" y="353338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78"/>
            <p:cNvCxnSpPr/>
            <p:nvPr/>
          </p:nvCxnSpPr>
          <p:spPr>
            <a:xfrm rot="14929413" flipH="1">
              <a:off x="3897350" y="32912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79"/>
            <p:cNvCxnSpPr/>
            <p:nvPr/>
          </p:nvCxnSpPr>
          <p:spPr>
            <a:xfrm rot="15352941" flipH="1">
              <a:off x="3816559" y="303730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80"/>
            <p:cNvCxnSpPr/>
            <p:nvPr/>
          </p:nvCxnSpPr>
          <p:spPr>
            <a:xfrm rot="15776472" flipH="1">
              <a:off x="3767588" y="2775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132"/>
          <p:cNvCxnSpPr/>
          <p:nvPr userDrawn="1"/>
        </p:nvCxnSpPr>
        <p:spPr>
          <a:xfrm>
            <a:off x="4840431" y="2195273"/>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73" name="直接连接符 134"/>
          <p:cNvCxnSpPr/>
          <p:nvPr userDrawn="1"/>
        </p:nvCxnSpPr>
        <p:spPr>
          <a:xfrm>
            <a:off x="6218348" y="2195273"/>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74" name="椭圆 73"/>
          <p:cNvSpPr/>
          <p:nvPr userDrawn="1"/>
        </p:nvSpPr>
        <p:spPr>
          <a:xfrm>
            <a:off x="5996400" y="2094038"/>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5" name="文本占位符 3"/>
          <p:cNvSpPr>
            <a:spLocks noGrp="1"/>
          </p:cNvSpPr>
          <p:nvPr>
            <p:ph type="body" sz="quarter" idx="12" hasCustomPrompt="1"/>
          </p:nvPr>
        </p:nvSpPr>
        <p:spPr>
          <a:xfrm>
            <a:off x="4837016" y="1471967"/>
            <a:ext cx="2517968" cy="590549"/>
          </a:xfrm>
          <a:prstGeom prst="rect">
            <a:avLst/>
          </a:prstGeom>
        </p:spPr>
        <p:txBody>
          <a:bodyPr/>
          <a:lstStyle>
            <a:lvl1pPr marL="0" indent="0" algn="ctr">
              <a:buNone/>
              <a:defRPr sz="3600" b="0">
                <a:solidFill>
                  <a:schemeClr val="accent2">
                    <a:lumMod val="20000"/>
                    <a:lumOff val="80000"/>
                  </a:schemeClr>
                </a:solidFill>
              </a:defRPr>
            </a:lvl1pPr>
          </a:lstStyle>
          <a:p>
            <a:pPr lvl="0"/>
            <a:r>
              <a:rPr kumimoji="1" lang="zh-CN" altLang="en-US" dirty="0"/>
              <a:t>标题</a:t>
            </a:r>
          </a:p>
        </p:txBody>
      </p:sp>
      <p:sp>
        <p:nvSpPr>
          <p:cNvPr id="76" name="文本占位符 3"/>
          <p:cNvSpPr>
            <a:spLocks noGrp="1"/>
          </p:cNvSpPr>
          <p:nvPr>
            <p:ph type="body" sz="quarter" idx="13" hasCustomPrompt="1"/>
          </p:nvPr>
        </p:nvSpPr>
        <p:spPr>
          <a:xfrm>
            <a:off x="4382780" y="2477356"/>
            <a:ext cx="3415788" cy="715645"/>
          </a:xfrm>
          <a:prstGeom prst="rect">
            <a:avLst/>
          </a:prstGeom>
        </p:spPr>
        <p:txBody>
          <a:bodyPr/>
          <a:lstStyle>
            <a:lvl1pPr marL="0" indent="0" algn="ctr">
              <a:buNone/>
              <a:defRPr sz="4800" b="1">
                <a:solidFill>
                  <a:schemeClr val="accent2">
                    <a:lumMod val="20000"/>
                    <a:lumOff val="80000"/>
                  </a:schemeClr>
                </a:solidFill>
              </a:defRPr>
            </a:lvl1pPr>
          </a:lstStyle>
          <a:p>
            <a:pPr lvl="0"/>
            <a:r>
              <a:rPr kumimoji="1" lang="zh-CN" altLang="en-US"/>
              <a:t>标题</a:t>
            </a:r>
            <a:endParaRPr kumimoji="1" lang="zh-CN" altLang="en-US" dirty="0"/>
          </a:p>
        </p:txBody>
      </p:sp>
    </p:spTree>
    <p:extLst>
      <p:ext uri="{BB962C8B-B14F-4D97-AF65-F5344CB8AC3E}">
        <p14:creationId xmlns:p14="http://schemas.microsoft.com/office/powerpoint/2010/main" val="144468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8" name="矩形 7"/>
          <p:cNvSpPr/>
          <p:nvPr userDrawn="1"/>
        </p:nvSpPr>
        <p:spPr>
          <a:xfrm>
            <a:off x="183931" y="176048"/>
            <a:ext cx="11824138" cy="6505904"/>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五边形 4"/>
          <p:cNvSpPr/>
          <p:nvPr userDrawn="1"/>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占位符 3"/>
          <p:cNvSpPr>
            <a:spLocks noGrp="1"/>
          </p:cNvSpPr>
          <p:nvPr>
            <p:ph type="body" sz="quarter" idx="10" hasCustomPrompt="1"/>
          </p:nvPr>
        </p:nvSpPr>
        <p:spPr>
          <a:xfrm>
            <a:off x="583588" y="0"/>
            <a:ext cx="587830" cy="746234"/>
          </a:xfrm>
          <a:prstGeom prst="rect">
            <a:avLst/>
          </a:prstGeom>
        </p:spPr>
        <p:txBody>
          <a:bodyPr anchor="ctr"/>
          <a:lstStyle>
            <a:lvl1pPr marL="0" indent="0" algn="ctr">
              <a:buNone/>
              <a:defRPr sz="4000" b="1">
                <a:solidFill>
                  <a:schemeClr val="accent2">
                    <a:lumMod val="20000"/>
                    <a:lumOff val="80000"/>
                  </a:schemeClr>
                </a:solidFill>
              </a:defRPr>
            </a:lvl1pPr>
          </a:lstStyle>
          <a:p>
            <a:pPr lvl="0"/>
            <a:r>
              <a:rPr kumimoji="1" lang="en-US" altLang="zh-CN"/>
              <a:t>0</a:t>
            </a:r>
            <a:endParaRPr kumimoji="1" lang="zh-CN" altLang="en-US" dirty="0"/>
          </a:p>
        </p:txBody>
      </p:sp>
      <p:sp>
        <p:nvSpPr>
          <p:cNvPr id="9" name="文本占位符 3"/>
          <p:cNvSpPr>
            <a:spLocks noGrp="1"/>
          </p:cNvSpPr>
          <p:nvPr>
            <p:ph type="body" sz="quarter" idx="12"/>
          </p:nvPr>
        </p:nvSpPr>
        <p:spPr>
          <a:xfrm>
            <a:off x="1171418" y="213647"/>
            <a:ext cx="4208707" cy="464425"/>
          </a:xfrm>
          <a:prstGeom prst="rect">
            <a:avLst/>
          </a:prstGeom>
        </p:spPr>
        <p:txBody>
          <a:bodyPr anchor="ctr"/>
          <a:lstStyle>
            <a:lvl1pPr marL="0" indent="0" algn="l">
              <a:buNone/>
              <a:defRPr sz="2400" b="1">
                <a:solidFill>
                  <a:schemeClr val="accent6"/>
                </a:solidFill>
              </a:defRPr>
            </a:lvl1pPr>
          </a:lstStyle>
          <a:p>
            <a:pPr lvl="0"/>
            <a:endParaRPr kumimoji="1" lang="zh-CN" altLang="en-US"/>
          </a:p>
        </p:txBody>
      </p:sp>
    </p:spTree>
    <p:extLst>
      <p:ext uri="{BB962C8B-B14F-4D97-AF65-F5344CB8AC3E}">
        <p14:creationId xmlns:p14="http://schemas.microsoft.com/office/powerpoint/2010/main" val="163262172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4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7" r:id="rId3"/>
    <p:sldLayoutId id="2147483688" r:id="rId4"/>
    <p:sldLayoutId id="2147483689" r:id="rId5"/>
    <p:sldLayoutId id="2147483685" r:id="rId6"/>
    <p:sldLayoutId id="2147483662" r:id="rId7"/>
    <p:sldLayoutId id="214748368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57238" y="2649469"/>
            <a:ext cx="10677524" cy="985838"/>
          </a:xfrm>
        </p:spPr>
        <p:txBody>
          <a:bodyPr/>
          <a:lstStyle/>
          <a:p>
            <a:r>
              <a:rPr kumimoji="1" lang="en-US" altLang="zh-CN" sz="4000" dirty="0">
                <a:solidFill>
                  <a:srgbClr val="777671"/>
                </a:solidFill>
                <a:latin typeface="Microsoft YaHei" charset="0"/>
                <a:ea typeface="Microsoft YaHei" charset="0"/>
                <a:cs typeface="Microsoft YaHei" charset="0"/>
              </a:rPr>
              <a:t>《Deep Bilateral Learning for Real-Time Image Enhancement》</a:t>
            </a:r>
            <a:endParaRPr lang="zh-CN" altLang="en-US" sz="4000" dirty="0">
              <a:solidFill>
                <a:srgbClr val="777671"/>
              </a:solidFill>
            </a:endParaRPr>
          </a:p>
        </p:txBody>
      </p:sp>
      <p:sp>
        <p:nvSpPr>
          <p:cNvPr id="5" name="文本占位符 4"/>
          <p:cNvSpPr>
            <a:spLocks noGrp="1"/>
          </p:cNvSpPr>
          <p:nvPr>
            <p:ph type="body" sz="quarter" idx="13"/>
          </p:nvPr>
        </p:nvSpPr>
        <p:spPr>
          <a:xfrm>
            <a:off x="4373696" y="4530394"/>
            <a:ext cx="3444608" cy="392907"/>
          </a:xfrm>
        </p:spPr>
        <p:txBody>
          <a:bodyPr/>
          <a:lstStyle/>
          <a:p>
            <a:r>
              <a:rPr lang="zh-CN" altLang="en-US" sz="4000" dirty="0">
                <a:solidFill>
                  <a:srgbClr val="777671"/>
                </a:solidFill>
                <a:latin typeface="微软雅黑" panose="020B0503020204020204" pitchFamily="34" charset="-122"/>
                <a:ea typeface="微软雅黑" panose="020B0503020204020204" pitchFamily="34" charset="-122"/>
              </a:rPr>
              <a:t>阅读报告</a:t>
            </a:r>
          </a:p>
          <a:p>
            <a:endParaRPr lang="zh-CN" altLang="en-US" dirty="0">
              <a:solidFill>
                <a:srgbClr val="777671"/>
              </a:solidFill>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4"/>
          </p:nvPr>
        </p:nvSpPr>
        <p:spPr/>
        <p:txBody>
          <a:bodyPr/>
          <a:lstStyle/>
          <a:p>
            <a:r>
              <a:rPr lang="en-US" altLang="zh-CN" dirty="0">
                <a:solidFill>
                  <a:srgbClr val="F5F0EA"/>
                </a:solidFill>
                <a:latin typeface="微软雅黑" panose="020B0503020204020204" pitchFamily="34" charset="-122"/>
                <a:ea typeface="微软雅黑" panose="020B0503020204020204" pitchFamily="34" charset="-122"/>
              </a:rPr>
              <a:t>161910126   </a:t>
            </a:r>
            <a:r>
              <a:rPr lang="zh-CN" altLang="en-US" dirty="0">
                <a:solidFill>
                  <a:srgbClr val="F5F0EA"/>
                </a:solidFill>
                <a:latin typeface="微软雅黑" panose="020B0503020204020204" pitchFamily="34" charset="-122"/>
                <a:ea typeface="微软雅黑" panose="020B0503020204020204" pitchFamily="34" charset="-122"/>
              </a:rPr>
              <a:t>赵安</a:t>
            </a:r>
          </a:p>
        </p:txBody>
      </p:sp>
      <p:sp>
        <p:nvSpPr>
          <p:cNvPr id="11" name="文本框 10">
            <a:extLst>
              <a:ext uri="{FF2B5EF4-FFF2-40B4-BE49-F238E27FC236}">
                <a16:creationId xmlns:a16="http://schemas.microsoft.com/office/drawing/2014/main" id="{39329BF6-FF2D-4BAC-90FE-BA1155AAE24A}"/>
              </a:ext>
            </a:extLst>
          </p:cNvPr>
          <p:cNvSpPr txBox="1"/>
          <p:nvPr/>
        </p:nvSpPr>
        <p:spPr>
          <a:xfrm>
            <a:off x="4248150" y="989078"/>
            <a:ext cx="5772150" cy="597921"/>
          </a:xfrm>
          <a:prstGeom prst="rect">
            <a:avLst/>
          </a:prstGeom>
          <a:noFill/>
        </p:spPr>
        <p:txBody>
          <a:bodyPr wrap="square" rtlCol="0">
            <a:spAutoFit/>
          </a:bodyPr>
          <a:lstStyle/>
          <a:p>
            <a:pPr>
              <a:lnSpc>
                <a:spcPct val="130000"/>
              </a:lnSpc>
              <a:spcBef>
                <a:spcPts val="600"/>
              </a:spcBef>
            </a:pPr>
            <a:r>
              <a:rPr lang="en-US" altLang="zh-CN" sz="2800" b="1" kern="0"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2800" b="1" kern="0" dirty="0">
                <a:solidFill>
                  <a:schemeClr val="bg1"/>
                </a:solidFill>
                <a:latin typeface="微软雅黑" panose="020B0503020204020204" pitchFamily="34" charset="-122"/>
                <a:ea typeface="微软雅黑" panose="020B0503020204020204" pitchFamily="34" charset="-122"/>
                <a:cs typeface="+mn-ea"/>
                <a:sym typeface="+mn-lt"/>
              </a:rPr>
              <a:t>机器学习</a:t>
            </a:r>
            <a:r>
              <a:rPr lang="en-US" altLang="zh-CN" sz="2800" b="1" kern="0"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2800" b="1" kern="0" dirty="0">
                <a:solidFill>
                  <a:schemeClr val="bg1"/>
                </a:solidFill>
                <a:latin typeface="微软雅黑" panose="020B0503020204020204" pitchFamily="34" charset="-122"/>
                <a:ea typeface="微软雅黑" panose="020B0503020204020204" pitchFamily="34" charset="-122"/>
                <a:cs typeface="+mn-ea"/>
                <a:sym typeface="+mn-lt"/>
              </a:rPr>
              <a:t>大作业</a:t>
            </a:r>
          </a:p>
        </p:txBody>
      </p:sp>
    </p:spTree>
    <p:extLst>
      <p:ext uri="{BB962C8B-B14F-4D97-AF65-F5344CB8AC3E}">
        <p14:creationId xmlns:p14="http://schemas.microsoft.com/office/powerpoint/2010/main" val="94180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第二部分</a:t>
            </a:r>
          </a:p>
        </p:txBody>
      </p:sp>
      <p:sp>
        <p:nvSpPr>
          <p:cNvPr id="3" name="文本占位符 2"/>
          <p:cNvSpPr>
            <a:spLocks noGrp="1"/>
          </p:cNvSpPr>
          <p:nvPr>
            <p:ph type="body" sz="quarter" idx="13"/>
          </p:nvPr>
        </p:nvSpPr>
        <p:spPr/>
        <p:txBody>
          <a:bodyPr/>
          <a:lstStyle/>
          <a:p>
            <a:r>
              <a:rPr kumimoji="1" lang="zh-CN" altLang="en-US" dirty="0"/>
              <a:t>研究的问题</a:t>
            </a:r>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20048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a:xfrm>
            <a:off x="1258020" y="214591"/>
            <a:ext cx="4208707" cy="464425"/>
          </a:xfrm>
        </p:spPr>
        <p:txBody>
          <a:bodyPr/>
          <a:lstStyle/>
          <a:p>
            <a:r>
              <a:rPr kumimoji="1" lang="zh-CN" altLang="en-US" dirty="0"/>
              <a:t>研究的问题</a:t>
            </a:r>
          </a:p>
        </p:txBody>
      </p:sp>
      <p:sp>
        <p:nvSpPr>
          <p:cNvPr id="35" name="任意多边形 6"/>
          <p:cNvSpPr/>
          <p:nvPr/>
        </p:nvSpPr>
        <p:spPr>
          <a:xfrm>
            <a:off x="2236582" y="3705406"/>
            <a:ext cx="1851601" cy="1596403"/>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4429" tIns="365269" rIns="354429" bIns="365269" numCol="1" spcCol="1270" anchor="ctr" anchorCtr="0">
            <a:noAutofit/>
          </a:bodyPr>
          <a:lstStyle/>
          <a:p>
            <a:pPr lvl="0" algn="ctr" defTabSz="2089150">
              <a:lnSpc>
                <a:spcPct val="90000"/>
              </a:lnSpc>
              <a:spcBef>
                <a:spcPct val="0"/>
              </a:spcBef>
              <a:spcAft>
                <a:spcPct val="35000"/>
              </a:spcAft>
            </a:pPr>
            <a:endParaRPr lang="zh-CN" altLang="en-US" sz="4700" kern="1200">
              <a:solidFill>
                <a:schemeClr val="accent2">
                  <a:lumMod val="50000"/>
                </a:schemeClr>
              </a:solidFill>
            </a:endParaRPr>
          </a:p>
        </p:txBody>
      </p:sp>
      <p:sp>
        <p:nvSpPr>
          <p:cNvPr id="36" name="六边形 35"/>
          <p:cNvSpPr/>
          <p:nvPr/>
        </p:nvSpPr>
        <p:spPr>
          <a:xfrm>
            <a:off x="653826" y="2847946"/>
            <a:ext cx="1851601" cy="1596403"/>
          </a:xfrm>
          <a:prstGeom prst="hexagon">
            <a:avLst>
              <a:gd name="adj" fmla="val 25000"/>
              <a:gd name="vf" fmla="val 115470"/>
            </a:avLst>
          </a:prstGeom>
          <a:solidFill>
            <a:schemeClr val="accent2">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9" name="任意多边形 15"/>
          <p:cNvSpPr/>
          <p:nvPr/>
        </p:nvSpPr>
        <p:spPr>
          <a:xfrm>
            <a:off x="2236582" y="1956323"/>
            <a:ext cx="1851601" cy="1596403"/>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4429" tIns="365269" rIns="354429" bIns="365269" numCol="1" spcCol="1270" anchor="ctr" anchorCtr="0">
            <a:noAutofit/>
          </a:bodyPr>
          <a:lstStyle/>
          <a:p>
            <a:pPr lvl="0" algn="ctr" defTabSz="2089150">
              <a:lnSpc>
                <a:spcPct val="90000"/>
              </a:lnSpc>
              <a:spcBef>
                <a:spcPct val="0"/>
              </a:spcBef>
              <a:spcAft>
                <a:spcPct val="35000"/>
              </a:spcAft>
            </a:pPr>
            <a:endParaRPr lang="zh-CN" altLang="en-US" sz="4700" kern="1200">
              <a:solidFill>
                <a:schemeClr val="accent2">
                  <a:lumMod val="50000"/>
                </a:schemeClr>
              </a:solidFill>
            </a:endParaRPr>
          </a:p>
        </p:txBody>
      </p:sp>
      <p:grpSp>
        <p:nvGrpSpPr>
          <p:cNvPr id="51" name="Group 11"/>
          <p:cNvGrpSpPr>
            <a:grpSpLocks noChangeAspect="1"/>
          </p:cNvGrpSpPr>
          <p:nvPr/>
        </p:nvGrpSpPr>
        <p:grpSpPr bwMode="auto">
          <a:xfrm>
            <a:off x="2559609" y="2335221"/>
            <a:ext cx="1199546" cy="851678"/>
            <a:chOff x="1407" y="1098"/>
            <a:chExt cx="800" cy="568"/>
          </a:xfrm>
          <a:solidFill>
            <a:schemeClr val="accent2">
              <a:lumMod val="20000"/>
              <a:lumOff val="80000"/>
            </a:schemeClr>
          </a:solidFill>
        </p:grpSpPr>
        <p:sp>
          <p:nvSpPr>
            <p:cNvPr id="52"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53"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accent2">
                    <a:lumMod val="50000"/>
                  </a:schemeClr>
                </a:solidFill>
              </a:endParaRPr>
            </a:p>
          </p:txBody>
        </p:sp>
        <p:sp>
          <p:nvSpPr>
            <p:cNvPr id="54"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55"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56"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accent2">
                    <a:lumMod val="50000"/>
                  </a:schemeClr>
                </a:solidFill>
              </a:endParaRPr>
            </a:p>
          </p:txBody>
        </p:sp>
        <p:sp>
          <p:nvSpPr>
            <p:cNvPr id="57"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58"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59"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grpSp>
      <p:grpSp>
        <p:nvGrpSpPr>
          <p:cNvPr id="60" name="Group 32"/>
          <p:cNvGrpSpPr>
            <a:grpSpLocks noChangeAspect="1"/>
          </p:cNvGrpSpPr>
          <p:nvPr/>
        </p:nvGrpSpPr>
        <p:grpSpPr bwMode="auto">
          <a:xfrm>
            <a:off x="2562610" y="4077768"/>
            <a:ext cx="1199543" cy="851677"/>
            <a:chOff x="4354" y="1098"/>
            <a:chExt cx="800" cy="568"/>
          </a:xfrm>
          <a:solidFill>
            <a:schemeClr val="accent2">
              <a:lumMod val="20000"/>
              <a:lumOff val="80000"/>
            </a:schemeClr>
          </a:solidFill>
        </p:grpSpPr>
        <p:sp>
          <p:nvSpPr>
            <p:cNvPr id="61"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62"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63"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64" name="Freeform 36"/>
            <p:cNvSpPr>
              <a:spLocks/>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65" name="Freeform 37"/>
            <p:cNvSpPr>
              <a:spLocks/>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66" name="Freeform 38"/>
            <p:cNvSpPr>
              <a:spLocks/>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grpSp>
      <p:grpSp>
        <p:nvGrpSpPr>
          <p:cNvPr id="67" name="Group 121"/>
          <p:cNvGrpSpPr>
            <a:grpSpLocks noChangeAspect="1"/>
          </p:cNvGrpSpPr>
          <p:nvPr/>
        </p:nvGrpSpPr>
        <p:grpSpPr bwMode="auto">
          <a:xfrm>
            <a:off x="1115574" y="3247461"/>
            <a:ext cx="997122" cy="848678"/>
            <a:chOff x="515" y="3088"/>
            <a:chExt cx="665" cy="566"/>
          </a:xfrm>
          <a:solidFill>
            <a:schemeClr val="accent2">
              <a:lumMod val="20000"/>
              <a:lumOff val="80000"/>
            </a:schemeClr>
          </a:solidFill>
        </p:grpSpPr>
        <p:sp>
          <p:nvSpPr>
            <p:cNvPr id="68"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69"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70"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71"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72"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accent2">
                    <a:lumMod val="50000"/>
                  </a:schemeClr>
                </a:solidFill>
              </a:endParaRPr>
            </a:p>
          </p:txBody>
        </p:sp>
        <p:sp>
          <p:nvSpPr>
            <p:cNvPr id="73"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74"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75"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76"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grpSp>
      <p:grpSp>
        <p:nvGrpSpPr>
          <p:cNvPr id="90" name="组 89"/>
          <p:cNvGrpSpPr/>
          <p:nvPr/>
        </p:nvGrpSpPr>
        <p:grpSpPr>
          <a:xfrm>
            <a:off x="5133046" y="1276131"/>
            <a:ext cx="6065785" cy="590474"/>
            <a:chOff x="5479448" y="5109821"/>
            <a:chExt cx="1981835" cy="161214"/>
          </a:xfrm>
        </p:grpSpPr>
        <p:cxnSp>
          <p:nvCxnSpPr>
            <p:cNvPr id="91" name="直接连接符 41"/>
            <p:cNvCxnSpPr/>
            <p:nvPr/>
          </p:nvCxnSpPr>
          <p:spPr>
            <a:xfrm>
              <a:off x="5479448" y="5190428"/>
              <a:ext cx="762635"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42"/>
            <p:cNvCxnSpPr/>
            <p:nvPr/>
          </p:nvCxnSpPr>
          <p:spPr>
            <a:xfrm>
              <a:off x="6698648" y="5190428"/>
              <a:ext cx="762635"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94" name="平行四边形 93"/>
            <p:cNvSpPr/>
            <p:nvPr/>
          </p:nvSpPr>
          <p:spPr>
            <a:xfrm flipH="1">
              <a:off x="6423526" y="5109821"/>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平行四边形 94"/>
            <p:cNvSpPr/>
            <p:nvPr/>
          </p:nvSpPr>
          <p:spPr>
            <a:xfrm flipH="1">
              <a:off x="6360494" y="5109821"/>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平行四边形 95"/>
            <p:cNvSpPr/>
            <p:nvPr/>
          </p:nvSpPr>
          <p:spPr>
            <a:xfrm flipH="1">
              <a:off x="6483851" y="5109821"/>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a:extLst>
              <a:ext uri="{FF2B5EF4-FFF2-40B4-BE49-F238E27FC236}">
                <a16:creationId xmlns:a16="http://schemas.microsoft.com/office/drawing/2014/main" id="{1A06C364-3CB5-4E50-91B6-23059B3882F0}"/>
              </a:ext>
            </a:extLst>
          </p:cNvPr>
          <p:cNvSpPr txBox="1"/>
          <p:nvPr/>
        </p:nvSpPr>
        <p:spPr>
          <a:xfrm>
            <a:off x="5013515" y="2344104"/>
            <a:ext cx="6514089" cy="2536400"/>
          </a:xfrm>
          <a:prstGeom prst="rect">
            <a:avLst/>
          </a:prstGeom>
          <a:noFill/>
        </p:spPr>
        <p:txBody>
          <a:bodyPr wrap="square" rtlCol="0">
            <a:spAutoFit/>
          </a:bodyPr>
          <a:lstStyle/>
          <a:p>
            <a:pPr>
              <a:lnSpc>
                <a:spcPct val="15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       摄像器材的发展使得所拍摄的图像分辨率逐渐增高，给图像处理的相关算法带来巨大压力，算法增强所面对的图像的文件大小也在逐渐增大，这就会带来原本的程序逐渐开销过大，尤其是在移动端计算速度明显下降，图像增强效果同样较差。所以在移动端处理高分辨率的图像时的计算速度和处理效果是很重要的。</a:t>
            </a:r>
          </a:p>
        </p:txBody>
      </p:sp>
    </p:spTree>
    <p:extLst>
      <p:ext uri="{BB962C8B-B14F-4D97-AF65-F5344CB8AC3E}">
        <p14:creationId xmlns:p14="http://schemas.microsoft.com/office/powerpoint/2010/main" val="246986127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第三部分</a:t>
            </a:r>
          </a:p>
        </p:txBody>
      </p:sp>
      <p:sp>
        <p:nvSpPr>
          <p:cNvPr id="3" name="文本占位符 2"/>
          <p:cNvSpPr>
            <a:spLocks noGrp="1"/>
          </p:cNvSpPr>
          <p:nvPr>
            <p:ph type="body" sz="quarter" idx="13"/>
          </p:nvPr>
        </p:nvSpPr>
        <p:spPr/>
        <p:txBody>
          <a:bodyPr/>
          <a:lstStyle/>
          <a:p>
            <a:r>
              <a:rPr kumimoji="1" lang="zh-CN" altLang="en-US" dirty="0"/>
              <a:t>方法概述</a:t>
            </a:r>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31419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a:xfrm>
            <a:off x="1258020" y="214591"/>
            <a:ext cx="4208707" cy="464425"/>
          </a:xfrm>
        </p:spPr>
        <p:txBody>
          <a:bodyPr/>
          <a:lstStyle/>
          <a:p>
            <a:r>
              <a:rPr kumimoji="1" lang="zh-CN" altLang="en-US" dirty="0"/>
              <a:t>方法概述</a:t>
            </a:r>
          </a:p>
        </p:txBody>
      </p:sp>
      <p:sp>
        <p:nvSpPr>
          <p:cNvPr id="35" name="任意多边形 6"/>
          <p:cNvSpPr/>
          <p:nvPr/>
        </p:nvSpPr>
        <p:spPr>
          <a:xfrm>
            <a:off x="2236582" y="3705406"/>
            <a:ext cx="1851601" cy="1596403"/>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4429" tIns="365269" rIns="354429" bIns="365269" numCol="1" spcCol="1270" anchor="ctr" anchorCtr="0">
            <a:noAutofit/>
          </a:bodyPr>
          <a:lstStyle/>
          <a:p>
            <a:pPr lvl="0" algn="ctr" defTabSz="2089150">
              <a:lnSpc>
                <a:spcPct val="90000"/>
              </a:lnSpc>
              <a:spcBef>
                <a:spcPct val="0"/>
              </a:spcBef>
              <a:spcAft>
                <a:spcPct val="35000"/>
              </a:spcAft>
            </a:pPr>
            <a:endParaRPr lang="zh-CN" altLang="en-US" sz="4700" kern="1200">
              <a:solidFill>
                <a:schemeClr val="accent2">
                  <a:lumMod val="50000"/>
                </a:schemeClr>
              </a:solidFill>
            </a:endParaRPr>
          </a:p>
        </p:txBody>
      </p:sp>
      <p:sp>
        <p:nvSpPr>
          <p:cNvPr id="36" name="六边形 35"/>
          <p:cNvSpPr/>
          <p:nvPr/>
        </p:nvSpPr>
        <p:spPr>
          <a:xfrm>
            <a:off x="653826" y="2847946"/>
            <a:ext cx="1851601" cy="1596403"/>
          </a:xfrm>
          <a:prstGeom prst="hexagon">
            <a:avLst>
              <a:gd name="adj" fmla="val 25000"/>
              <a:gd name="vf" fmla="val 115470"/>
            </a:avLst>
          </a:prstGeom>
          <a:solidFill>
            <a:schemeClr val="accent2">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9" name="任意多边形 15"/>
          <p:cNvSpPr/>
          <p:nvPr/>
        </p:nvSpPr>
        <p:spPr>
          <a:xfrm>
            <a:off x="2236582" y="1956323"/>
            <a:ext cx="1851601" cy="1596403"/>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4429" tIns="365269" rIns="354429" bIns="365269" numCol="1" spcCol="1270" anchor="ctr" anchorCtr="0">
            <a:noAutofit/>
          </a:bodyPr>
          <a:lstStyle/>
          <a:p>
            <a:pPr lvl="0" algn="ctr" defTabSz="2089150">
              <a:lnSpc>
                <a:spcPct val="90000"/>
              </a:lnSpc>
              <a:spcBef>
                <a:spcPct val="0"/>
              </a:spcBef>
              <a:spcAft>
                <a:spcPct val="35000"/>
              </a:spcAft>
            </a:pPr>
            <a:endParaRPr lang="zh-CN" altLang="en-US" sz="4700" kern="1200">
              <a:solidFill>
                <a:schemeClr val="accent2">
                  <a:lumMod val="50000"/>
                </a:schemeClr>
              </a:solidFill>
            </a:endParaRPr>
          </a:p>
        </p:txBody>
      </p:sp>
      <p:grpSp>
        <p:nvGrpSpPr>
          <p:cNvPr id="51" name="Group 11"/>
          <p:cNvGrpSpPr>
            <a:grpSpLocks noChangeAspect="1"/>
          </p:cNvGrpSpPr>
          <p:nvPr/>
        </p:nvGrpSpPr>
        <p:grpSpPr bwMode="auto">
          <a:xfrm>
            <a:off x="2559609" y="2335221"/>
            <a:ext cx="1199546" cy="851678"/>
            <a:chOff x="1407" y="1098"/>
            <a:chExt cx="800" cy="568"/>
          </a:xfrm>
          <a:solidFill>
            <a:schemeClr val="accent2">
              <a:lumMod val="20000"/>
              <a:lumOff val="80000"/>
            </a:schemeClr>
          </a:solidFill>
        </p:grpSpPr>
        <p:sp>
          <p:nvSpPr>
            <p:cNvPr id="52"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53"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accent2">
                    <a:lumMod val="50000"/>
                  </a:schemeClr>
                </a:solidFill>
              </a:endParaRPr>
            </a:p>
          </p:txBody>
        </p:sp>
        <p:sp>
          <p:nvSpPr>
            <p:cNvPr id="54"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55"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56"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accent2">
                    <a:lumMod val="50000"/>
                  </a:schemeClr>
                </a:solidFill>
              </a:endParaRPr>
            </a:p>
          </p:txBody>
        </p:sp>
        <p:sp>
          <p:nvSpPr>
            <p:cNvPr id="57"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58"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59"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grpSp>
      <p:grpSp>
        <p:nvGrpSpPr>
          <p:cNvPr id="60" name="Group 32"/>
          <p:cNvGrpSpPr>
            <a:grpSpLocks noChangeAspect="1"/>
          </p:cNvGrpSpPr>
          <p:nvPr/>
        </p:nvGrpSpPr>
        <p:grpSpPr bwMode="auto">
          <a:xfrm>
            <a:off x="2562610" y="4077768"/>
            <a:ext cx="1199543" cy="851677"/>
            <a:chOff x="4354" y="1098"/>
            <a:chExt cx="800" cy="568"/>
          </a:xfrm>
          <a:solidFill>
            <a:schemeClr val="accent2">
              <a:lumMod val="20000"/>
              <a:lumOff val="80000"/>
            </a:schemeClr>
          </a:solidFill>
        </p:grpSpPr>
        <p:sp>
          <p:nvSpPr>
            <p:cNvPr id="61"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62"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63"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64" name="Freeform 36"/>
            <p:cNvSpPr>
              <a:spLocks/>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65" name="Freeform 37"/>
            <p:cNvSpPr>
              <a:spLocks/>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66" name="Freeform 38"/>
            <p:cNvSpPr>
              <a:spLocks/>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grpSp>
      <p:grpSp>
        <p:nvGrpSpPr>
          <p:cNvPr id="67" name="Group 121"/>
          <p:cNvGrpSpPr>
            <a:grpSpLocks noChangeAspect="1"/>
          </p:cNvGrpSpPr>
          <p:nvPr/>
        </p:nvGrpSpPr>
        <p:grpSpPr bwMode="auto">
          <a:xfrm>
            <a:off x="1115574" y="3247461"/>
            <a:ext cx="997122" cy="848678"/>
            <a:chOff x="515" y="3088"/>
            <a:chExt cx="665" cy="566"/>
          </a:xfrm>
          <a:solidFill>
            <a:schemeClr val="accent2">
              <a:lumMod val="20000"/>
              <a:lumOff val="80000"/>
            </a:schemeClr>
          </a:solidFill>
        </p:grpSpPr>
        <p:sp>
          <p:nvSpPr>
            <p:cNvPr id="68"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69"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70"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71"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72"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accent2">
                    <a:lumMod val="50000"/>
                  </a:schemeClr>
                </a:solidFill>
              </a:endParaRPr>
            </a:p>
          </p:txBody>
        </p:sp>
        <p:sp>
          <p:nvSpPr>
            <p:cNvPr id="73"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74"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75"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sp>
          <p:nvSpPr>
            <p:cNvPr id="76"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lumMod val="50000"/>
                  </a:schemeClr>
                </a:solidFill>
              </a:endParaRPr>
            </a:p>
          </p:txBody>
        </p:sp>
      </p:grpSp>
      <p:grpSp>
        <p:nvGrpSpPr>
          <p:cNvPr id="90" name="组 89"/>
          <p:cNvGrpSpPr/>
          <p:nvPr/>
        </p:nvGrpSpPr>
        <p:grpSpPr>
          <a:xfrm>
            <a:off x="5133046" y="746234"/>
            <a:ext cx="6065785" cy="590474"/>
            <a:chOff x="5479448" y="5109821"/>
            <a:chExt cx="1981835" cy="161214"/>
          </a:xfrm>
        </p:grpSpPr>
        <p:cxnSp>
          <p:nvCxnSpPr>
            <p:cNvPr id="91" name="直接连接符 41"/>
            <p:cNvCxnSpPr/>
            <p:nvPr/>
          </p:nvCxnSpPr>
          <p:spPr>
            <a:xfrm>
              <a:off x="5479448" y="5190428"/>
              <a:ext cx="762635"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42"/>
            <p:cNvCxnSpPr/>
            <p:nvPr/>
          </p:nvCxnSpPr>
          <p:spPr>
            <a:xfrm>
              <a:off x="6698648" y="5190428"/>
              <a:ext cx="762635"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94" name="平行四边形 93"/>
            <p:cNvSpPr/>
            <p:nvPr/>
          </p:nvSpPr>
          <p:spPr>
            <a:xfrm flipH="1">
              <a:off x="6423526" y="5109821"/>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平行四边形 94"/>
            <p:cNvSpPr/>
            <p:nvPr/>
          </p:nvSpPr>
          <p:spPr>
            <a:xfrm flipH="1">
              <a:off x="6360494" y="5109821"/>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平行四边形 95"/>
            <p:cNvSpPr/>
            <p:nvPr/>
          </p:nvSpPr>
          <p:spPr>
            <a:xfrm flipH="1">
              <a:off x="6483851" y="5109821"/>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a:extLst>
              <a:ext uri="{FF2B5EF4-FFF2-40B4-BE49-F238E27FC236}">
                <a16:creationId xmlns:a16="http://schemas.microsoft.com/office/drawing/2014/main" id="{1A06C364-3CB5-4E50-91B6-23059B3882F0}"/>
              </a:ext>
            </a:extLst>
          </p:cNvPr>
          <p:cNvSpPr txBox="1"/>
          <p:nvPr/>
        </p:nvSpPr>
        <p:spPr>
          <a:xfrm>
            <a:off x="5013515" y="1673545"/>
            <a:ext cx="6514089" cy="3782895"/>
          </a:xfrm>
          <a:prstGeom prst="rect">
            <a:avLst/>
          </a:prstGeom>
          <a:noFill/>
        </p:spPr>
        <p:txBody>
          <a:bodyPr wrap="square" rtlCol="0">
            <a:spAutoFit/>
          </a:bodyPr>
          <a:lstStyle/>
          <a:p>
            <a:pPr>
              <a:lnSpc>
                <a:spcPct val="15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       图像增强不仅与图像局部特征有关，和图像的整体特征也有关，因此这里低分辨率的部分分成了局部特征和全局特征两个路径，最后融合成一个特征用来代表仿射变换。由于图像的变换在双边空间中是可以被近似成线性问题的，所以这篇论文使用了成对的输入输出图片，训练了一个卷积神经网络来预测</a:t>
            </a:r>
            <a:r>
              <a:rPr lang="en-US" altLang="zh-CN" kern="0" dirty="0">
                <a:latin typeface="微软雅黑" panose="020B0503020204020204" pitchFamily="34" charset="-122"/>
                <a:ea typeface="微软雅黑" panose="020B0503020204020204" pitchFamily="34" charset="-122"/>
                <a:cs typeface="+mn-ea"/>
                <a:sym typeface="+mn-lt"/>
              </a:rPr>
              <a:t>bilateral space</a:t>
            </a:r>
            <a:r>
              <a:rPr lang="zh-CN" altLang="en-US" kern="0" dirty="0">
                <a:latin typeface="微软雅黑" panose="020B0503020204020204" pitchFamily="34" charset="-122"/>
                <a:ea typeface="微软雅黑" panose="020B0503020204020204" pitchFamily="34" charset="-122"/>
                <a:cs typeface="+mn-ea"/>
                <a:sym typeface="+mn-lt"/>
              </a:rPr>
              <a:t>中的模型的参数</a:t>
            </a:r>
            <a:r>
              <a:rPr lang="en-US" altLang="zh-CN" kern="0" dirty="0">
                <a:latin typeface="微软雅黑" panose="020B0503020204020204" pitchFamily="34" charset="-122"/>
                <a:ea typeface="微软雅黑" panose="020B0503020204020204" pitchFamily="34" charset="-122"/>
                <a:cs typeface="+mn-ea"/>
                <a:sym typeface="+mn-lt"/>
              </a:rPr>
              <a:t>,</a:t>
            </a:r>
            <a:r>
              <a:rPr lang="zh-CN" altLang="en-US" kern="0" dirty="0">
                <a:latin typeface="微软雅黑" panose="020B0503020204020204" pitchFamily="34" charset="-122"/>
                <a:ea typeface="微软雅黑" panose="020B0503020204020204" pitchFamily="34" charset="-122"/>
                <a:cs typeface="+mn-ea"/>
                <a:sym typeface="+mn-lt"/>
              </a:rPr>
              <a:t>，运算过程中使用低分辨率图像以降低计算代价。具体步骤为：首先使用低分辨率图片生成仿射变换</a:t>
            </a:r>
            <a:r>
              <a:rPr lang="en-US" altLang="zh-CN" kern="0" dirty="0">
                <a:latin typeface="微软雅黑" panose="020B0503020204020204" pitchFamily="34" charset="-122"/>
                <a:ea typeface="微软雅黑" panose="020B0503020204020204" pitchFamily="34" charset="-122"/>
                <a:cs typeface="+mn-ea"/>
                <a:sym typeface="+mn-lt"/>
              </a:rPr>
              <a:t>, </a:t>
            </a:r>
            <a:r>
              <a:rPr lang="zh-CN" altLang="en-US" kern="0" dirty="0">
                <a:latin typeface="微软雅黑" panose="020B0503020204020204" pitchFamily="34" charset="-122"/>
                <a:ea typeface="微软雅黑" panose="020B0503020204020204" pitchFamily="34" charset="-122"/>
                <a:cs typeface="+mn-ea"/>
                <a:sym typeface="+mn-lt"/>
              </a:rPr>
              <a:t>然后将这个仿射变换进行升采样使其能应用在正常分辨率图像上，最后利用升采样过的仿射变换来优化原本的图像。</a:t>
            </a:r>
          </a:p>
        </p:txBody>
      </p:sp>
    </p:spTree>
    <p:extLst>
      <p:ext uri="{BB962C8B-B14F-4D97-AF65-F5344CB8AC3E}">
        <p14:creationId xmlns:p14="http://schemas.microsoft.com/office/powerpoint/2010/main" val="170436508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第四部分</a:t>
            </a:r>
          </a:p>
        </p:txBody>
      </p:sp>
      <p:sp>
        <p:nvSpPr>
          <p:cNvPr id="3" name="文本占位符 2"/>
          <p:cNvSpPr>
            <a:spLocks noGrp="1"/>
          </p:cNvSpPr>
          <p:nvPr>
            <p:ph type="body" sz="quarter" idx="13"/>
          </p:nvPr>
        </p:nvSpPr>
        <p:spPr/>
        <p:txBody>
          <a:bodyPr/>
          <a:lstStyle/>
          <a:p>
            <a:r>
              <a:rPr kumimoji="1" lang="zh-CN" altLang="en-US" dirty="0"/>
              <a:t>算法特点</a:t>
            </a:r>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0613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4</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算法特点</a:t>
            </a:r>
          </a:p>
        </p:txBody>
      </p:sp>
      <p:grpSp>
        <p:nvGrpSpPr>
          <p:cNvPr id="62" name="组合 14"/>
          <p:cNvGrpSpPr/>
          <p:nvPr/>
        </p:nvGrpSpPr>
        <p:grpSpPr>
          <a:xfrm>
            <a:off x="762148" y="2069753"/>
            <a:ext cx="10782442" cy="643467"/>
            <a:chOff x="715150" y="3107266"/>
            <a:chExt cx="10782442" cy="643467"/>
          </a:xfrm>
        </p:grpSpPr>
        <p:cxnSp>
          <p:nvCxnSpPr>
            <p:cNvPr id="63" name="直接连接符 2"/>
            <p:cNvCxnSpPr/>
            <p:nvPr/>
          </p:nvCxnSpPr>
          <p:spPr>
            <a:xfrm>
              <a:off x="1037167" y="3429000"/>
              <a:ext cx="10460425" cy="0"/>
            </a:xfrm>
            <a:prstGeom prst="line">
              <a:avLst/>
            </a:prstGeom>
            <a:ln w="50800">
              <a:solidFill>
                <a:schemeClr val="accent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组合 13"/>
            <p:cNvGrpSpPr/>
            <p:nvPr/>
          </p:nvGrpSpPr>
          <p:grpSpPr>
            <a:xfrm>
              <a:off x="715150" y="3107266"/>
              <a:ext cx="760724" cy="643467"/>
              <a:chOff x="877502" y="2895600"/>
              <a:chExt cx="1001802" cy="1066800"/>
            </a:xfrm>
          </p:grpSpPr>
          <p:sp>
            <p:nvSpPr>
              <p:cNvPr id="65" name="平行四边形 64"/>
              <p:cNvSpPr/>
              <p:nvPr/>
            </p:nvSpPr>
            <p:spPr>
              <a:xfrm flipH="1">
                <a:off x="877502"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平行四边形 65"/>
              <p:cNvSpPr/>
              <p:nvPr/>
            </p:nvSpPr>
            <p:spPr>
              <a:xfrm flipH="1">
                <a:off x="1164601"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平行四边形 66"/>
              <p:cNvSpPr/>
              <p:nvPr/>
            </p:nvSpPr>
            <p:spPr>
              <a:xfrm flipH="1">
                <a:off x="1464437" y="28956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a:off x="877502"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平行四边形 68"/>
              <p:cNvSpPr/>
              <p:nvPr/>
            </p:nvSpPr>
            <p:spPr>
              <a:xfrm>
                <a:off x="1164601"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平行四边形 69"/>
              <p:cNvSpPr/>
              <p:nvPr/>
            </p:nvSpPr>
            <p:spPr>
              <a:xfrm>
                <a:off x="1464437" y="3429000"/>
                <a:ext cx="414867" cy="533400"/>
              </a:xfrm>
              <a:prstGeom prst="parallelogram">
                <a:avLst>
                  <a:gd name="adj" fmla="val 4132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4" name="等腰三角形 18"/>
          <p:cNvSpPr/>
          <p:nvPr/>
        </p:nvSpPr>
        <p:spPr>
          <a:xfrm flipH="1">
            <a:off x="1950551" y="2209453"/>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20"/>
          <p:cNvSpPr/>
          <p:nvPr/>
        </p:nvSpPr>
        <p:spPr>
          <a:xfrm flipH="1">
            <a:off x="5240288" y="2209453"/>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21"/>
          <p:cNvSpPr/>
          <p:nvPr/>
        </p:nvSpPr>
        <p:spPr>
          <a:xfrm flipH="1">
            <a:off x="8530025" y="2209453"/>
            <a:ext cx="142113" cy="182033"/>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1077180" y="3035318"/>
            <a:ext cx="3274136" cy="1726178"/>
          </a:xfrm>
          <a:prstGeom prst="rect">
            <a:avLst/>
          </a:prstGeom>
        </p:spPr>
        <p:txBody>
          <a:bodyPr wrap="square">
            <a:spAutoFit/>
          </a:bodyPr>
          <a:lstStyle/>
          <a:p>
            <a:pPr algn="just">
              <a:lnSpc>
                <a:spcPct val="120000"/>
              </a:lnSpc>
            </a:pPr>
            <a:r>
              <a:rPr lang="en-US" altLang="zh-CN" dirty="0">
                <a:solidFill>
                  <a:schemeClr val="tx1">
                    <a:lumMod val="85000"/>
                    <a:lumOff val="15000"/>
                  </a:schemeClr>
                </a:solidFill>
              </a:rPr>
              <a:t>1</a:t>
            </a:r>
            <a:r>
              <a:rPr lang="zh-CN" altLang="en-US" dirty="0">
                <a:solidFill>
                  <a:schemeClr val="tx1">
                    <a:lumMod val="85000"/>
                    <a:lumOff val="15000"/>
                  </a:schemeClr>
                </a:solidFill>
              </a:rPr>
              <a:t>、该算法的学习过程主要是学习一幅图像到另一幅图像之间的变换方式，而不是学习一幅图像，变换方式比单纯的输出一幅图像更容易学习。</a:t>
            </a:r>
          </a:p>
        </p:txBody>
      </p:sp>
      <p:grpSp>
        <p:nvGrpSpPr>
          <p:cNvPr id="4" name="组 3"/>
          <p:cNvGrpSpPr/>
          <p:nvPr/>
        </p:nvGrpSpPr>
        <p:grpSpPr>
          <a:xfrm>
            <a:off x="1522872" y="5002986"/>
            <a:ext cx="1981835" cy="161214"/>
            <a:chOff x="2186940" y="5110307"/>
            <a:chExt cx="1981835" cy="161214"/>
          </a:xfrm>
        </p:grpSpPr>
        <p:cxnSp>
          <p:nvCxnSpPr>
            <p:cNvPr id="81" name="直接连接符 31"/>
            <p:cNvCxnSpPr/>
            <p:nvPr/>
          </p:nvCxnSpPr>
          <p:spPr>
            <a:xfrm>
              <a:off x="2186940" y="5190914"/>
              <a:ext cx="762635"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34"/>
            <p:cNvCxnSpPr/>
            <p:nvPr/>
          </p:nvCxnSpPr>
          <p:spPr>
            <a:xfrm>
              <a:off x="3406140" y="5190914"/>
              <a:ext cx="762635"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3" name="平行四边形 82"/>
            <p:cNvSpPr/>
            <p:nvPr/>
          </p:nvSpPr>
          <p:spPr>
            <a:xfrm flipH="1">
              <a:off x="3131018" y="511030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平行四边形 83"/>
            <p:cNvSpPr/>
            <p:nvPr/>
          </p:nvSpPr>
          <p:spPr>
            <a:xfrm flipH="1">
              <a:off x="3067986" y="511030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平行四边形 84"/>
            <p:cNvSpPr/>
            <p:nvPr/>
          </p:nvSpPr>
          <p:spPr>
            <a:xfrm flipH="1">
              <a:off x="3191343" y="511030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a:extLst>
              <a:ext uri="{FF2B5EF4-FFF2-40B4-BE49-F238E27FC236}">
                <a16:creationId xmlns:a16="http://schemas.microsoft.com/office/drawing/2014/main" id="{A49C54FC-1819-4388-978B-46F6A5795E52}"/>
              </a:ext>
            </a:extLst>
          </p:cNvPr>
          <p:cNvSpPr/>
          <p:nvPr/>
        </p:nvSpPr>
        <p:spPr>
          <a:xfrm>
            <a:off x="4659390" y="3056859"/>
            <a:ext cx="3274136" cy="728982"/>
          </a:xfrm>
          <a:prstGeom prst="rect">
            <a:avLst/>
          </a:prstGeom>
        </p:spPr>
        <p:txBody>
          <a:bodyPr wrap="square">
            <a:spAutoFit/>
          </a:bodyPr>
          <a:lstStyle/>
          <a:p>
            <a:pPr algn="just">
              <a:lnSpc>
                <a:spcPct val="120000"/>
              </a:lnSpc>
            </a:pPr>
            <a:r>
              <a:rPr lang="en-US" altLang="zh-CN" dirty="0">
                <a:solidFill>
                  <a:schemeClr val="tx1">
                    <a:lumMod val="85000"/>
                    <a:lumOff val="15000"/>
                  </a:schemeClr>
                </a:solidFill>
              </a:rPr>
              <a:t>2</a:t>
            </a:r>
            <a:r>
              <a:rPr lang="zh-CN" altLang="en-US" dirty="0">
                <a:solidFill>
                  <a:schemeClr val="tx1">
                    <a:lumMod val="85000"/>
                    <a:lumOff val="15000"/>
                  </a:schemeClr>
                </a:solidFill>
              </a:rPr>
              <a:t>、主要在低分辨率的图像的双边网格上运行预测算法。</a:t>
            </a:r>
          </a:p>
        </p:txBody>
      </p:sp>
      <p:grpSp>
        <p:nvGrpSpPr>
          <p:cNvPr id="41" name="组 3">
            <a:extLst>
              <a:ext uri="{FF2B5EF4-FFF2-40B4-BE49-F238E27FC236}">
                <a16:creationId xmlns:a16="http://schemas.microsoft.com/office/drawing/2014/main" id="{444255A0-E3F7-43CA-95D5-0A9BAC7ED942}"/>
              </a:ext>
            </a:extLst>
          </p:cNvPr>
          <p:cNvGrpSpPr/>
          <p:nvPr/>
        </p:nvGrpSpPr>
        <p:grpSpPr>
          <a:xfrm>
            <a:off x="5105082" y="5024527"/>
            <a:ext cx="1981835" cy="161214"/>
            <a:chOff x="2186940" y="5110307"/>
            <a:chExt cx="1981835" cy="161214"/>
          </a:xfrm>
        </p:grpSpPr>
        <p:cxnSp>
          <p:nvCxnSpPr>
            <p:cNvPr id="42" name="直接连接符 31">
              <a:extLst>
                <a:ext uri="{FF2B5EF4-FFF2-40B4-BE49-F238E27FC236}">
                  <a16:creationId xmlns:a16="http://schemas.microsoft.com/office/drawing/2014/main" id="{F61B8FAD-F033-4B90-8FE5-6298126685A2}"/>
                </a:ext>
              </a:extLst>
            </p:cNvPr>
            <p:cNvCxnSpPr/>
            <p:nvPr/>
          </p:nvCxnSpPr>
          <p:spPr>
            <a:xfrm>
              <a:off x="2186940" y="5190914"/>
              <a:ext cx="762635"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4">
              <a:extLst>
                <a:ext uri="{FF2B5EF4-FFF2-40B4-BE49-F238E27FC236}">
                  <a16:creationId xmlns:a16="http://schemas.microsoft.com/office/drawing/2014/main" id="{03E96A4B-3837-4F4F-9194-F5A79EA42CBF}"/>
                </a:ext>
              </a:extLst>
            </p:cNvPr>
            <p:cNvCxnSpPr/>
            <p:nvPr/>
          </p:nvCxnSpPr>
          <p:spPr>
            <a:xfrm>
              <a:off x="3406140" y="5190914"/>
              <a:ext cx="762635"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4" name="平行四边形 43">
              <a:extLst>
                <a:ext uri="{FF2B5EF4-FFF2-40B4-BE49-F238E27FC236}">
                  <a16:creationId xmlns:a16="http://schemas.microsoft.com/office/drawing/2014/main" id="{09698419-1EE1-4F1F-A387-6F000A823382}"/>
                </a:ext>
              </a:extLst>
            </p:cNvPr>
            <p:cNvSpPr/>
            <p:nvPr/>
          </p:nvSpPr>
          <p:spPr>
            <a:xfrm flipH="1">
              <a:off x="3131018" y="511030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平行四边形 44">
              <a:extLst>
                <a:ext uri="{FF2B5EF4-FFF2-40B4-BE49-F238E27FC236}">
                  <a16:creationId xmlns:a16="http://schemas.microsoft.com/office/drawing/2014/main" id="{5F2A5769-5316-4D5B-9D6A-355F3D3A93E9}"/>
                </a:ext>
              </a:extLst>
            </p:cNvPr>
            <p:cNvSpPr/>
            <p:nvPr/>
          </p:nvSpPr>
          <p:spPr>
            <a:xfrm flipH="1">
              <a:off x="3067986" y="511030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平行四边形 45">
              <a:extLst>
                <a:ext uri="{FF2B5EF4-FFF2-40B4-BE49-F238E27FC236}">
                  <a16:creationId xmlns:a16="http://schemas.microsoft.com/office/drawing/2014/main" id="{11127A15-6FAC-476D-A33F-0ABC9A407AA8}"/>
                </a:ext>
              </a:extLst>
            </p:cNvPr>
            <p:cNvSpPr/>
            <p:nvPr/>
          </p:nvSpPr>
          <p:spPr>
            <a:xfrm flipH="1">
              <a:off x="3191343" y="511030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矩形 46">
            <a:extLst>
              <a:ext uri="{FF2B5EF4-FFF2-40B4-BE49-F238E27FC236}">
                <a16:creationId xmlns:a16="http://schemas.microsoft.com/office/drawing/2014/main" id="{FC00DFA5-ADFF-4DCD-9FFB-802CA783ED22}"/>
              </a:ext>
            </a:extLst>
          </p:cNvPr>
          <p:cNvSpPr/>
          <p:nvPr/>
        </p:nvSpPr>
        <p:spPr>
          <a:xfrm>
            <a:off x="8226446" y="3056859"/>
            <a:ext cx="3274136" cy="1726178"/>
          </a:xfrm>
          <a:prstGeom prst="rect">
            <a:avLst/>
          </a:prstGeom>
        </p:spPr>
        <p:txBody>
          <a:bodyPr wrap="square">
            <a:spAutoFit/>
          </a:bodyPr>
          <a:lstStyle/>
          <a:p>
            <a:pPr algn="just">
              <a:lnSpc>
                <a:spcPct val="120000"/>
              </a:lnSpc>
            </a:pPr>
            <a:r>
              <a:rPr lang="en-US" altLang="zh-CN" dirty="0">
                <a:solidFill>
                  <a:schemeClr val="tx1">
                    <a:lumMod val="85000"/>
                    <a:lumOff val="15000"/>
                  </a:schemeClr>
                </a:solidFill>
              </a:rPr>
              <a:t>3</a:t>
            </a:r>
            <a:r>
              <a:rPr lang="zh-CN" altLang="en-US" dirty="0">
                <a:solidFill>
                  <a:schemeClr val="tx1">
                    <a:lumMod val="85000"/>
                    <a:lumOff val="15000"/>
                  </a:schemeClr>
                </a:solidFill>
              </a:rPr>
              <a:t>、虽然大部分学习过程是在低分辨率下运行的</a:t>
            </a:r>
            <a:r>
              <a:rPr lang="en-US" altLang="zh-CN" dirty="0">
                <a:solidFill>
                  <a:schemeClr val="tx1">
                    <a:lumMod val="85000"/>
                    <a:lumOff val="15000"/>
                  </a:schemeClr>
                </a:solidFill>
              </a:rPr>
              <a:t>,</a:t>
            </a:r>
            <a:r>
              <a:rPr lang="zh-CN" altLang="en-US" dirty="0">
                <a:solidFill>
                  <a:schemeClr val="tx1">
                    <a:lumMod val="85000"/>
                    <a:lumOff val="15000"/>
                  </a:schemeClr>
                </a:solidFill>
              </a:rPr>
              <a:t>但是损失函数是在全分辨率下评估的，使得低分辨率转换直接优化其对高分辨率图像的影响。</a:t>
            </a:r>
          </a:p>
        </p:txBody>
      </p:sp>
      <p:grpSp>
        <p:nvGrpSpPr>
          <p:cNvPr id="48" name="组 3">
            <a:extLst>
              <a:ext uri="{FF2B5EF4-FFF2-40B4-BE49-F238E27FC236}">
                <a16:creationId xmlns:a16="http://schemas.microsoft.com/office/drawing/2014/main" id="{8C6ED941-21B3-4D90-A369-022400C106AD}"/>
              </a:ext>
            </a:extLst>
          </p:cNvPr>
          <p:cNvGrpSpPr/>
          <p:nvPr/>
        </p:nvGrpSpPr>
        <p:grpSpPr>
          <a:xfrm>
            <a:off x="8672138" y="5024527"/>
            <a:ext cx="1981835" cy="161214"/>
            <a:chOff x="2186940" y="5110307"/>
            <a:chExt cx="1981835" cy="161214"/>
          </a:xfrm>
        </p:grpSpPr>
        <p:cxnSp>
          <p:nvCxnSpPr>
            <p:cNvPr id="49" name="直接连接符 31">
              <a:extLst>
                <a:ext uri="{FF2B5EF4-FFF2-40B4-BE49-F238E27FC236}">
                  <a16:creationId xmlns:a16="http://schemas.microsoft.com/office/drawing/2014/main" id="{93EFABFE-8C3B-4AA5-B93A-87C18C051997}"/>
                </a:ext>
              </a:extLst>
            </p:cNvPr>
            <p:cNvCxnSpPr/>
            <p:nvPr/>
          </p:nvCxnSpPr>
          <p:spPr>
            <a:xfrm>
              <a:off x="2186940" y="5190914"/>
              <a:ext cx="762635"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34">
              <a:extLst>
                <a:ext uri="{FF2B5EF4-FFF2-40B4-BE49-F238E27FC236}">
                  <a16:creationId xmlns:a16="http://schemas.microsoft.com/office/drawing/2014/main" id="{2560E609-1CDB-420B-9E96-BF23A79FE476}"/>
                </a:ext>
              </a:extLst>
            </p:cNvPr>
            <p:cNvCxnSpPr/>
            <p:nvPr/>
          </p:nvCxnSpPr>
          <p:spPr>
            <a:xfrm>
              <a:off x="3406140" y="5190914"/>
              <a:ext cx="762635"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1" name="平行四边形 50">
              <a:extLst>
                <a:ext uri="{FF2B5EF4-FFF2-40B4-BE49-F238E27FC236}">
                  <a16:creationId xmlns:a16="http://schemas.microsoft.com/office/drawing/2014/main" id="{F3D67E8C-70C2-4D77-9E90-1CB17646E703}"/>
                </a:ext>
              </a:extLst>
            </p:cNvPr>
            <p:cNvSpPr/>
            <p:nvPr/>
          </p:nvSpPr>
          <p:spPr>
            <a:xfrm flipH="1">
              <a:off x="3131018" y="511030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平行四边形 51">
              <a:extLst>
                <a:ext uri="{FF2B5EF4-FFF2-40B4-BE49-F238E27FC236}">
                  <a16:creationId xmlns:a16="http://schemas.microsoft.com/office/drawing/2014/main" id="{0380AD50-3C99-4262-9902-F5B012382692}"/>
                </a:ext>
              </a:extLst>
            </p:cNvPr>
            <p:cNvSpPr/>
            <p:nvPr/>
          </p:nvSpPr>
          <p:spPr>
            <a:xfrm flipH="1">
              <a:off x="3067986" y="511030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平行四边形 52">
              <a:extLst>
                <a:ext uri="{FF2B5EF4-FFF2-40B4-BE49-F238E27FC236}">
                  <a16:creationId xmlns:a16="http://schemas.microsoft.com/office/drawing/2014/main" id="{E4CD012E-E798-4BC5-8441-3D12E18E8D75}"/>
                </a:ext>
              </a:extLst>
            </p:cNvPr>
            <p:cNvSpPr/>
            <p:nvPr/>
          </p:nvSpPr>
          <p:spPr>
            <a:xfrm flipH="1">
              <a:off x="3191343" y="511030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0604332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第五部分</a:t>
            </a:r>
          </a:p>
        </p:txBody>
      </p:sp>
      <p:sp>
        <p:nvSpPr>
          <p:cNvPr id="3" name="文本占位符 2"/>
          <p:cNvSpPr>
            <a:spLocks noGrp="1"/>
          </p:cNvSpPr>
          <p:nvPr>
            <p:ph type="body" sz="quarter" idx="13"/>
          </p:nvPr>
        </p:nvSpPr>
        <p:spPr>
          <a:xfrm>
            <a:off x="4206979" y="2477356"/>
            <a:ext cx="3887917" cy="715645"/>
          </a:xfrm>
        </p:spPr>
        <p:txBody>
          <a:bodyPr/>
          <a:lstStyle/>
          <a:p>
            <a:r>
              <a:rPr kumimoji="1" lang="zh-CN" altLang="en-US" dirty="0"/>
              <a:t>神经网络架构</a:t>
            </a:r>
            <a:endParaRPr kumimoji="1" lang="en-US" altLang="zh-CN" dirty="0"/>
          </a:p>
          <a:p>
            <a:endParaRPr kumimoji="1" lang="zh-CN" altLang="en-US" dirty="0"/>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386418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神经网络架构</a:t>
            </a:r>
          </a:p>
        </p:txBody>
      </p:sp>
      <p:pic>
        <p:nvPicPr>
          <p:cNvPr id="5" name="图片 4">
            <a:extLst>
              <a:ext uri="{FF2B5EF4-FFF2-40B4-BE49-F238E27FC236}">
                <a16:creationId xmlns:a16="http://schemas.microsoft.com/office/drawing/2014/main" id="{4E02944A-1359-4B4F-B50C-D12A0F713623}"/>
              </a:ext>
            </a:extLst>
          </p:cNvPr>
          <p:cNvPicPr>
            <a:picLocks noChangeAspect="1"/>
          </p:cNvPicPr>
          <p:nvPr/>
        </p:nvPicPr>
        <p:blipFill>
          <a:blip r:embed="rId2"/>
          <a:stretch>
            <a:fillRect/>
          </a:stretch>
        </p:blipFill>
        <p:spPr>
          <a:xfrm>
            <a:off x="482886" y="1087194"/>
            <a:ext cx="11342669" cy="5062704"/>
          </a:xfrm>
          <a:prstGeom prst="rect">
            <a:avLst/>
          </a:prstGeom>
        </p:spPr>
      </p:pic>
    </p:spTree>
    <p:extLst>
      <p:ext uri="{BB962C8B-B14F-4D97-AF65-F5344CB8AC3E}">
        <p14:creationId xmlns:p14="http://schemas.microsoft.com/office/powerpoint/2010/main" val="159714172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神经网络架构</a:t>
            </a:r>
          </a:p>
        </p:txBody>
      </p:sp>
      <p:sp>
        <p:nvSpPr>
          <p:cNvPr id="5" name="文本框 4"/>
          <p:cNvSpPr txBox="1"/>
          <p:nvPr/>
        </p:nvSpPr>
        <p:spPr>
          <a:xfrm>
            <a:off x="7100277" y="1168399"/>
            <a:ext cx="3376245" cy="1862048"/>
          </a:xfrm>
          <a:prstGeom prst="rect">
            <a:avLst/>
          </a:prstGeom>
          <a:noFill/>
        </p:spPr>
        <p:txBody>
          <a:bodyPr wrap="none" rtlCol="0">
            <a:spAutoFit/>
          </a:bodyPr>
          <a:lstStyle/>
          <a:p>
            <a:r>
              <a:rPr kumimoji="1" lang="en-US" altLang="zh-CN" sz="11500" b="1">
                <a:solidFill>
                  <a:schemeClr val="accent2">
                    <a:lumMod val="20000"/>
                    <a:lumOff val="80000"/>
                  </a:schemeClr>
                </a:solidFill>
              </a:rPr>
              <a:t>30%</a:t>
            </a:r>
            <a:endParaRPr kumimoji="1" lang="zh-CN" altLang="en-US" sz="11500" b="1" dirty="0">
              <a:solidFill>
                <a:schemeClr val="accent2">
                  <a:lumMod val="20000"/>
                  <a:lumOff val="80000"/>
                </a:schemeClr>
              </a:solidFill>
            </a:endParaRPr>
          </a:p>
        </p:txBody>
      </p:sp>
      <p:sp>
        <p:nvSpPr>
          <p:cNvPr id="283" name="矩形 282"/>
          <p:cNvSpPr/>
          <p:nvPr/>
        </p:nvSpPr>
        <p:spPr>
          <a:xfrm>
            <a:off x="4472245" y="4306858"/>
            <a:ext cx="2441694" cy="2092881"/>
          </a:xfrm>
          <a:prstGeom prst="rect">
            <a:avLst/>
          </a:prstGeom>
        </p:spPr>
        <p:txBody>
          <a:bodyPr wrap="none">
            <a:spAutoFit/>
          </a:bodyPr>
          <a:lstStyle/>
          <a:p>
            <a:pPr defTabSz="609585">
              <a:lnSpc>
                <a:spcPct val="130000"/>
              </a:lnSpc>
            </a:pPr>
            <a:r>
              <a:rPr lang="zh-CN" altLang="en-US" sz="2000" b="1" dirty="0">
                <a:solidFill>
                  <a:srgbClr val="F5F0EA"/>
                </a:solidFill>
                <a:ea typeface="微软雅黑" charset="0"/>
              </a:rPr>
              <a:t>▷ 点击此处添加标题</a:t>
            </a:r>
          </a:p>
          <a:p>
            <a:pPr defTabSz="609585">
              <a:lnSpc>
                <a:spcPct val="130000"/>
              </a:lnSpc>
            </a:pPr>
            <a:r>
              <a:rPr lang="zh-CN" altLang="en-US" sz="2000" b="1" dirty="0">
                <a:solidFill>
                  <a:srgbClr val="F5F0EA"/>
                </a:solidFill>
                <a:ea typeface="微软雅黑" charset="0"/>
              </a:rPr>
              <a:t>▷ 点击此处添加标题</a:t>
            </a:r>
          </a:p>
          <a:p>
            <a:pPr defTabSz="609585">
              <a:lnSpc>
                <a:spcPct val="130000"/>
              </a:lnSpc>
            </a:pPr>
            <a:r>
              <a:rPr lang="zh-CN" altLang="en-US" sz="2000" b="1" dirty="0">
                <a:solidFill>
                  <a:srgbClr val="F5F0EA"/>
                </a:solidFill>
                <a:ea typeface="微软雅黑" charset="0"/>
              </a:rPr>
              <a:t>▷ 点击此处添加标题</a:t>
            </a:r>
          </a:p>
          <a:p>
            <a:pPr defTabSz="609585">
              <a:lnSpc>
                <a:spcPct val="130000"/>
              </a:lnSpc>
            </a:pPr>
            <a:r>
              <a:rPr lang="zh-CN" altLang="en-US" sz="2000" b="1" dirty="0">
                <a:solidFill>
                  <a:srgbClr val="F5F0EA"/>
                </a:solidFill>
                <a:ea typeface="微软雅黑" charset="0"/>
              </a:rPr>
              <a:t>▷ 点击此处添加标题</a:t>
            </a:r>
          </a:p>
          <a:p>
            <a:pPr defTabSz="609585">
              <a:lnSpc>
                <a:spcPct val="130000"/>
              </a:lnSpc>
            </a:pPr>
            <a:r>
              <a:rPr lang="zh-CN" altLang="en-US" sz="2000" b="1" dirty="0">
                <a:solidFill>
                  <a:srgbClr val="F5F0EA"/>
                </a:solidFill>
                <a:ea typeface="微软雅黑" charset="0"/>
              </a:rPr>
              <a:t>▷ 点击此处添加标题</a:t>
            </a:r>
          </a:p>
        </p:txBody>
      </p:sp>
      <p:sp>
        <p:nvSpPr>
          <p:cNvPr id="8" name="矩形 7">
            <a:extLst>
              <a:ext uri="{FF2B5EF4-FFF2-40B4-BE49-F238E27FC236}">
                <a16:creationId xmlns:a16="http://schemas.microsoft.com/office/drawing/2014/main" id="{BA83EC8D-6204-4F39-B391-4D3D4FD39962}"/>
              </a:ext>
            </a:extLst>
          </p:cNvPr>
          <p:cNvSpPr/>
          <p:nvPr/>
        </p:nvSpPr>
        <p:spPr>
          <a:xfrm>
            <a:off x="1231133" y="1123882"/>
            <a:ext cx="2129109"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1</a:t>
            </a:r>
            <a:r>
              <a:rPr lang="zh-CN" altLang="en-US" b="1" dirty="0">
                <a:solidFill>
                  <a:schemeClr val="tx1">
                    <a:lumMod val="75000"/>
                    <a:lumOff val="25000"/>
                  </a:schemeClr>
                </a:solidFill>
                <a:ea typeface="微软雅黑" charset="0"/>
              </a:rPr>
              <a:t>、低分辨率特征</a:t>
            </a:r>
          </a:p>
        </p:txBody>
      </p:sp>
      <p:sp>
        <p:nvSpPr>
          <p:cNvPr id="9" name="矩形 8">
            <a:extLst>
              <a:ext uri="{FF2B5EF4-FFF2-40B4-BE49-F238E27FC236}">
                <a16:creationId xmlns:a16="http://schemas.microsoft.com/office/drawing/2014/main" id="{0B9BEA0C-D7DB-4009-B7F6-8492836B73B9}"/>
              </a:ext>
            </a:extLst>
          </p:cNvPr>
          <p:cNvSpPr/>
          <p:nvPr/>
        </p:nvSpPr>
        <p:spPr>
          <a:xfrm>
            <a:off x="1416068" y="1682065"/>
            <a:ext cx="10384052" cy="417358"/>
          </a:xfrm>
          <a:prstGeom prst="rect">
            <a:avLst/>
          </a:prstGeom>
        </p:spPr>
        <p:txBody>
          <a:bodyPr wrap="square">
            <a:spAutoFit/>
          </a:bodyPr>
          <a:lstStyle/>
          <a:p>
            <a:pPr defTabSz="609585">
              <a:lnSpc>
                <a:spcPct val="130000"/>
              </a:lnSpc>
            </a:pPr>
            <a:r>
              <a:rPr lang="zh-CN" altLang="en-US" dirty="0">
                <a:solidFill>
                  <a:schemeClr val="tx1">
                    <a:lumMod val="75000"/>
                    <a:lumOff val="25000"/>
                  </a:schemeClr>
                </a:solidFill>
                <a:latin typeface="微软雅黑" charset="0"/>
                <a:ea typeface="微软雅黑" charset="0"/>
              </a:rPr>
              <a:t>对图像进行下采样，公式如下：</a:t>
            </a:r>
          </a:p>
        </p:txBody>
      </p:sp>
      <p:cxnSp>
        <p:nvCxnSpPr>
          <p:cNvPr id="10" name="直接连接符 9">
            <a:extLst>
              <a:ext uri="{FF2B5EF4-FFF2-40B4-BE49-F238E27FC236}">
                <a16:creationId xmlns:a16="http://schemas.microsoft.com/office/drawing/2014/main" id="{64FFBF52-2588-4415-BA0B-007B930CCA81}"/>
              </a:ext>
            </a:extLst>
          </p:cNvPr>
          <p:cNvCxnSpPr/>
          <p:nvPr/>
        </p:nvCxnSpPr>
        <p:spPr>
          <a:xfrm>
            <a:off x="4002175" y="1308548"/>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1943A849-BE46-4DB6-8E58-0097A86AEB05}"/>
              </a:ext>
            </a:extLst>
          </p:cNvPr>
          <p:cNvPicPr>
            <a:picLocks noChangeAspect="1"/>
          </p:cNvPicPr>
          <p:nvPr/>
        </p:nvPicPr>
        <p:blipFill>
          <a:blip r:embed="rId2"/>
          <a:stretch>
            <a:fillRect/>
          </a:stretch>
        </p:blipFill>
        <p:spPr>
          <a:xfrm>
            <a:off x="3360030" y="2226834"/>
            <a:ext cx="4833298" cy="676201"/>
          </a:xfrm>
          <a:prstGeom prst="rect">
            <a:avLst/>
          </a:prstGeom>
        </p:spPr>
      </p:pic>
      <p:sp>
        <p:nvSpPr>
          <p:cNvPr id="16" name="矩形 15">
            <a:extLst>
              <a:ext uri="{FF2B5EF4-FFF2-40B4-BE49-F238E27FC236}">
                <a16:creationId xmlns:a16="http://schemas.microsoft.com/office/drawing/2014/main" id="{900628CA-948F-4F3F-A852-6D183E8FD84A}"/>
              </a:ext>
            </a:extLst>
          </p:cNvPr>
          <p:cNvSpPr/>
          <p:nvPr/>
        </p:nvSpPr>
        <p:spPr>
          <a:xfrm>
            <a:off x="1330343" y="3272194"/>
            <a:ext cx="8574445" cy="777457"/>
          </a:xfrm>
          <a:prstGeom prst="rect">
            <a:avLst/>
          </a:prstGeom>
        </p:spPr>
        <p:txBody>
          <a:bodyPr wrap="square">
            <a:spAutoFit/>
          </a:bodyPr>
          <a:lstStyle/>
          <a:p>
            <a:pPr defTabSz="609585">
              <a:lnSpc>
                <a:spcPct val="130000"/>
              </a:lnSpc>
            </a:pPr>
            <a:r>
              <a:rPr lang="zh-CN" altLang="en-US" dirty="0">
                <a:solidFill>
                  <a:schemeClr val="tx1">
                    <a:lumMod val="75000"/>
                    <a:lumOff val="25000"/>
                  </a:schemeClr>
                </a:solidFill>
                <a:latin typeface="微软雅黑" charset="0"/>
                <a:ea typeface="微软雅黑" charset="0"/>
              </a:rPr>
              <a:t>上式中，</a:t>
            </a:r>
            <a:r>
              <a:rPr lang="en-US" altLang="zh-CN" dirty="0" err="1">
                <a:solidFill>
                  <a:schemeClr val="tx1">
                    <a:lumMod val="75000"/>
                    <a:lumOff val="25000"/>
                  </a:schemeClr>
                </a:solidFill>
                <a:latin typeface="微软雅黑" charset="0"/>
                <a:ea typeface="微软雅黑" charset="0"/>
              </a:rPr>
              <a:t>i</a:t>
            </a:r>
            <a:r>
              <a:rPr lang="en-US" altLang="zh-CN" dirty="0">
                <a:solidFill>
                  <a:schemeClr val="tx1">
                    <a:lumMod val="75000"/>
                    <a:lumOff val="25000"/>
                  </a:schemeClr>
                </a:solidFill>
                <a:latin typeface="微软雅黑" charset="0"/>
                <a:ea typeface="微软雅黑" charset="0"/>
              </a:rPr>
              <a:t>=1,......,     </a:t>
            </a:r>
            <a:r>
              <a:rPr lang="zh-CN" altLang="en-US" dirty="0">
                <a:solidFill>
                  <a:schemeClr val="tx1">
                    <a:lumMod val="75000"/>
                    <a:lumOff val="25000"/>
                  </a:schemeClr>
                </a:solidFill>
                <a:latin typeface="微软雅黑" charset="0"/>
                <a:ea typeface="微软雅黑" charset="0"/>
              </a:rPr>
              <a:t>为每个卷积层的索引，</a:t>
            </a:r>
            <a:r>
              <a:rPr lang="en-US" altLang="zh-CN" dirty="0">
                <a:solidFill>
                  <a:schemeClr val="tx1">
                    <a:lumMod val="75000"/>
                    <a:lumOff val="25000"/>
                  </a:schemeClr>
                </a:solidFill>
                <a:latin typeface="微软雅黑" charset="0"/>
                <a:ea typeface="微软雅黑" charset="0"/>
              </a:rPr>
              <a:t>c</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c' </a:t>
            </a:r>
            <a:r>
              <a:rPr lang="zh-CN" altLang="en-US" dirty="0">
                <a:solidFill>
                  <a:schemeClr val="tx1">
                    <a:lumMod val="75000"/>
                    <a:lumOff val="25000"/>
                  </a:schemeClr>
                </a:solidFill>
                <a:latin typeface="微软雅黑" charset="0"/>
                <a:ea typeface="微软雅黑" charset="0"/>
              </a:rPr>
              <a:t>为卷积层的通道的索引，</a:t>
            </a:r>
            <a:r>
              <a:rPr lang="en-US" altLang="zh-CN" dirty="0">
                <a:solidFill>
                  <a:schemeClr val="tx1">
                    <a:lumMod val="75000"/>
                    <a:lumOff val="25000"/>
                  </a:schemeClr>
                </a:solidFill>
                <a:latin typeface="微软雅黑" charset="0"/>
                <a:ea typeface="微软雅黑" charset="0"/>
              </a:rPr>
              <a:t>w' </a:t>
            </a:r>
            <a:r>
              <a:rPr lang="zh-CN" altLang="en-US" dirty="0">
                <a:solidFill>
                  <a:schemeClr val="tx1">
                    <a:lumMod val="75000"/>
                    <a:lumOff val="25000"/>
                  </a:schemeClr>
                </a:solidFill>
                <a:latin typeface="微软雅黑" charset="0"/>
                <a:ea typeface="微软雅黑" charset="0"/>
              </a:rPr>
              <a:t>为卷积核权重矩阵，</a:t>
            </a:r>
            <a:r>
              <a:rPr lang="en-US" altLang="zh-CN" dirty="0">
                <a:solidFill>
                  <a:schemeClr val="tx1">
                    <a:lumMod val="75000"/>
                    <a:lumOff val="25000"/>
                  </a:schemeClr>
                </a:solidFill>
                <a:latin typeface="微软雅黑" charset="0"/>
                <a:ea typeface="微软雅黑" charset="0"/>
              </a:rPr>
              <a:t>b' </a:t>
            </a:r>
            <a:r>
              <a:rPr lang="zh-CN" altLang="en-US" dirty="0">
                <a:solidFill>
                  <a:schemeClr val="tx1">
                    <a:lumMod val="75000"/>
                    <a:lumOff val="25000"/>
                  </a:schemeClr>
                </a:solidFill>
                <a:latin typeface="微软雅黑" charset="0"/>
                <a:ea typeface="微软雅黑" charset="0"/>
              </a:rPr>
              <a:t>为</a:t>
            </a:r>
            <a:r>
              <a:rPr lang="en-US" altLang="zh-CN" dirty="0">
                <a:solidFill>
                  <a:schemeClr val="tx1">
                    <a:lumMod val="75000"/>
                    <a:lumOff val="25000"/>
                  </a:schemeClr>
                </a:solidFill>
                <a:latin typeface="微软雅黑" charset="0"/>
                <a:ea typeface="微软雅黑" charset="0"/>
              </a:rPr>
              <a:t>bias</a:t>
            </a:r>
            <a:r>
              <a:rPr lang="zh-CN" altLang="en-US" dirty="0">
                <a:solidFill>
                  <a:schemeClr val="tx1">
                    <a:lumMod val="75000"/>
                    <a:lumOff val="25000"/>
                  </a:schemeClr>
                </a:solidFill>
                <a:latin typeface="微软雅黑" charset="0"/>
                <a:ea typeface="微软雅黑" charset="0"/>
              </a:rPr>
              <a:t>，激活函数</a:t>
            </a:r>
            <a:r>
              <a:rPr lang="en-US" altLang="zh-CN" dirty="0">
                <a:solidFill>
                  <a:schemeClr val="tx1">
                    <a:lumMod val="75000"/>
                    <a:lumOff val="25000"/>
                  </a:schemeClr>
                </a:solidFill>
                <a:latin typeface="微软雅黑" charset="0"/>
                <a:ea typeface="微软雅黑" charset="0"/>
              </a:rPr>
              <a:t>σ</a:t>
            </a:r>
            <a:r>
              <a:rPr lang="zh-CN" altLang="en-US" dirty="0">
                <a:solidFill>
                  <a:schemeClr val="tx1">
                    <a:lumMod val="75000"/>
                    <a:lumOff val="25000"/>
                  </a:schemeClr>
                </a:solidFill>
                <a:latin typeface="微软雅黑" charset="0"/>
                <a:ea typeface="微软雅黑" charset="0"/>
              </a:rPr>
              <a:t>采用 </a:t>
            </a:r>
            <a:r>
              <a:rPr lang="en-US" altLang="zh-CN" dirty="0" err="1">
                <a:solidFill>
                  <a:schemeClr val="tx1">
                    <a:lumMod val="75000"/>
                    <a:lumOff val="25000"/>
                  </a:schemeClr>
                </a:solidFill>
                <a:latin typeface="微软雅黑" charset="0"/>
                <a:ea typeface="微软雅黑" charset="0"/>
              </a:rPr>
              <a:t>ReLU</a:t>
            </a:r>
            <a:r>
              <a:rPr lang="en-US" altLang="zh-CN" dirty="0">
                <a:solidFill>
                  <a:schemeClr val="tx1">
                    <a:lumMod val="75000"/>
                    <a:lumOff val="25000"/>
                  </a:schemeClr>
                </a:solidFill>
                <a:latin typeface="微软雅黑" charset="0"/>
                <a:ea typeface="微软雅黑" charset="0"/>
              </a:rPr>
              <a:t> </a:t>
            </a:r>
            <a:r>
              <a:rPr lang="zh-CN" altLang="en-US" dirty="0">
                <a:solidFill>
                  <a:schemeClr val="tx1">
                    <a:lumMod val="75000"/>
                    <a:lumOff val="25000"/>
                  </a:schemeClr>
                </a:solidFill>
                <a:latin typeface="微软雅黑" charset="0"/>
                <a:ea typeface="微软雅黑" charset="0"/>
              </a:rPr>
              <a:t>，卷积时采用</a:t>
            </a:r>
            <a:r>
              <a:rPr lang="en-US" altLang="zh-CN" dirty="0">
                <a:solidFill>
                  <a:schemeClr val="tx1">
                    <a:lumMod val="75000"/>
                    <a:lumOff val="25000"/>
                  </a:schemeClr>
                </a:solidFill>
                <a:latin typeface="微软雅黑" charset="0"/>
                <a:ea typeface="微软雅黑" charset="0"/>
              </a:rPr>
              <a:t>zero-padding</a:t>
            </a:r>
            <a:r>
              <a:rPr lang="zh-CN" altLang="en-US" dirty="0">
                <a:solidFill>
                  <a:schemeClr val="tx1">
                    <a:lumMod val="75000"/>
                    <a:lumOff val="25000"/>
                  </a:schemeClr>
                </a:solidFill>
                <a:latin typeface="微软雅黑" charset="0"/>
                <a:ea typeface="微软雅黑" charset="0"/>
              </a:rPr>
              <a:t>。</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D8AC88D-82D6-489E-9018-2E33E20250F3}"/>
                  </a:ext>
                </a:extLst>
              </p:cNvPr>
              <p:cNvSpPr txBox="1"/>
              <p:nvPr/>
            </p:nvSpPr>
            <p:spPr>
              <a:xfrm>
                <a:off x="3127397" y="3272194"/>
                <a:ext cx="328680" cy="400110"/>
              </a:xfrm>
              <a:prstGeom prst="rect">
                <a:avLst/>
              </a:prstGeom>
              <a:noFill/>
            </p:spPr>
            <p:txBody>
              <a:bodyPr wrap="none" lIns="0" tIns="0" rIns="0" bIns="0"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sSub>
                        <m:sSubPr>
                          <m:ctrlPr>
                            <a:rPr lang="en-US" altLang="zh-CN" sz="2000" i="1" kern="0" smtClean="0">
                              <a:latin typeface="Cambria Math" panose="02040503050406030204" pitchFamily="18" charset="0"/>
                              <a:ea typeface="微软雅黑" panose="020B0503020204020204" pitchFamily="34" charset="-122"/>
                              <a:cs typeface="+mn-ea"/>
                              <a:sym typeface="+mn-lt"/>
                            </a:rPr>
                          </m:ctrlPr>
                        </m:sSubPr>
                        <m:e>
                          <m:r>
                            <a:rPr lang="en-US" altLang="zh-CN" sz="2000" b="0" i="1" kern="0" smtClean="0">
                              <a:latin typeface="Cambria Math" panose="02040503050406030204" pitchFamily="18" charset="0"/>
                              <a:ea typeface="微软雅黑" panose="020B0503020204020204" pitchFamily="34" charset="-122"/>
                              <a:cs typeface="+mn-ea"/>
                              <a:sym typeface="+mn-lt"/>
                            </a:rPr>
                            <m:t>𝑛</m:t>
                          </m:r>
                        </m:e>
                        <m:sub>
                          <m:r>
                            <a:rPr lang="en-US" altLang="zh-CN" sz="2000" b="0" i="1" kern="0" smtClean="0">
                              <a:latin typeface="Cambria Math" panose="02040503050406030204" pitchFamily="18" charset="0"/>
                              <a:ea typeface="微软雅黑" panose="020B0503020204020204" pitchFamily="34" charset="-122"/>
                              <a:cs typeface="+mn-ea"/>
                              <a:sym typeface="+mn-lt"/>
                            </a:rPr>
                            <m:t>𝑠</m:t>
                          </m:r>
                        </m:sub>
                      </m:sSub>
                    </m:oMath>
                  </m:oMathPara>
                </a14:m>
                <a:endParaRPr lang="zh-CN" altLang="en-US" sz="1200"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15" name="文本框 14">
                <a:extLst>
                  <a:ext uri="{FF2B5EF4-FFF2-40B4-BE49-F238E27FC236}">
                    <a16:creationId xmlns:a16="http://schemas.microsoft.com/office/drawing/2014/main" id="{4D8AC88D-82D6-489E-9018-2E33E20250F3}"/>
                  </a:ext>
                </a:extLst>
              </p:cNvPr>
              <p:cNvSpPr txBox="1">
                <a:spLocks noRot="1" noChangeAspect="1" noMove="1" noResize="1" noEditPoints="1" noAdjustHandles="1" noChangeArrowheads="1" noChangeShapeType="1" noTextEdit="1"/>
              </p:cNvSpPr>
              <p:nvPr/>
            </p:nvSpPr>
            <p:spPr>
              <a:xfrm>
                <a:off x="3127397" y="3272194"/>
                <a:ext cx="328680" cy="40011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695642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神经网络架构</a:t>
            </a:r>
          </a:p>
        </p:txBody>
      </p:sp>
      <p:sp>
        <p:nvSpPr>
          <p:cNvPr id="5" name="文本框 4"/>
          <p:cNvSpPr txBox="1"/>
          <p:nvPr/>
        </p:nvSpPr>
        <p:spPr>
          <a:xfrm>
            <a:off x="7100277" y="1168399"/>
            <a:ext cx="3376245" cy="1862048"/>
          </a:xfrm>
          <a:prstGeom prst="rect">
            <a:avLst/>
          </a:prstGeom>
          <a:noFill/>
        </p:spPr>
        <p:txBody>
          <a:bodyPr wrap="none" rtlCol="0">
            <a:spAutoFit/>
          </a:bodyPr>
          <a:lstStyle/>
          <a:p>
            <a:r>
              <a:rPr kumimoji="1" lang="en-US" altLang="zh-CN" sz="11500" b="1">
                <a:solidFill>
                  <a:schemeClr val="accent2">
                    <a:lumMod val="20000"/>
                    <a:lumOff val="80000"/>
                  </a:schemeClr>
                </a:solidFill>
              </a:rPr>
              <a:t>30%</a:t>
            </a:r>
            <a:endParaRPr kumimoji="1" lang="zh-CN" altLang="en-US" sz="11500" b="1" dirty="0">
              <a:solidFill>
                <a:schemeClr val="accent2">
                  <a:lumMod val="20000"/>
                  <a:lumOff val="80000"/>
                </a:schemeClr>
              </a:solidFill>
            </a:endParaRPr>
          </a:p>
        </p:txBody>
      </p:sp>
      <p:sp>
        <p:nvSpPr>
          <p:cNvPr id="8" name="矩形 7">
            <a:extLst>
              <a:ext uri="{FF2B5EF4-FFF2-40B4-BE49-F238E27FC236}">
                <a16:creationId xmlns:a16="http://schemas.microsoft.com/office/drawing/2014/main" id="{BA83EC8D-6204-4F39-B391-4D3D4FD39962}"/>
              </a:ext>
            </a:extLst>
          </p:cNvPr>
          <p:cNvSpPr/>
          <p:nvPr/>
        </p:nvSpPr>
        <p:spPr>
          <a:xfrm>
            <a:off x="1461965" y="1123882"/>
            <a:ext cx="1667444"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2</a:t>
            </a:r>
            <a:r>
              <a:rPr lang="zh-CN" altLang="en-US" b="1" dirty="0">
                <a:solidFill>
                  <a:schemeClr val="tx1">
                    <a:lumMod val="75000"/>
                    <a:lumOff val="25000"/>
                  </a:schemeClr>
                </a:solidFill>
                <a:ea typeface="微软雅黑" charset="0"/>
              </a:rPr>
              <a:t>、局部特征</a:t>
            </a:r>
          </a:p>
        </p:txBody>
      </p:sp>
      <p:sp>
        <p:nvSpPr>
          <p:cNvPr id="9" name="矩形 8">
            <a:extLst>
              <a:ext uri="{FF2B5EF4-FFF2-40B4-BE49-F238E27FC236}">
                <a16:creationId xmlns:a16="http://schemas.microsoft.com/office/drawing/2014/main" id="{0B9BEA0C-D7DB-4009-B7F6-8492836B73B9}"/>
              </a:ext>
            </a:extLst>
          </p:cNvPr>
          <p:cNvSpPr/>
          <p:nvPr/>
        </p:nvSpPr>
        <p:spPr>
          <a:xfrm>
            <a:off x="1531946" y="1622265"/>
            <a:ext cx="9128107" cy="1857753"/>
          </a:xfrm>
          <a:prstGeom prst="rect">
            <a:avLst/>
          </a:prstGeom>
        </p:spPr>
        <p:txBody>
          <a:bodyPr wrap="square">
            <a:spAutoFit/>
          </a:bodyPr>
          <a:lstStyle/>
          <a:p>
            <a:pPr defTabSz="609585">
              <a:lnSpc>
                <a:spcPct val="130000"/>
              </a:lnSpc>
            </a:pPr>
            <a:r>
              <a:rPr lang="zh-CN" altLang="en-US" dirty="0">
                <a:solidFill>
                  <a:schemeClr val="tx1">
                    <a:lumMod val="75000"/>
                    <a:lumOff val="25000"/>
                  </a:schemeClr>
                </a:solidFill>
                <a:latin typeface="微软雅黑" charset="0"/>
                <a:ea typeface="微软雅黑" charset="0"/>
              </a:rPr>
              <a:t>低层特征 </a:t>
            </a:r>
            <a:r>
              <a:rPr lang="en-US" altLang="zh-CN" dirty="0">
                <a:solidFill>
                  <a:schemeClr val="tx1">
                    <a:lumMod val="75000"/>
                    <a:lumOff val="25000"/>
                  </a:schemeClr>
                </a:solidFill>
                <a:latin typeface="微软雅黑" charset="0"/>
                <a:ea typeface="微软雅黑" charset="0"/>
              </a:rPr>
              <a:t>S^i </a:t>
            </a:r>
            <a:r>
              <a:rPr lang="zh-CN" altLang="en-US" dirty="0">
                <a:solidFill>
                  <a:schemeClr val="tx1">
                    <a:lumMod val="75000"/>
                    <a:lumOff val="25000"/>
                  </a:schemeClr>
                </a:solidFill>
                <a:latin typeface="微软雅黑" charset="0"/>
                <a:ea typeface="微软雅黑" charset="0"/>
              </a:rPr>
              <a:t>输入一个 </a:t>
            </a:r>
            <a:r>
              <a:rPr lang="en-US" altLang="zh-CN" dirty="0">
                <a:solidFill>
                  <a:schemeClr val="tx1">
                    <a:lumMod val="75000"/>
                    <a:lumOff val="25000"/>
                  </a:schemeClr>
                </a:solidFill>
                <a:latin typeface="微软雅黑" charset="0"/>
                <a:ea typeface="微软雅黑" charset="0"/>
              </a:rPr>
              <a:t>n_L= 2</a:t>
            </a:r>
            <a:r>
              <a:rPr lang="zh-CN" altLang="en-US" dirty="0">
                <a:solidFill>
                  <a:schemeClr val="tx1">
                    <a:lumMod val="75000"/>
                    <a:lumOff val="25000"/>
                  </a:schemeClr>
                </a:solidFill>
                <a:latin typeface="微软雅黑" charset="0"/>
                <a:ea typeface="微软雅黑" charset="0"/>
              </a:rPr>
              <a:t>层卷积层得到局部特征 </a:t>
            </a:r>
            <a:r>
              <a:rPr lang="en-US" altLang="zh-CN" dirty="0" err="1">
                <a:solidFill>
                  <a:schemeClr val="tx1">
                    <a:lumMod val="75000"/>
                    <a:lumOff val="25000"/>
                  </a:schemeClr>
                </a:solidFill>
                <a:latin typeface="微软雅黑" charset="0"/>
                <a:ea typeface="微软雅黑" charset="0"/>
              </a:rPr>
              <a:t>L^i</a:t>
            </a:r>
            <a:r>
              <a:rPr lang="en-US" altLang="zh-CN" dirty="0">
                <a:solidFill>
                  <a:schemeClr val="tx1">
                    <a:lumMod val="75000"/>
                    <a:lumOff val="25000"/>
                  </a:schemeClr>
                </a:solidFill>
                <a:latin typeface="微软雅黑" charset="0"/>
                <a:ea typeface="微软雅黑" charset="0"/>
              </a:rPr>
              <a:t> </a:t>
            </a:r>
            <a:r>
              <a:rPr lang="zh-CN" altLang="en-US" dirty="0">
                <a:solidFill>
                  <a:schemeClr val="tx1">
                    <a:lumMod val="75000"/>
                    <a:lumOff val="25000"/>
                  </a:schemeClr>
                </a:solidFill>
                <a:latin typeface="微软雅黑" charset="0"/>
                <a:ea typeface="微软雅黑" charset="0"/>
              </a:rPr>
              <a:t>，即对上部分特征做进一步处理，通过</a:t>
            </a:r>
            <a:r>
              <a:rPr lang="en-US" altLang="zh-CN" dirty="0">
                <a:solidFill>
                  <a:schemeClr val="tx1">
                    <a:lumMod val="75000"/>
                    <a:lumOff val="25000"/>
                  </a:schemeClr>
                </a:solidFill>
                <a:latin typeface="微软雅黑" charset="0"/>
                <a:ea typeface="微软雅黑" charset="0"/>
              </a:rPr>
              <a:t>n_L=2</a:t>
            </a:r>
            <a:r>
              <a:rPr lang="zh-CN" altLang="en-US" dirty="0">
                <a:solidFill>
                  <a:schemeClr val="tx1">
                    <a:lumMod val="75000"/>
                    <a:lumOff val="25000"/>
                  </a:schemeClr>
                </a:solidFill>
                <a:latin typeface="微软雅黑" charset="0"/>
                <a:ea typeface="微软雅黑" charset="0"/>
              </a:rPr>
              <a:t>的卷积层进一步提取特征，这里设定步长</a:t>
            </a:r>
            <a:r>
              <a:rPr lang="en-US" altLang="zh-CN" dirty="0">
                <a:solidFill>
                  <a:schemeClr val="tx1">
                    <a:lumMod val="75000"/>
                    <a:lumOff val="25000"/>
                  </a:schemeClr>
                </a:solidFill>
                <a:latin typeface="微软雅黑" charset="0"/>
                <a:ea typeface="微软雅黑" charset="0"/>
              </a:rPr>
              <a:t>stride=1,</a:t>
            </a:r>
            <a:r>
              <a:rPr lang="zh-CN" altLang="en-US" dirty="0">
                <a:solidFill>
                  <a:schemeClr val="tx1">
                    <a:lumMod val="75000"/>
                    <a:lumOff val="25000"/>
                  </a:schemeClr>
                </a:solidFill>
                <a:latin typeface="微软雅黑" charset="0"/>
                <a:ea typeface="微软雅黑" charset="0"/>
              </a:rPr>
              <a:t>使得这部分分辨率和通道数不再改变。加上前面的下采样那里用到的卷积的话，总共是 </a:t>
            </a:r>
            <a:r>
              <a:rPr lang="en-US" altLang="zh-CN" dirty="0" err="1">
                <a:solidFill>
                  <a:schemeClr val="tx1">
                    <a:lumMod val="75000"/>
                    <a:lumOff val="25000"/>
                  </a:schemeClr>
                </a:solidFill>
                <a:latin typeface="微软雅黑" charset="0"/>
                <a:ea typeface="微软雅黑" charset="0"/>
              </a:rPr>
              <a:t>n_L+n_S</a:t>
            </a:r>
            <a:r>
              <a:rPr lang="en-US" altLang="zh-CN" dirty="0">
                <a:solidFill>
                  <a:schemeClr val="tx1">
                    <a:lumMod val="75000"/>
                    <a:lumOff val="25000"/>
                  </a:schemeClr>
                </a:solidFill>
                <a:latin typeface="微软雅黑" charset="0"/>
                <a:ea typeface="微软雅黑" charset="0"/>
              </a:rPr>
              <a:t> </a:t>
            </a:r>
            <a:r>
              <a:rPr lang="zh-CN" altLang="en-US" dirty="0">
                <a:solidFill>
                  <a:schemeClr val="tx1">
                    <a:lumMod val="75000"/>
                    <a:lumOff val="25000"/>
                  </a:schemeClr>
                </a:solidFill>
                <a:latin typeface="微软雅黑" charset="0"/>
                <a:ea typeface="微软雅黑" charset="0"/>
              </a:rPr>
              <a:t>层卷积，如果要获得一个更高空间的分辨率</a:t>
            </a:r>
            <a:r>
              <a:rPr lang="en-US" altLang="zh-CN"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可以通过减小 </a:t>
            </a:r>
            <a:r>
              <a:rPr lang="en-US" altLang="zh-CN" dirty="0">
                <a:solidFill>
                  <a:schemeClr val="tx1">
                    <a:lumMod val="75000"/>
                    <a:lumOff val="25000"/>
                  </a:schemeClr>
                </a:solidFill>
                <a:latin typeface="微软雅黑" charset="0"/>
                <a:ea typeface="微软雅黑" charset="0"/>
              </a:rPr>
              <a:t>n_S,</a:t>
            </a:r>
            <a:r>
              <a:rPr lang="zh-CN" altLang="en-US" dirty="0">
                <a:solidFill>
                  <a:schemeClr val="tx1">
                    <a:lumMod val="75000"/>
                    <a:lumOff val="25000"/>
                  </a:schemeClr>
                </a:solidFill>
                <a:latin typeface="微软雅黑" charset="0"/>
                <a:ea typeface="微软雅黑" charset="0"/>
              </a:rPr>
              <a:t>增大 </a:t>
            </a:r>
            <a:r>
              <a:rPr lang="en-US" altLang="zh-CN" dirty="0">
                <a:solidFill>
                  <a:schemeClr val="tx1">
                    <a:lumMod val="75000"/>
                    <a:lumOff val="25000"/>
                  </a:schemeClr>
                </a:solidFill>
                <a:latin typeface="微软雅黑" charset="0"/>
                <a:ea typeface="微软雅黑" charset="0"/>
              </a:rPr>
              <a:t>n_L </a:t>
            </a:r>
            <a:r>
              <a:rPr lang="zh-CN" altLang="en-US" dirty="0">
                <a:solidFill>
                  <a:schemeClr val="tx1">
                    <a:lumMod val="75000"/>
                    <a:lumOff val="25000"/>
                  </a:schemeClr>
                </a:solidFill>
                <a:latin typeface="微软雅黑" charset="0"/>
                <a:ea typeface="微软雅黑" charset="0"/>
              </a:rPr>
              <a:t>实现。如果没有局部特征，预测出来的系数会失去空间的位置信息。</a:t>
            </a:r>
          </a:p>
        </p:txBody>
      </p:sp>
      <p:cxnSp>
        <p:nvCxnSpPr>
          <p:cNvPr id="10" name="直接连接符 9">
            <a:extLst>
              <a:ext uri="{FF2B5EF4-FFF2-40B4-BE49-F238E27FC236}">
                <a16:creationId xmlns:a16="http://schemas.microsoft.com/office/drawing/2014/main" id="{64FFBF52-2588-4415-BA0B-007B930CCA81}"/>
              </a:ext>
            </a:extLst>
          </p:cNvPr>
          <p:cNvCxnSpPr/>
          <p:nvPr/>
        </p:nvCxnSpPr>
        <p:spPr>
          <a:xfrm>
            <a:off x="3535450" y="1308548"/>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B2D0AD00-AF76-43F6-BAAD-8A7D3C9A4D41}"/>
              </a:ext>
            </a:extLst>
          </p:cNvPr>
          <p:cNvSpPr txBox="1"/>
          <p:nvPr/>
        </p:nvSpPr>
        <p:spPr>
          <a:xfrm>
            <a:off x="7030296" y="3708833"/>
            <a:ext cx="3376245" cy="1862048"/>
          </a:xfrm>
          <a:prstGeom prst="rect">
            <a:avLst/>
          </a:prstGeom>
          <a:noFill/>
        </p:spPr>
        <p:txBody>
          <a:bodyPr wrap="none" rtlCol="0">
            <a:spAutoFit/>
          </a:bodyPr>
          <a:lstStyle/>
          <a:p>
            <a:r>
              <a:rPr kumimoji="1" lang="en-US" altLang="zh-CN" sz="11500" b="1" dirty="0">
                <a:solidFill>
                  <a:schemeClr val="accent2">
                    <a:lumMod val="20000"/>
                    <a:lumOff val="80000"/>
                  </a:schemeClr>
                </a:solidFill>
              </a:rPr>
              <a:t>30%</a:t>
            </a:r>
            <a:endParaRPr kumimoji="1" lang="zh-CN" altLang="en-US" sz="11500" b="1" dirty="0">
              <a:solidFill>
                <a:schemeClr val="accent2">
                  <a:lumMod val="20000"/>
                  <a:lumOff val="80000"/>
                </a:schemeClr>
              </a:solidFill>
            </a:endParaRPr>
          </a:p>
        </p:txBody>
      </p:sp>
      <p:sp>
        <p:nvSpPr>
          <p:cNvPr id="14" name="矩形 13">
            <a:extLst>
              <a:ext uri="{FF2B5EF4-FFF2-40B4-BE49-F238E27FC236}">
                <a16:creationId xmlns:a16="http://schemas.microsoft.com/office/drawing/2014/main" id="{35EAB153-21C4-42E4-BDC3-F3BC8F9AB8BF}"/>
              </a:ext>
            </a:extLst>
          </p:cNvPr>
          <p:cNvSpPr/>
          <p:nvPr/>
        </p:nvSpPr>
        <p:spPr>
          <a:xfrm>
            <a:off x="1391984" y="3664316"/>
            <a:ext cx="1667444"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3</a:t>
            </a:r>
            <a:r>
              <a:rPr lang="zh-CN" altLang="en-US" b="1" dirty="0">
                <a:solidFill>
                  <a:schemeClr val="tx1">
                    <a:lumMod val="75000"/>
                    <a:lumOff val="25000"/>
                  </a:schemeClr>
                </a:solidFill>
                <a:ea typeface="微软雅黑" charset="0"/>
              </a:rPr>
              <a:t>、全局特征</a:t>
            </a:r>
          </a:p>
        </p:txBody>
      </p:sp>
      <p:sp>
        <p:nvSpPr>
          <p:cNvPr id="17" name="矩形 16">
            <a:extLst>
              <a:ext uri="{FF2B5EF4-FFF2-40B4-BE49-F238E27FC236}">
                <a16:creationId xmlns:a16="http://schemas.microsoft.com/office/drawing/2014/main" id="{F7917624-6143-4C02-9BBA-8206D90E58F2}"/>
              </a:ext>
            </a:extLst>
          </p:cNvPr>
          <p:cNvSpPr/>
          <p:nvPr/>
        </p:nvSpPr>
        <p:spPr>
          <a:xfrm>
            <a:off x="1461965" y="4162699"/>
            <a:ext cx="9128107" cy="777457"/>
          </a:xfrm>
          <a:prstGeom prst="rect">
            <a:avLst/>
          </a:prstGeom>
        </p:spPr>
        <p:txBody>
          <a:bodyPr wrap="square">
            <a:spAutoFit/>
          </a:bodyPr>
          <a:lstStyle/>
          <a:p>
            <a:pPr defTabSz="609585">
              <a:lnSpc>
                <a:spcPct val="130000"/>
              </a:lnSpc>
            </a:pPr>
            <a:r>
              <a:rPr lang="zh-CN" altLang="en-US" dirty="0">
                <a:solidFill>
                  <a:schemeClr val="tx1">
                    <a:lumMod val="75000"/>
                    <a:lumOff val="25000"/>
                  </a:schemeClr>
                </a:solidFill>
                <a:latin typeface="微软雅黑" charset="0"/>
                <a:ea typeface="微软雅黑" charset="0"/>
              </a:rPr>
              <a:t>全局特征层有</a:t>
            </a:r>
            <a:r>
              <a:rPr lang="en-US" altLang="zh-CN" dirty="0">
                <a:solidFill>
                  <a:schemeClr val="tx1">
                    <a:lumMod val="75000"/>
                    <a:lumOff val="25000"/>
                  </a:schemeClr>
                </a:solidFill>
                <a:latin typeface="微软雅黑" charset="0"/>
                <a:ea typeface="微软雅黑" charset="0"/>
              </a:rPr>
              <a:t>2</a:t>
            </a:r>
            <a:r>
              <a:rPr lang="zh-CN" altLang="en-US" dirty="0">
                <a:solidFill>
                  <a:schemeClr val="tx1">
                    <a:lumMod val="75000"/>
                    <a:lumOff val="25000"/>
                  </a:schemeClr>
                </a:solidFill>
                <a:latin typeface="微软雅黑" charset="0"/>
                <a:ea typeface="微软雅黑" charset="0"/>
              </a:rPr>
              <a:t>个卷积层，</a:t>
            </a:r>
            <a:r>
              <a:rPr lang="en-US" altLang="zh-CN" dirty="0">
                <a:solidFill>
                  <a:schemeClr val="tx1">
                    <a:lumMod val="75000"/>
                    <a:lumOff val="25000"/>
                  </a:schemeClr>
                </a:solidFill>
                <a:latin typeface="微软雅黑" charset="0"/>
                <a:ea typeface="微软雅黑" charset="0"/>
              </a:rPr>
              <a:t>stride=2</a:t>
            </a:r>
            <a:r>
              <a:rPr lang="zh-CN" altLang="en-US" dirty="0">
                <a:solidFill>
                  <a:schemeClr val="tx1">
                    <a:lumMod val="75000"/>
                    <a:lumOff val="25000"/>
                  </a:schemeClr>
                </a:solidFill>
                <a:latin typeface="微软雅黑" charset="0"/>
                <a:ea typeface="微软雅黑" charset="0"/>
              </a:rPr>
              <a:t>，之后接</a:t>
            </a:r>
            <a:r>
              <a:rPr lang="en-US" altLang="zh-CN" dirty="0">
                <a:solidFill>
                  <a:schemeClr val="tx1">
                    <a:lumMod val="75000"/>
                    <a:lumOff val="25000"/>
                  </a:schemeClr>
                </a:solidFill>
                <a:latin typeface="微软雅黑" charset="0"/>
                <a:ea typeface="微软雅黑" charset="0"/>
              </a:rPr>
              <a:t>3</a:t>
            </a:r>
            <a:r>
              <a:rPr lang="zh-CN" altLang="en-US" dirty="0">
                <a:solidFill>
                  <a:schemeClr val="tx1">
                    <a:lumMod val="75000"/>
                    <a:lumOff val="25000"/>
                  </a:schemeClr>
                </a:solidFill>
                <a:latin typeface="微软雅黑" charset="0"/>
                <a:ea typeface="微软雅黑" charset="0"/>
              </a:rPr>
              <a:t>个全连接层组成，层数为 </a:t>
            </a:r>
            <a:r>
              <a:rPr lang="en-US" altLang="zh-CN" dirty="0" err="1">
                <a:solidFill>
                  <a:schemeClr val="tx1">
                    <a:lumMod val="75000"/>
                    <a:lumOff val="25000"/>
                  </a:schemeClr>
                </a:solidFill>
                <a:latin typeface="微软雅黑" charset="0"/>
                <a:ea typeface="微软雅黑" charset="0"/>
              </a:rPr>
              <a:t>n_G</a:t>
            </a:r>
            <a:r>
              <a:rPr lang="en-US" altLang="zh-CN" dirty="0">
                <a:solidFill>
                  <a:schemeClr val="tx1">
                    <a:lumMod val="75000"/>
                    <a:lumOff val="25000"/>
                  </a:schemeClr>
                </a:solidFill>
                <a:latin typeface="微软雅黑" charset="0"/>
                <a:ea typeface="微软雅黑" charset="0"/>
              </a:rPr>
              <a:t> = 5</a:t>
            </a:r>
            <a:r>
              <a:rPr lang="zh-CN" altLang="en-US" dirty="0">
                <a:solidFill>
                  <a:schemeClr val="tx1">
                    <a:lumMod val="75000"/>
                    <a:lumOff val="25000"/>
                  </a:schemeClr>
                </a:solidFill>
                <a:latin typeface="微软雅黑" charset="0"/>
                <a:ea typeface="微软雅黑" charset="0"/>
              </a:rPr>
              <a:t>。全局特征效果</a:t>
            </a:r>
            <a:r>
              <a:rPr lang="en-US" altLang="zh-CN" dirty="0">
                <a:solidFill>
                  <a:schemeClr val="tx1">
                    <a:lumMod val="75000"/>
                    <a:lumOff val="25000"/>
                  </a:schemeClr>
                </a:solidFill>
                <a:latin typeface="微软雅黑" charset="0"/>
                <a:ea typeface="微软雅黑" charset="0"/>
              </a:rPr>
              <a:t>:</a:t>
            </a:r>
            <a:endParaRPr lang="zh-CN" altLang="en-US" dirty="0">
              <a:solidFill>
                <a:schemeClr val="tx1">
                  <a:lumMod val="75000"/>
                  <a:lumOff val="25000"/>
                </a:schemeClr>
              </a:solidFill>
              <a:latin typeface="微软雅黑" charset="0"/>
              <a:ea typeface="微软雅黑" charset="0"/>
            </a:endParaRPr>
          </a:p>
        </p:txBody>
      </p:sp>
      <p:cxnSp>
        <p:nvCxnSpPr>
          <p:cNvPr id="18" name="直接连接符 17">
            <a:extLst>
              <a:ext uri="{FF2B5EF4-FFF2-40B4-BE49-F238E27FC236}">
                <a16:creationId xmlns:a16="http://schemas.microsoft.com/office/drawing/2014/main" id="{5F5F29E4-64EC-448B-AF15-13F04E0B181B}"/>
              </a:ext>
            </a:extLst>
          </p:cNvPr>
          <p:cNvCxnSpPr/>
          <p:nvPr/>
        </p:nvCxnSpPr>
        <p:spPr>
          <a:xfrm>
            <a:off x="3465469" y="3848982"/>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4F6B05AC-3AA8-4B8F-A4DA-FFD900C652B1}"/>
              </a:ext>
            </a:extLst>
          </p:cNvPr>
          <p:cNvPicPr>
            <a:picLocks noChangeAspect="1"/>
          </p:cNvPicPr>
          <p:nvPr/>
        </p:nvPicPr>
        <p:blipFill>
          <a:blip r:embed="rId2"/>
          <a:stretch>
            <a:fillRect/>
          </a:stretch>
        </p:blipFill>
        <p:spPr>
          <a:xfrm>
            <a:off x="3167576" y="4597829"/>
            <a:ext cx="4887154" cy="1915822"/>
          </a:xfrm>
          <a:prstGeom prst="rect">
            <a:avLst/>
          </a:prstGeom>
        </p:spPr>
      </p:pic>
    </p:spTree>
    <p:extLst>
      <p:ext uri="{BB962C8B-B14F-4D97-AF65-F5344CB8AC3E}">
        <p14:creationId xmlns:p14="http://schemas.microsoft.com/office/powerpoint/2010/main" val="281494547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dirty="0"/>
              <a:t>CONTENTS</a:t>
            </a:r>
            <a:endParaRPr kumimoji="1" lang="zh-CN" altLang="en-US" dirty="0"/>
          </a:p>
        </p:txBody>
      </p:sp>
      <p:sp>
        <p:nvSpPr>
          <p:cNvPr id="4" name="文本占位符 3"/>
          <p:cNvSpPr>
            <a:spLocks noGrp="1"/>
          </p:cNvSpPr>
          <p:nvPr>
            <p:ph type="body" sz="quarter" idx="12"/>
          </p:nvPr>
        </p:nvSpPr>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rPr>
              <a:t>第一部分 </a:t>
            </a:r>
            <a:r>
              <a:rPr lang="en-US" altLang="zh-CN" dirty="0">
                <a:solidFill>
                  <a:srgbClr val="676661"/>
                </a:solidFill>
              </a:rPr>
              <a:t>『</a:t>
            </a:r>
            <a:r>
              <a:rPr lang="zh-CN" altLang="en-US" kern="0" dirty="0">
                <a:solidFill>
                  <a:srgbClr val="676661"/>
                </a:solidFill>
                <a:latin typeface="微软雅黑" panose="020B0503020204020204" pitchFamily="34" charset="-122"/>
                <a:ea typeface="微软雅黑" panose="020B0503020204020204" pitchFamily="34" charset="-122"/>
              </a:rPr>
              <a:t>知识补充</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3"/>
          </p:nvPr>
        </p:nvSpPr>
        <p:spPr>
          <a:xfrm>
            <a:off x="6449766" y="2043115"/>
            <a:ext cx="4603715" cy="590549"/>
          </a:xfrm>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rPr>
              <a:t>第二部分 </a:t>
            </a:r>
            <a:r>
              <a:rPr lang="en-US" altLang="zh-CN" dirty="0">
                <a:solidFill>
                  <a:srgbClr val="676661"/>
                </a:solidFill>
              </a:rPr>
              <a:t>『</a:t>
            </a:r>
            <a:r>
              <a:rPr lang="zh-CN" altLang="en-US" dirty="0">
                <a:solidFill>
                  <a:srgbClr val="676661"/>
                </a:solidFill>
              </a:rPr>
              <a:t>研究的</a:t>
            </a:r>
            <a:r>
              <a:rPr lang="zh-CN" altLang="en-US" kern="0" dirty="0">
                <a:solidFill>
                  <a:srgbClr val="676661"/>
                </a:solidFill>
                <a:latin typeface="微软雅黑" panose="020B0503020204020204" pitchFamily="34" charset="-122"/>
                <a:ea typeface="微软雅黑" panose="020B0503020204020204" pitchFamily="34" charset="-122"/>
              </a:rPr>
              <a:t>问题</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4"/>
          </p:nvPr>
        </p:nvSpPr>
        <p:spPr>
          <a:xfrm>
            <a:off x="6449767" y="3138490"/>
            <a:ext cx="4747151" cy="590549"/>
          </a:xfrm>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rPr>
              <a:t>第三部分 </a:t>
            </a:r>
            <a:r>
              <a:rPr lang="en-US" altLang="zh-CN" dirty="0">
                <a:solidFill>
                  <a:srgbClr val="676661"/>
                </a:solidFill>
              </a:rPr>
              <a:t>『</a:t>
            </a:r>
            <a:r>
              <a:rPr lang="zh-CN" altLang="en-US" kern="0" dirty="0">
                <a:solidFill>
                  <a:srgbClr val="676661"/>
                </a:solidFill>
                <a:latin typeface="微软雅黑" panose="020B0503020204020204" pitchFamily="34" charset="-122"/>
                <a:ea typeface="微软雅黑" panose="020B0503020204020204" pitchFamily="34" charset="-122"/>
              </a:rPr>
              <a:t>方法概述</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quarter" idx="15"/>
          </p:nvPr>
        </p:nvSpPr>
        <p:spPr>
          <a:xfrm>
            <a:off x="6449767" y="4233865"/>
            <a:ext cx="4989198" cy="590549"/>
          </a:xfrm>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rPr>
              <a:t>第四部分 </a:t>
            </a:r>
            <a:r>
              <a:rPr lang="en-US" altLang="zh-CN" dirty="0">
                <a:solidFill>
                  <a:srgbClr val="676661"/>
                </a:solidFill>
              </a:rPr>
              <a:t>『</a:t>
            </a:r>
            <a:r>
              <a:rPr lang="zh-CN" altLang="en-US" kern="0" dirty="0">
                <a:solidFill>
                  <a:srgbClr val="676661"/>
                </a:solidFill>
                <a:latin typeface="微软雅黑" panose="020B0503020204020204" pitchFamily="34" charset="-122"/>
                <a:ea typeface="微软雅黑" panose="020B0503020204020204" pitchFamily="34" charset="-122"/>
              </a:rPr>
              <a:t>算法特点</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6"/>
          </p:nvPr>
        </p:nvSpPr>
        <p:spPr>
          <a:xfrm>
            <a:off x="6449767" y="5329241"/>
            <a:ext cx="4989198" cy="590549"/>
          </a:xfrm>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rPr>
              <a:t>第五部分 </a:t>
            </a:r>
            <a:r>
              <a:rPr lang="en-US" altLang="zh-CN" dirty="0">
                <a:solidFill>
                  <a:srgbClr val="676661"/>
                </a:solidFill>
              </a:rPr>
              <a:t>『</a:t>
            </a:r>
            <a:r>
              <a:rPr lang="zh-CN" altLang="en-US" kern="0" dirty="0">
                <a:solidFill>
                  <a:srgbClr val="676661"/>
                </a:solidFill>
                <a:latin typeface="微软雅黑" panose="020B0503020204020204" pitchFamily="34" charset="-122"/>
                <a:ea typeface="微软雅黑" panose="020B0503020204020204" pitchFamily="34" charset="-122"/>
              </a:rPr>
              <a:t>神经网络架构</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9" name="三角形 8"/>
          <p:cNvSpPr/>
          <p:nvPr/>
        </p:nvSpPr>
        <p:spPr>
          <a:xfrm rot="5400000">
            <a:off x="6074702" y="1107385"/>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三角形 9"/>
          <p:cNvSpPr/>
          <p:nvPr/>
        </p:nvSpPr>
        <p:spPr>
          <a:xfrm rot="5400000">
            <a:off x="6074702" y="5514346"/>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三角形 10"/>
          <p:cNvSpPr/>
          <p:nvPr/>
        </p:nvSpPr>
        <p:spPr>
          <a:xfrm rot="5400000">
            <a:off x="6074702" y="2209125"/>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三角形 11"/>
          <p:cNvSpPr/>
          <p:nvPr/>
        </p:nvSpPr>
        <p:spPr>
          <a:xfrm rot="5400000">
            <a:off x="6074702" y="3310865"/>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三角形 12"/>
          <p:cNvSpPr/>
          <p:nvPr/>
        </p:nvSpPr>
        <p:spPr>
          <a:xfrm rot="5400000">
            <a:off x="6074702" y="4412605"/>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9066836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神经网络架构</a:t>
            </a:r>
          </a:p>
        </p:txBody>
      </p:sp>
      <p:sp>
        <p:nvSpPr>
          <p:cNvPr id="5" name="文本框 4"/>
          <p:cNvSpPr txBox="1"/>
          <p:nvPr/>
        </p:nvSpPr>
        <p:spPr>
          <a:xfrm>
            <a:off x="7100277" y="1168399"/>
            <a:ext cx="3376245" cy="1862048"/>
          </a:xfrm>
          <a:prstGeom prst="rect">
            <a:avLst/>
          </a:prstGeom>
          <a:noFill/>
        </p:spPr>
        <p:txBody>
          <a:bodyPr wrap="none" rtlCol="0">
            <a:spAutoFit/>
          </a:bodyPr>
          <a:lstStyle/>
          <a:p>
            <a:r>
              <a:rPr kumimoji="1" lang="en-US" altLang="zh-CN" sz="11500" b="1">
                <a:solidFill>
                  <a:schemeClr val="accent2">
                    <a:lumMod val="20000"/>
                    <a:lumOff val="80000"/>
                  </a:schemeClr>
                </a:solidFill>
              </a:rPr>
              <a:t>30%</a:t>
            </a:r>
            <a:endParaRPr kumimoji="1" lang="zh-CN" altLang="en-US" sz="11500" b="1" dirty="0">
              <a:solidFill>
                <a:schemeClr val="accent2">
                  <a:lumMod val="20000"/>
                  <a:lumOff val="80000"/>
                </a:schemeClr>
              </a:solidFill>
            </a:endParaRPr>
          </a:p>
        </p:txBody>
      </p:sp>
      <p:sp>
        <p:nvSpPr>
          <p:cNvPr id="8" name="矩形 7">
            <a:extLst>
              <a:ext uri="{FF2B5EF4-FFF2-40B4-BE49-F238E27FC236}">
                <a16:creationId xmlns:a16="http://schemas.microsoft.com/office/drawing/2014/main" id="{BA83EC8D-6204-4F39-B391-4D3D4FD39962}"/>
              </a:ext>
            </a:extLst>
          </p:cNvPr>
          <p:cNvSpPr/>
          <p:nvPr/>
        </p:nvSpPr>
        <p:spPr>
          <a:xfrm>
            <a:off x="1531946" y="1159771"/>
            <a:ext cx="2359941"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4</a:t>
            </a:r>
            <a:r>
              <a:rPr lang="zh-CN" altLang="en-US" b="1" dirty="0">
                <a:solidFill>
                  <a:schemeClr val="tx1">
                    <a:lumMod val="75000"/>
                    <a:lumOff val="25000"/>
                  </a:schemeClr>
                </a:solidFill>
                <a:ea typeface="微软雅黑" charset="0"/>
              </a:rPr>
              <a:t>、融合与线性预测</a:t>
            </a:r>
          </a:p>
        </p:txBody>
      </p:sp>
      <p:sp>
        <p:nvSpPr>
          <p:cNvPr id="9" name="矩形 8">
            <a:extLst>
              <a:ext uri="{FF2B5EF4-FFF2-40B4-BE49-F238E27FC236}">
                <a16:creationId xmlns:a16="http://schemas.microsoft.com/office/drawing/2014/main" id="{0B9BEA0C-D7DB-4009-B7F6-8492836B73B9}"/>
              </a:ext>
            </a:extLst>
          </p:cNvPr>
          <p:cNvSpPr/>
          <p:nvPr/>
        </p:nvSpPr>
        <p:spPr>
          <a:xfrm>
            <a:off x="1531946" y="1622265"/>
            <a:ext cx="9128107" cy="417358"/>
          </a:xfrm>
          <a:prstGeom prst="rect">
            <a:avLst/>
          </a:prstGeom>
        </p:spPr>
        <p:txBody>
          <a:bodyPr wrap="square">
            <a:spAutoFit/>
          </a:bodyPr>
          <a:lstStyle/>
          <a:p>
            <a:pPr defTabSz="609585">
              <a:lnSpc>
                <a:spcPct val="130000"/>
              </a:lnSpc>
            </a:pPr>
            <a:r>
              <a:rPr lang="zh-CN" altLang="en-US" dirty="0">
                <a:solidFill>
                  <a:schemeClr val="tx1">
                    <a:lumMod val="75000"/>
                    <a:lumOff val="25000"/>
                  </a:schemeClr>
                </a:solidFill>
                <a:latin typeface="微软雅黑" charset="0"/>
                <a:ea typeface="微软雅黑" charset="0"/>
              </a:rPr>
              <a:t>使用一个逐点的仿射变换和一个</a:t>
            </a:r>
            <a:r>
              <a:rPr lang="en-US" altLang="zh-CN" dirty="0" err="1">
                <a:solidFill>
                  <a:schemeClr val="tx1">
                    <a:lumMod val="75000"/>
                    <a:lumOff val="25000"/>
                  </a:schemeClr>
                </a:solidFill>
                <a:latin typeface="微软雅黑" charset="0"/>
                <a:ea typeface="微软雅黑" charset="0"/>
              </a:rPr>
              <a:t>ReLU</a:t>
            </a:r>
            <a:r>
              <a:rPr lang="zh-CN" altLang="en-US" dirty="0">
                <a:solidFill>
                  <a:schemeClr val="tx1">
                    <a:lumMod val="75000"/>
                    <a:lumOff val="25000"/>
                  </a:schemeClr>
                </a:solidFill>
                <a:latin typeface="微软雅黑" charset="0"/>
                <a:ea typeface="微软雅黑" charset="0"/>
              </a:rPr>
              <a:t>激活函数来融合全局和局部特征，公式如下：</a:t>
            </a:r>
          </a:p>
        </p:txBody>
      </p:sp>
      <p:cxnSp>
        <p:nvCxnSpPr>
          <p:cNvPr id="10" name="直接连接符 9">
            <a:extLst>
              <a:ext uri="{FF2B5EF4-FFF2-40B4-BE49-F238E27FC236}">
                <a16:creationId xmlns:a16="http://schemas.microsoft.com/office/drawing/2014/main" id="{64FFBF52-2588-4415-BA0B-007B930CCA81}"/>
              </a:ext>
            </a:extLst>
          </p:cNvPr>
          <p:cNvCxnSpPr/>
          <p:nvPr/>
        </p:nvCxnSpPr>
        <p:spPr>
          <a:xfrm>
            <a:off x="4411750" y="1331221"/>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803A5EFE-A48E-4F2D-B14F-FFF7E6FD2155}"/>
              </a:ext>
            </a:extLst>
          </p:cNvPr>
          <p:cNvPicPr>
            <a:picLocks noChangeAspect="1"/>
          </p:cNvPicPr>
          <p:nvPr/>
        </p:nvPicPr>
        <p:blipFill>
          <a:blip r:embed="rId2"/>
          <a:stretch>
            <a:fillRect/>
          </a:stretch>
        </p:blipFill>
        <p:spPr>
          <a:xfrm>
            <a:off x="3644771" y="2198503"/>
            <a:ext cx="4902455" cy="699253"/>
          </a:xfrm>
          <a:prstGeom prst="rect">
            <a:avLst/>
          </a:prstGeom>
        </p:spPr>
      </p:pic>
      <p:sp>
        <p:nvSpPr>
          <p:cNvPr id="19" name="矩形 18">
            <a:extLst>
              <a:ext uri="{FF2B5EF4-FFF2-40B4-BE49-F238E27FC236}">
                <a16:creationId xmlns:a16="http://schemas.microsoft.com/office/drawing/2014/main" id="{00E24E63-93F0-4C7D-856D-02962477DC9A}"/>
              </a:ext>
            </a:extLst>
          </p:cNvPr>
          <p:cNvSpPr/>
          <p:nvPr/>
        </p:nvSpPr>
        <p:spPr>
          <a:xfrm>
            <a:off x="1531944" y="3087032"/>
            <a:ext cx="9128107" cy="777457"/>
          </a:xfrm>
          <a:prstGeom prst="rect">
            <a:avLst/>
          </a:prstGeom>
        </p:spPr>
        <p:txBody>
          <a:bodyPr wrap="square">
            <a:spAutoFit/>
          </a:bodyPr>
          <a:lstStyle/>
          <a:p>
            <a:pPr defTabSz="609585">
              <a:lnSpc>
                <a:spcPct val="130000"/>
              </a:lnSpc>
            </a:pPr>
            <a:r>
              <a:rPr lang="zh-CN" altLang="en-US" dirty="0">
                <a:solidFill>
                  <a:schemeClr val="tx1">
                    <a:lumMod val="75000"/>
                    <a:lumOff val="25000"/>
                  </a:schemeClr>
                </a:solidFill>
                <a:latin typeface="微软雅黑" charset="0"/>
                <a:ea typeface="微软雅黑" charset="0"/>
              </a:rPr>
              <a:t>这样得到了一个</a:t>
            </a:r>
            <a:r>
              <a:rPr lang="en-US" altLang="zh-CN" dirty="0">
                <a:solidFill>
                  <a:schemeClr val="tx1">
                    <a:lumMod val="75000"/>
                    <a:lumOff val="25000"/>
                  </a:schemeClr>
                </a:solidFill>
                <a:latin typeface="微软雅黑" charset="0"/>
                <a:ea typeface="微软雅黑" charset="0"/>
              </a:rPr>
              <a:t>16×16×64</a:t>
            </a:r>
            <a:r>
              <a:rPr lang="zh-CN" altLang="en-US" dirty="0">
                <a:solidFill>
                  <a:schemeClr val="tx1">
                    <a:lumMod val="75000"/>
                    <a:lumOff val="25000"/>
                  </a:schemeClr>
                </a:solidFill>
                <a:latin typeface="微软雅黑" charset="0"/>
                <a:ea typeface="微软雅黑" charset="0"/>
              </a:rPr>
              <a:t>的特征矩阵</a:t>
            </a:r>
            <a:r>
              <a:rPr lang="en-US" altLang="zh-CN"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将其输入</a:t>
            </a:r>
            <a:r>
              <a:rPr lang="en-US" altLang="zh-CN" dirty="0">
                <a:solidFill>
                  <a:schemeClr val="tx1">
                    <a:lumMod val="75000"/>
                    <a:lumOff val="25000"/>
                  </a:schemeClr>
                </a:solidFill>
                <a:latin typeface="微软雅黑" charset="0"/>
                <a:ea typeface="微软雅黑" charset="0"/>
              </a:rPr>
              <a:t>1×1</a:t>
            </a:r>
            <a:r>
              <a:rPr lang="zh-CN" altLang="en-US" dirty="0">
                <a:solidFill>
                  <a:schemeClr val="tx1">
                    <a:lumMod val="75000"/>
                    <a:lumOff val="25000"/>
                  </a:schemeClr>
                </a:solidFill>
                <a:latin typeface="微软雅黑" charset="0"/>
                <a:ea typeface="微软雅黑" charset="0"/>
              </a:rPr>
              <a:t>的卷积层得到大小为</a:t>
            </a:r>
            <a:r>
              <a:rPr lang="en-US" altLang="zh-CN" dirty="0">
                <a:solidFill>
                  <a:schemeClr val="tx1">
                    <a:lumMod val="75000"/>
                    <a:lumOff val="25000"/>
                  </a:schemeClr>
                </a:solidFill>
                <a:latin typeface="微软雅黑" charset="0"/>
                <a:ea typeface="微软雅黑" charset="0"/>
              </a:rPr>
              <a:t>16×16</a:t>
            </a:r>
            <a:r>
              <a:rPr lang="zh-CN" altLang="en-US" dirty="0">
                <a:solidFill>
                  <a:schemeClr val="tx1">
                    <a:lumMod val="75000"/>
                    <a:lumOff val="25000"/>
                  </a:schemeClr>
                </a:solidFill>
                <a:latin typeface="微软雅黑" charset="0"/>
                <a:ea typeface="微软雅黑" charset="0"/>
              </a:rPr>
              <a:t>，输出通道是</a:t>
            </a:r>
            <a:r>
              <a:rPr lang="en-US" altLang="zh-CN" dirty="0">
                <a:solidFill>
                  <a:schemeClr val="tx1">
                    <a:lumMod val="75000"/>
                    <a:lumOff val="25000"/>
                  </a:schemeClr>
                </a:solidFill>
                <a:latin typeface="微软雅黑" charset="0"/>
                <a:ea typeface="微软雅黑" charset="0"/>
              </a:rPr>
              <a:t>96</a:t>
            </a:r>
            <a:r>
              <a:rPr lang="zh-CN" altLang="en-US" dirty="0">
                <a:solidFill>
                  <a:schemeClr val="tx1">
                    <a:lumMod val="75000"/>
                    <a:lumOff val="25000"/>
                  </a:schemeClr>
                </a:solidFill>
                <a:latin typeface="微软雅黑" charset="0"/>
                <a:ea typeface="微软雅黑" charset="0"/>
              </a:rPr>
              <a:t>的特征：</a:t>
            </a:r>
          </a:p>
        </p:txBody>
      </p:sp>
      <p:pic>
        <p:nvPicPr>
          <p:cNvPr id="22" name="图片 21">
            <a:extLst>
              <a:ext uri="{FF2B5EF4-FFF2-40B4-BE49-F238E27FC236}">
                <a16:creationId xmlns:a16="http://schemas.microsoft.com/office/drawing/2014/main" id="{03B41802-1314-41F6-A010-64F6ABF6EF83}"/>
              </a:ext>
            </a:extLst>
          </p:cNvPr>
          <p:cNvPicPr>
            <a:picLocks noChangeAspect="1"/>
          </p:cNvPicPr>
          <p:nvPr/>
        </p:nvPicPr>
        <p:blipFill>
          <a:blip r:embed="rId3"/>
          <a:stretch>
            <a:fillRect/>
          </a:stretch>
        </p:blipFill>
        <p:spPr>
          <a:xfrm>
            <a:off x="2391153" y="4189115"/>
            <a:ext cx="7197936" cy="798521"/>
          </a:xfrm>
          <a:prstGeom prst="rect">
            <a:avLst/>
          </a:prstGeom>
        </p:spPr>
      </p:pic>
    </p:spTree>
    <p:extLst>
      <p:ext uri="{BB962C8B-B14F-4D97-AF65-F5344CB8AC3E}">
        <p14:creationId xmlns:p14="http://schemas.microsoft.com/office/powerpoint/2010/main" val="399814780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神经网络架构</a:t>
            </a:r>
          </a:p>
        </p:txBody>
      </p:sp>
      <p:sp>
        <p:nvSpPr>
          <p:cNvPr id="5" name="文本框 4"/>
          <p:cNvSpPr txBox="1"/>
          <p:nvPr/>
        </p:nvSpPr>
        <p:spPr>
          <a:xfrm>
            <a:off x="7100277" y="1168399"/>
            <a:ext cx="3376245" cy="1862048"/>
          </a:xfrm>
          <a:prstGeom prst="rect">
            <a:avLst/>
          </a:prstGeom>
          <a:noFill/>
        </p:spPr>
        <p:txBody>
          <a:bodyPr wrap="none" rtlCol="0">
            <a:spAutoFit/>
          </a:bodyPr>
          <a:lstStyle/>
          <a:p>
            <a:r>
              <a:rPr kumimoji="1" lang="en-US" altLang="zh-CN" sz="11500" b="1">
                <a:solidFill>
                  <a:schemeClr val="accent2">
                    <a:lumMod val="20000"/>
                    <a:lumOff val="80000"/>
                  </a:schemeClr>
                </a:solidFill>
              </a:rPr>
              <a:t>30%</a:t>
            </a:r>
            <a:endParaRPr kumimoji="1" lang="zh-CN" altLang="en-US" sz="11500" b="1" dirty="0">
              <a:solidFill>
                <a:schemeClr val="accent2">
                  <a:lumMod val="20000"/>
                  <a:lumOff val="80000"/>
                </a:schemeClr>
              </a:solidFill>
            </a:endParaRPr>
          </a:p>
        </p:txBody>
      </p:sp>
      <p:sp>
        <p:nvSpPr>
          <p:cNvPr id="8" name="矩形 7">
            <a:extLst>
              <a:ext uri="{FF2B5EF4-FFF2-40B4-BE49-F238E27FC236}">
                <a16:creationId xmlns:a16="http://schemas.microsoft.com/office/drawing/2014/main" id="{BA83EC8D-6204-4F39-B391-4D3D4FD39962}"/>
              </a:ext>
            </a:extLst>
          </p:cNvPr>
          <p:cNvSpPr/>
          <p:nvPr/>
        </p:nvSpPr>
        <p:spPr>
          <a:xfrm>
            <a:off x="1070281" y="1159771"/>
            <a:ext cx="3283271"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5</a:t>
            </a:r>
            <a:r>
              <a:rPr lang="zh-CN" altLang="en-US" b="1" dirty="0">
                <a:solidFill>
                  <a:schemeClr val="tx1">
                    <a:lumMod val="75000"/>
                    <a:lumOff val="25000"/>
                  </a:schemeClr>
                </a:solidFill>
                <a:ea typeface="微软雅黑" charset="0"/>
              </a:rPr>
              <a:t>、将图像特征作为双边网格</a:t>
            </a:r>
          </a:p>
        </p:txBody>
      </p:sp>
      <p:sp>
        <p:nvSpPr>
          <p:cNvPr id="9" name="矩形 8">
            <a:extLst>
              <a:ext uri="{FF2B5EF4-FFF2-40B4-BE49-F238E27FC236}">
                <a16:creationId xmlns:a16="http://schemas.microsoft.com/office/drawing/2014/main" id="{0B9BEA0C-D7DB-4009-B7F6-8492836B73B9}"/>
              </a:ext>
            </a:extLst>
          </p:cNvPr>
          <p:cNvSpPr/>
          <p:nvPr/>
        </p:nvSpPr>
        <p:spPr>
          <a:xfrm>
            <a:off x="1531946" y="1622265"/>
            <a:ext cx="9128107" cy="417358"/>
          </a:xfrm>
          <a:prstGeom prst="rect">
            <a:avLst/>
          </a:prstGeom>
        </p:spPr>
        <p:txBody>
          <a:bodyPr wrap="square">
            <a:spAutoFit/>
          </a:bodyPr>
          <a:lstStyle/>
          <a:p>
            <a:pPr defTabSz="609585">
              <a:lnSpc>
                <a:spcPct val="130000"/>
              </a:lnSpc>
            </a:pPr>
            <a:r>
              <a:rPr lang="zh-CN" altLang="en-US" dirty="0">
                <a:solidFill>
                  <a:schemeClr val="tx1">
                    <a:lumMod val="75000"/>
                    <a:lumOff val="25000"/>
                  </a:schemeClr>
                </a:solidFill>
                <a:latin typeface="微软雅黑" charset="0"/>
                <a:ea typeface="微软雅黑" charset="0"/>
              </a:rPr>
              <a:t>将上述得到的最终的特征图</a:t>
            </a:r>
            <a:r>
              <a:rPr lang="en-US" altLang="zh-CN" dirty="0">
                <a:solidFill>
                  <a:schemeClr val="tx1">
                    <a:lumMod val="75000"/>
                    <a:lumOff val="25000"/>
                  </a:schemeClr>
                </a:solidFill>
                <a:latin typeface="微软雅黑" charset="0"/>
                <a:ea typeface="微软雅黑" charset="0"/>
              </a:rPr>
              <a:t>A</a:t>
            </a:r>
            <a:r>
              <a:rPr lang="zh-CN" altLang="en-US" dirty="0">
                <a:solidFill>
                  <a:schemeClr val="tx1">
                    <a:lumMod val="75000"/>
                    <a:lumOff val="25000"/>
                  </a:schemeClr>
                </a:solidFill>
                <a:latin typeface="微软雅黑" charset="0"/>
                <a:ea typeface="微软雅黑" charset="0"/>
              </a:rPr>
              <a:t>作为双边网格的第三维</a:t>
            </a:r>
          </a:p>
        </p:txBody>
      </p:sp>
      <p:cxnSp>
        <p:nvCxnSpPr>
          <p:cNvPr id="10" name="直接连接符 9">
            <a:extLst>
              <a:ext uri="{FF2B5EF4-FFF2-40B4-BE49-F238E27FC236}">
                <a16:creationId xmlns:a16="http://schemas.microsoft.com/office/drawing/2014/main" id="{64FFBF52-2588-4415-BA0B-007B930CCA81}"/>
              </a:ext>
            </a:extLst>
          </p:cNvPr>
          <p:cNvCxnSpPr/>
          <p:nvPr/>
        </p:nvCxnSpPr>
        <p:spPr>
          <a:xfrm>
            <a:off x="4411750" y="1331221"/>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00E24E63-93F0-4C7D-856D-02962477DC9A}"/>
              </a:ext>
            </a:extLst>
          </p:cNvPr>
          <p:cNvSpPr/>
          <p:nvPr/>
        </p:nvSpPr>
        <p:spPr>
          <a:xfrm>
            <a:off x="1531944" y="3087032"/>
            <a:ext cx="9128107" cy="777457"/>
          </a:xfrm>
          <a:prstGeom prst="rect">
            <a:avLst/>
          </a:prstGeom>
        </p:spPr>
        <p:txBody>
          <a:bodyPr wrap="square">
            <a:spAutoFit/>
          </a:bodyPr>
          <a:lstStyle/>
          <a:p>
            <a:pPr defTabSz="609585">
              <a:lnSpc>
                <a:spcPct val="130000"/>
              </a:lnSpc>
            </a:pPr>
            <a:r>
              <a:rPr lang="zh-CN" altLang="en-US" dirty="0">
                <a:solidFill>
                  <a:schemeClr val="tx1">
                    <a:lumMod val="75000"/>
                    <a:lumOff val="25000"/>
                  </a:schemeClr>
                </a:solidFill>
                <a:latin typeface="微软雅黑" charset="0"/>
                <a:ea typeface="微软雅黑" charset="0"/>
              </a:rPr>
              <a:t>其中</a:t>
            </a:r>
            <a:r>
              <a:rPr lang="en-US" altLang="zh-CN" dirty="0">
                <a:solidFill>
                  <a:schemeClr val="tx1">
                    <a:lumMod val="75000"/>
                    <a:lumOff val="25000"/>
                  </a:schemeClr>
                </a:solidFill>
                <a:latin typeface="微软雅黑" charset="0"/>
                <a:ea typeface="微软雅黑" charset="0"/>
              </a:rPr>
              <a:t>d = 8</a:t>
            </a:r>
            <a:r>
              <a:rPr lang="zh-CN" altLang="en-US" dirty="0">
                <a:solidFill>
                  <a:schemeClr val="tx1">
                    <a:lumMod val="75000"/>
                    <a:lumOff val="25000"/>
                  </a:schemeClr>
                </a:solidFill>
                <a:latin typeface="微软雅黑" charset="0"/>
                <a:ea typeface="微软雅黑" charset="0"/>
              </a:rPr>
              <a:t>是网格的深度。</a:t>
            </a:r>
            <a:r>
              <a:rPr lang="en-US" altLang="zh-CN" dirty="0">
                <a:solidFill>
                  <a:schemeClr val="tx1">
                    <a:lumMod val="75000"/>
                    <a:lumOff val="25000"/>
                  </a:schemeClr>
                </a:solidFill>
                <a:latin typeface="微软雅黑" charset="0"/>
                <a:ea typeface="微软雅黑" charset="0"/>
              </a:rPr>
              <a:t>A</a:t>
            </a:r>
            <a:r>
              <a:rPr lang="zh-CN" altLang="en-US" dirty="0">
                <a:solidFill>
                  <a:schemeClr val="tx1">
                    <a:lumMod val="75000"/>
                    <a:lumOff val="25000"/>
                  </a:schemeClr>
                </a:solidFill>
                <a:latin typeface="微软雅黑" charset="0"/>
                <a:ea typeface="微软雅黑" charset="0"/>
              </a:rPr>
              <a:t>可以看作是一个</a:t>
            </a:r>
            <a:r>
              <a:rPr lang="en-US" altLang="zh-CN" dirty="0">
                <a:solidFill>
                  <a:schemeClr val="tx1">
                    <a:lumMod val="75000"/>
                    <a:lumOff val="25000"/>
                  </a:schemeClr>
                </a:solidFill>
                <a:latin typeface="微软雅黑" charset="0"/>
                <a:ea typeface="微软雅黑" charset="0"/>
              </a:rPr>
              <a:t>16 × 16 × 8</a:t>
            </a:r>
            <a:r>
              <a:rPr lang="zh-CN" altLang="en-US" dirty="0">
                <a:solidFill>
                  <a:schemeClr val="tx1">
                    <a:lumMod val="75000"/>
                    <a:lumOff val="25000"/>
                  </a:schemeClr>
                </a:solidFill>
                <a:latin typeface="微软雅黑" charset="0"/>
                <a:ea typeface="微软雅黑" charset="0"/>
              </a:rPr>
              <a:t>双边网格，每个网格单元包含</a:t>
            </a:r>
            <a:r>
              <a:rPr lang="en-US" altLang="zh-CN" dirty="0">
                <a:solidFill>
                  <a:schemeClr val="tx1">
                    <a:lumMod val="75000"/>
                    <a:lumOff val="25000"/>
                  </a:schemeClr>
                </a:solidFill>
                <a:latin typeface="微软雅黑" charset="0"/>
                <a:ea typeface="微软雅黑" charset="0"/>
              </a:rPr>
              <a:t>12</a:t>
            </a:r>
            <a:r>
              <a:rPr lang="zh-CN" altLang="en-US" dirty="0">
                <a:solidFill>
                  <a:schemeClr val="tx1">
                    <a:lumMod val="75000"/>
                    <a:lumOff val="25000"/>
                  </a:schemeClr>
                </a:solidFill>
                <a:latin typeface="微软雅黑" charset="0"/>
                <a:ea typeface="微软雅黑" charset="0"/>
              </a:rPr>
              <a:t>个数字，每个数字对应一个</a:t>
            </a:r>
            <a:r>
              <a:rPr lang="en-US" altLang="zh-CN" dirty="0">
                <a:solidFill>
                  <a:schemeClr val="tx1">
                    <a:lumMod val="75000"/>
                    <a:lumOff val="25000"/>
                  </a:schemeClr>
                </a:solidFill>
                <a:latin typeface="微软雅黑" charset="0"/>
                <a:ea typeface="微软雅黑" charset="0"/>
              </a:rPr>
              <a:t>3 × 4</a:t>
            </a:r>
            <a:r>
              <a:rPr lang="zh-CN" altLang="en-US" dirty="0">
                <a:solidFill>
                  <a:schemeClr val="tx1">
                    <a:lumMod val="75000"/>
                    <a:lumOff val="25000"/>
                  </a:schemeClr>
                </a:solidFill>
                <a:latin typeface="微软雅黑" charset="0"/>
                <a:ea typeface="微软雅黑" charset="0"/>
              </a:rPr>
              <a:t>仿射颜色变换矩阵的系数。这种变换让我们将公式</a:t>
            </a:r>
          </a:p>
        </p:txBody>
      </p:sp>
      <p:pic>
        <p:nvPicPr>
          <p:cNvPr id="12" name="图片 11">
            <a:extLst>
              <a:ext uri="{FF2B5EF4-FFF2-40B4-BE49-F238E27FC236}">
                <a16:creationId xmlns:a16="http://schemas.microsoft.com/office/drawing/2014/main" id="{1DED5232-998C-4A5B-8509-03C4C0D93D2C}"/>
              </a:ext>
            </a:extLst>
          </p:cNvPr>
          <p:cNvPicPr>
            <a:picLocks noChangeAspect="1"/>
          </p:cNvPicPr>
          <p:nvPr/>
        </p:nvPicPr>
        <p:blipFill>
          <a:blip r:embed="rId2"/>
          <a:stretch>
            <a:fillRect/>
          </a:stretch>
        </p:blipFill>
        <p:spPr>
          <a:xfrm>
            <a:off x="3037979" y="2132784"/>
            <a:ext cx="4907048" cy="629621"/>
          </a:xfrm>
          <a:prstGeom prst="rect">
            <a:avLst/>
          </a:prstGeom>
        </p:spPr>
      </p:pic>
      <p:pic>
        <p:nvPicPr>
          <p:cNvPr id="15" name="图片 14">
            <a:extLst>
              <a:ext uri="{FF2B5EF4-FFF2-40B4-BE49-F238E27FC236}">
                <a16:creationId xmlns:a16="http://schemas.microsoft.com/office/drawing/2014/main" id="{E458A6F8-6D90-40B3-BA1B-482D91BC2C76}"/>
              </a:ext>
            </a:extLst>
          </p:cNvPr>
          <p:cNvPicPr>
            <a:picLocks noChangeAspect="1"/>
          </p:cNvPicPr>
          <p:nvPr/>
        </p:nvPicPr>
        <p:blipFill>
          <a:blip r:embed="rId3"/>
          <a:stretch>
            <a:fillRect/>
          </a:stretch>
        </p:blipFill>
        <p:spPr>
          <a:xfrm>
            <a:off x="2742636" y="3977524"/>
            <a:ext cx="6706727" cy="934374"/>
          </a:xfrm>
          <a:prstGeom prst="rect">
            <a:avLst/>
          </a:prstGeom>
        </p:spPr>
      </p:pic>
      <p:sp>
        <p:nvSpPr>
          <p:cNvPr id="20" name="矩形 19">
            <a:extLst>
              <a:ext uri="{FF2B5EF4-FFF2-40B4-BE49-F238E27FC236}">
                <a16:creationId xmlns:a16="http://schemas.microsoft.com/office/drawing/2014/main" id="{895E5C5F-4112-495D-8CCD-4BC917DE3537}"/>
              </a:ext>
            </a:extLst>
          </p:cNvPr>
          <p:cNvSpPr/>
          <p:nvPr/>
        </p:nvSpPr>
        <p:spPr>
          <a:xfrm>
            <a:off x="1531944" y="5138050"/>
            <a:ext cx="9128107" cy="1137556"/>
          </a:xfrm>
          <a:prstGeom prst="rect">
            <a:avLst/>
          </a:prstGeom>
        </p:spPr>
        <p:txBody>
          <a:bodyPr wrap="square">
            <a:spAutoFit/>
          </a:bodyPr>
          <a:lstStyle/>
          <a:p>
            <a:pPr defTabSz="609585">
              <a:lnSpc>
                <a:spcPct val="130000"/>
              </a:lnSpc>
            </a:pPr>
            <a:r>
              <a:rPr lang="zh-CN" altLang="en-US" dirty="0">
                <a:solidFill>
                  <a:schemeClr val="tx1">
                    <a:lumMod val="75000"/>
                    <a:lumOff val="25000"/>
                  </a:schemeClr>
                </a:solidFill>
                <a:latin typeface="微软雅黑" charset="0"/>
                <a:ea typeface="微软雅黑" charset="0"/>
              </a:rPr>
              <a:t>中的卷积步长解释为双边域，其中它们对应于</a:t>
            </a:r>
            <a:r>
              <a:rPr lang="en-US" altLang="zh-CN" dirty="0">
                <a:solidFill>
                  <a:schemeClr val="tx1">
                    <a:lumMod val="75000"/>
                    <a:lumOff val="25000"/>
                  </a:schemeClr>
                </a:solidFill>
                <a:latin typeface="微软雅黑" charset="0"/>
                <a:ea typeface="微软雅黑" charset="0"/>
              </a:rPr>
              <a:t>(x, y)</a:t>
            </a:r>
            <a:r>
              <a:rPr lang="zh-CN" altLang="en-US" dirty="0">
                <a:solidFill>
                  <a:schemeClr val="tx1">
                    <a:lumMod val="75000"/>
                    <a:lumOff val="25000"/>
                  </a:schemeClr>
                </a:solidFill>
                <a:latin typeface="微软雅黑" charset="0"/>
                <a:ea typeface="微软雅黑" charset="0"/>
              </a:rPr>
              <a:t>维度上的卷积，并表示</a:t>
            </a:r>
            <a:r>
              <a:rPr lang="en-US" altLang="zh-CN" dirty="0">
                <a:solidFill>
                  <a:schemeClr val="tx1">
                    <a:lumMod val="75000"/>
                    <a:lumOff val="25000"/>
                  </a:schemeClr>
                </a:solidFill>
                <a:latin typeface="微软雅黑" charset="0"/>
                <a:ea typeface="微软雅黑" charset="0"/>
              </a:rPr>
              <a:t>z</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c</a:t>
            </a:r>
            <a:r>
              <a:rPr lang="zh-CN" altLang="en-US" dirty="0">
                <a:solidFill>
                  <a:schemeClr val="tx1">
                    <a:lumMod val="75000"/>
                    <a:lumOff val="25000"/>
                  </a:schemeClr>
                </a:solidFill>
                <a:latin typeface="微软雅黑" charset="0"/>
                <a:ea typeface="微软雅黑" charset="0"/>
              </a:rPr>
              <a:t>维度上的完全连通性。在网格中简单的应用</a:t>
            </a:r>
            <a:r>
              <a:rPr lang="en-US" altLang="zh-CN" dirty="0">
                <a:solidFill>
                  <a:schemeClr val="tx1">
                    <a:lumMod val="75000"/>
                    <a:lumOff val="25000"/>
                  </a:schemeClr>
                </a:solidFill>
                <a:latin typeface="微软雅黑" charset="0"/>
                <a:ea typeface="微软雅黑" charset="0"/>
              </a:rPr>
              <a:t>3</a:t>
            </a:r>
            <a:r>
              <a:rPr lang="zh-CN" altLang="en-US" dirty="0">
                <a:solidFill>
                  <a:schemeClr val="tx1">
                    <a:lumMod val="75000"/>
                    <a:lumOff val="25000"/>
                  </a:schemeClr>
                </a:solidFill>
                <a:latin typeface="微软雅黑" charset="0"/>
                <a:ea typeface="微软雅黑" charset="0"/>
              </a:rPr>
              <a:t>维卷积会导致局部连接，因此，这种操作更加有表现力。</a:t>
            </a:r>
          </a:p>
        </p:txBody>
      </p:sp>
    </p:spTree>
    <p:extLst>
      <p:ext uri="{BB962C8B-B14F-4D97-AF65-F5344CB8AC3E}">
        <p14:creationId xmlns:p14="http://schemas.microsoft.com/office/powerpoint/2010/main" val="319917627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神经网络架构</a:t>
            </a:r>
          </a:p>
        </p:txBody>
      </p:sp>
      <p:sp>
        <p:nvSpPr>
          <p:cNvPr id="5" name="文本框 4"/>
          <p:cNvSpPr txBox="1"/>
          <p:nvPr/>
        </p:nvSpPr>
        <p:spPr>
          <a:xfrm>
            <a:off x="7100277" y="1168399"/>
            <a:ext cx="3376245" cy="1862048"/>
          </a:xfrm>
          <a:prstGeom prst="rect">
            <a:avLst/>
          </a:prstGeom>
          <a:noFill/>
        </p:spPr>
        <p:txBody>
          <a:bodyPr wrap="none" rtlCol="0">
            <a:spAutoFit/>
          </a:bodyPr>
          <a:lstStyle/>
          <a:p>
            <a:r>
              <a:rPr kumimoji="1" lang="en-US" altLang="zh-CN" sz="11500" b="1">
                <a:solidFill>
                  <a:schemeClr val="accent2">
                    <a:lumMod val="20000"/>
                    <a:lumOff val="80000"/>
                  </a:schemeClr>
                </a:solidFill>
              </a:rPr>
              <a:t>30%</a:t>
            </a:r>
            <a:endParaRPr kumimoji="1" lang="zh-CN" altLang="en-US" sz="11500" b="1" dirty="0">
              <a:solidFill>
                <a:schemeClr val="accent2">
                  <a:lumMod val="20000"/>
                  <a:lumOff val="80000"/>
                </a:schemeClr>
              </a:solidFill>
            </a:endParaRPr>
          </a:p>
        </p:txBody>
      </p:sp>
      <p:sp>
        <p:nvSpPr>
          <p:cNvPr id="8" name="矩形 7">
            <a:extLst>
              <a:ext uri="{FF2B5EF4-FFF2-40B4-BE49-F238E27FC236}">
                <a16:creationId xmlns:a16="http://schemas.microsoft.com/office/drawing/2014/main" id="{BA83EC8D-6204-4F39-B391-4D3D4FD39962}"/>
              </a:ext>
            </a:extLst>
          </p:cNvPr>
          <p:cNvSpPr/>
          <p:nvPr/>
        </p:nvSpPr>
        <p:spPr>
          <a:xfrm>
            <a:off x="832151" y="1159771"/>
            <a:ext cx="4659352"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6</a:t>
            </a:r>
            <a:r>
              <a:rPr lang="zh-CN" altLang="en-US" b="1" dirty="0">
                <a:solidFill>
                  <a:schemeClr val="tx1">
                    <a:lumMod val="75000"/>
                    <a:lumOff val="25000"/>
                  </a:schemeClr>
                </a:solidFill>
                <a:ea typeface="微软雅黑" charset="0"/>
              </a:rPr>
              <a:t>、使用可训练的</a:t>
            </a:r>
            <a:r>
              <a:rPr lang="en-US" altLang="zh-CN" b="1" dirty="0">
                <a:solidFill>
                  <a:schemeClr val="tx1">
                    <a:lumMod val="75000"/>
                    <a:lumOff val="25000"/>
                  </a:schemeClr>
                </a:solidFill>
                <a:ea typeface="微软雅黑" charset="0"/>
              </a:rPr>
              <a:t>slicing layer</a:t>
            </a:r>
            <a:r>
              <a:rPr lang="zh-CN" altLang="en-US" b="1" dirty="0">
                <a:solidFill>
                  <a:schemeClr val="tx1">
                    <a:lumMod val="75000"/>
                    <a:lumOff val="25000"/>
                  </a:schemeClr>
                </a:solidFill>
                <a:ea typeface="微软雅黑" charset="0"/>
              </a:rPr>
              <a:t>进行上采样</a:t>
            </a:r>
          </a:p>
        </p:txBody>
      </p:sp>
      <p:sp>
        <p:nvSpPr>
          <p:cNvPr id="9" name="矩形 8">
            <a:extLst>
              <a:ext uri="{FF2B5EF4-FFF2-40B4-BE49-F238E27FC236}">
                <a16:creationId xmlns:a16="http://schemas.microsoft.com/office/drawing/2014/main" id="{0B9BEA0C-D7DB-4009-B7F6-8492836B73B9}"/>
              </a:ext>
            </a:extLst>
          </p:cNvPr>
          <p:cNvSpPr/>
          <p:nvPr/>
        </p:nvSpPr>
        <p:spPr>
          <a:xfrm>
            <a:off x="1531946" y="1622265"/>
            <a:ext cx="9128107" cy="2577950"/>
          </a:xfrm>
          <a:prstGeom prst="rect">
            <a:avLst/>
          </a:prstGeom>
        </p:spPr>
        <p:txBody>
          <a:bodyPr wrap="square">
            <a:spAutoFit/>
          </a:bodyPr>
          <a:lstStyle/>
          <a:p>
            <a:pPr defTabSz="609585">
              <a:lnSpc>
                <a:spcPct val="130000"/>
              </a:lnSpc>
            </a:pPr>
            <a:r>
              <a:rPr lang="zh-CN" altLang="en-US" dirty="0">
                <a:solidFill>
                  <a:schemeClr val="tx1">
                    <a:lumMod val="75000"/>
                    <a:lumOff val="25000"/>
                  </a:schemeClr>
                </a:solidFill>
                <a:latin typeface="微软雅黑" charset="0"/>
                <a:ea typeface="微软雅黑" charset="0"/>
              </a:rPr>
              <a:t>以上描述了如何从低分辨率图像中学习预测双边网格的系数</a:t>
            </a:r>
            <a:r>
              <a:rPr lang="en-US" altLang="zh-CN" dirty="0">
                <a:solidFill>
                  <a:schemeClr val="tx1">
                    <a:lumMod val="75000"/>
                    <a:lumOff val="25000"/>
                  </a:schemeClr>
                </a:solidFill>
                <a:latin typeface="微软雅黑" charset="0"/>
                <a:ea typeface="微软雅黑" charset="0"/>
              </a:rPr>
              <a:t>A</a:t>
            </a:r>
          </a:p>
          <a:p>
            <a:pPr defTabSz="609585">
              <a:lnSpc>
                <a:spcPct val="130000"/>
              </a:lnSpc>
            </a:pPr>
            <a:endParaRPr lang="en-US" altLang="zh-CN" dirty="0">
              <a:solidFill>
                <a:schemeClr val="tx1">
                  <a:lumMod val="75000"/>
                  <a:lumOff val="25000"/>
                </a:schemeClr>
              </a:solidFill>
              <a:latin typeface="微软雅黑" charset="0"/>
              <a:ea typeface="微软雅黑" charset="0"/>
            </a:endParaRPr>
          </a:p>
          <a:p>
            <a:pPr defTabSz="609585">
              <a:lnSpc>
                <a:spcPct val="130000"/>
              </a:lnSpc>
            </a:pPr>
            <a:r>
              <a:rPr lang="zh-CN" altLang="en-US" dirty="0">
                <a:solidFill>
                  <a:schemeClr val="tx1">
                    <a:lumMod val="75000"/>
                    <a:lumOff val="25000"/>
                  </a:schemeClr>
                </a:solidFill>
                <a:latin typeface="微软雅黑" charset="0"/>
                <a:ea typeface="微软雅黑" charset="0"/>
              </a:rPr>
              <a:t>现在需要将这些信息传输回原始输入的高分辨率空间，以产生最终的输出图像。为此，我们引入了基于双边网格的</a:t>
            </a:r>
            <a:r>
              <a:rPr lang="en-US" altLang="zh-CN" dirty="0">
                <a:solidFill>
                  <a:schemeClr val="tx1">
                    <a:lumMod val="75000"/>
                    <a:lumOff val="25000"/>
                  </a:schemeClr>
                </a:solidFill>
                <a:latin typeface="微软雅黑" charset="0"/>
                <a:ea typeface="微软雅黑" charset="0"/>
              </a:rPr>
              <a:t>slicing layer</a:t>
            </a:r>
            <a:r>
              <a:rPr lang="zh-CN" altLang="en-US" dirty="0">
                <a:solidFill>
                  <a:schemeClr val="tx1">
                    <a:lumMod val="75000"/>
                    <a:lumOff val="25000"/>
                  </a:schemeClr>
                </a:solidFill>
                <a:latin typeface="微软雅黑" charset="0"/>
                <a:ea typeface="微软雅黑" charset="0"/>
              </a:rPr>
              <a:t>，该层以单通道引导图 </a:t>
            </a:r>
            <a:r>
              <a:rPr lang="en-US" altLang="zh-CN" dirty="0">
                <a:solidFill>
                  <a:schemeClr val="tx1">
                    <a:lumMod val="75000"/>
                    <a:lumOff val="25000"/>
                  </a:schemeClr>
                </a:solidFill>
                <a:latin typeface="微软雅黑" charset="0"/>
                <a:ea typeface="微软雅黑" charset="0"/>
              </a:rPr>
              <a:t>g </a:t>
            </a:r>
            <a:r>
              <a:rPr lang="zh-CN" altLang="en-US" dirty="0">
                <a:solidFill>
                  <a:schemeClr val="tx1">
                    <a:lumMod val="75000"/>
                    <a:lumOff val="25000"/>
                  </a:schemeClr>
                </a:solidFill>
                <a:latin typeface="微软雅黑" charset="0"/>
                <a:ea typeface="微软雅黑" charset="0"/>
              </a:rPr>
              <a:t>和特征图 </a:t>
            </a:r>
            <a:r>
              <a:rPr lang="en-US" altLang="zh-CN" dirty="0">
                <a:solidFill>
                  <a:schemeClr val="tx1">
                    <a:lumMod val="75000"/>
                    <a:lumOff val="25000"/>
                  </a:schemeClr>
                </a:solidFill>
                <a:latin typeface="微软雅黑" charset="0"/>
                <a:ea typeface="微软雅黑" charset="0"/>
              </a:rPr>
              <a:t>A </a:t>
            </a:r>
            <a:r>
              <a:rPr lang="zh-CN" altLang="en-US" dirty="0">
                <a:solidFill>
                  <a:schemeClr val="tx1">
                    <a:lumMod val="75000"/>
                    <a:lumOff val="25000"/>
                  </a:schemeClr>
                </a:solidFill>
                <a:latin typeface="微软雅黑" charset="0"/>
                <a:ea typeface="微软雅黑" charset="0"/>
              </a:rPr>
              <a:t>作为输入，对于</a:t>
            </a:r>
            <a:r>
              <a:rPr lang="en-US" altLang="zh-CN" dirty="0">
                <a:solidFill>
                  <a:schemeClr val="tx1">
                    <a:lumMod val="75000"/>
                    <a:lumOff val="25000"/>
                  </a:schemeClr>
                </a:solidFill>
                <a:latin typeface="微软雅黑" charset="0"/>
                <a:ea typeface="微软雅黑" charset="0"/>
              </a:rPr>
              <a:t>A</a:t>
            </a:r>
            <a:r>
              <a:rPr lang="zh-CN" altLang="en-US" dirty="0">
                <a:solidFill>
                  <a:schemeClr val="tx1">
                    <a:lumMod val="75000"/>
                    <a:lumOff val="25000"/>
                  </a:schemeClr>
                </a:solidFill>
                <a:latin typeface="微软雅黑" charset="0"/>
                <a:ea typeface="微软雅黑" charset="0"/>
              </a:rPr>
              <a:t>和 </a:t>
            </a:r>
            <a:r>
              <a:rPr lang="en-US" altLang="zh-CN" dirty="0">
                <a:solidFill>
                  <a:schemeClr val="tx1">
                    <a:lumMod val="75000"/>
                    <a:lumOff val="25000"/>
                  </a:schemeClr>
                </a:solidFill>
                <a:latin typeface="微软雅黑" charset="0"/>
                <a:ea typeface="微软雅黑" charset="0"/>
              </a:rPr>
              <a:t>g </a:t>
            </a:r>
            <a:r>
              <a:rPr lang="zh-CN" altLang="en-US" dirty="0">
                <a:solidFill>
                  <a:schemeClr val="tx1">
                    <a:lumMod val="75000"/>
                    <a:lumOff val="25000"/>
                  </a:schemeClr>
                </a:solidFill>
                <a:latin typeface="微软雅黑" charset="0"/>
                <a:ea typeface="微软雅黑" charset="0"/>
              </a:rPr>
              <a:t>该层是次可微的，这使得我们在训练时可以进行反向传播。</a:t>
            </a:r>
          </a:p>
          <a:p>
            <a:pPr defTabSz="609585">
              <a:lnSpc>
                <a:spcPct val="130000"/>
              </a:lnSpc>
            </a:pPr>
            <a:endParaRPr lang="zh-CN" altLang="en-US" dirty="0">
              <a:solidFill>
                <a:schemeClr val="tx1">
                  <a:lumMod val="75000"/>
                  <a:lumOff val="25000"/>
                </a:schemeClr>
              </a:solidFill>
              <a:latin typeface="微软雅黑" charset="0"/>
              <a:ea typeface="微软雅黑" charset="0"/>
            </a:endParaRPr>
          </a:p>
          <a:p>
            <a:pPr defTabSz="609585">
              <a:lnSpc>
                <a:spcPct val="130000"/>
              </a:lnSpc>
            </a:pPr>
            <a:r>
              <a:rPr lang="zh-CN" altLang="en-US" dirty="0">
                <a:solidFill>
                  <a:schemeClr val="tx1">
                    <a:lumMod val="75000"/>
                    <a:lumOff val="25000"/>
                  </a:schemeClr>
                </a:solidFill>
                <a:latin typeface="微软雅黑" charset="0"/>
                <a:ea typeface="微软雅黑" charset="0"/>
              </a:rPr>
              <a:t>利用引导图 </a:t>
            </a:r>
            <a:r>
              <a:rPr lang="en-US" altLang="zh-CN" dirty="0">
                <a:solidFill>
                  <a:schemeClr val="tx1">
                    <a:lumMod val="75000"/>
                    <a:lumOff val="25000"/>
                  </a:schemeClr>
                </a:solidFill>
                <a:latin typeface="微软雅黑" charset="0"/>
                <a:ea typeface="微软雅黑" charset="0"/>
              </a:rPr>
              <a:t>g </a:t>
            </a:r>
            <a:r>
              <a:rPr lang="zh-CN" altLang="en-US" dirty="0">
                <a:solidFill>
                  <a:schemeClr val="tx1">
                    <a:lumMod val="75000"/>
                    <a:lumOff val="25000"/>
                  </a:schemeClr>
                </a:solidFill>
                <a:latin typeface="微软雅黑" charset="0"/>
                <a:ea typeface="微软雅黑" charset="0"/>
              </a:rPr>
              <a:t>对 </a:t>
            </a:r>
            <a:r>
              <a:rPr lang="en-US" altLang="zh-CN" dirty="0">
                <a:solidFill>
                  <a:schemeClr val="tx1">
                    <a:lumMod val="75000"/>
                    <a:lumOff val="25000"/>
                  </a:schemeClr>
                </a:solidFill>
                <a:latin typeface="微软雅黑" charset="0"/>
                <a:ea typeface="微软雅黑" charset="0"/>
              </a:rPr>
              <a:t>A </a:t>
            </a:r>
            <a:r>
              <a:rPr lang="zh-CN" altLang="en-US" dirty="0">
                <a:solidFill>
                  <a:schemeClr val="tx1">
                    <a:lumMod val="75000"/>
                    <a:lumOff val="25000"/>
                  </a:schemeClr>
                </a:solidFill>
                <a:latin typeface="微软雅黑" charset="0"/>
                <a:ea typeface="微软雅黑" charset="0"/>
              </a:rPr>
              <a:t>进行上采样，是利用</a:t>
            </a:r>
            <a:r>
              <a:rPr lang="en-US" altLang="zh-CN" dirty="0">
                <a:solidFill>
                  <a:schemeClr val="tx1">
                    <a:lumMod val="75000"/>
                    <a:lumOff val="25000"/>
                  </a:schemeClr>
                </a:solidFill>
                <a:latin typeface="微软雅黑" charset="0"/>
                <a:ea typeface="微软雅黑" charset="0"/>
              </a:rPr>
              <a:t>A</a:t>
            </a:r>
            <a:r>
              <a:rPr lang="zh-CN" altLang="en-US" dirty="0">
                <a:solidFill>
                  <a:schemeClr val="tx1">
                    <a:lumMod val="75000"/>
                    <a:lumOff val="25000"/>
                  </a:schemeClr>
                </a:solidFill>
                <a:latin typeface="微软雅黑" charset="0"/>
                <a:ea typeface="微软雅黑" charset="0"/>
              </a:rPr>
              <a:t>的系数进行三次线性插值，位置由</a:t>
            </a:r>
            <a:r>
              <a:rPr lang="en-US" altLang="zh-CN" dirty="0">
                <a:solidFill>
                  <a:schemeClr val="tx1">
                    <a:lumMod val="75000"/>
                    <a:lumOff val="25000"/>
                  </a:schemeClr>
                </a:solidFill>
                <a:latin typeface="微软雅黑" charset="0"/>
                <a:ea typeface="微软雅黑" charset="0"/>
              </a:rPr>
              <a:t>g</a:t>
            </a:r>
            <a:r>
              <a:rPr lang="zh-CN" altLang="en-US" dirty="0">
                <a:solidFill>
                  <a:schemeClr val="tx1">
                    <a:lumMod val="75000"/>
                    <a:lumOff val="25000"/>
                  </a:schemeClr>
                </a:solidFill>
                <a:latin typeface="微软雅黑" charset="0"/>
                <a:ea typeface="微软雅黑" charset="0"/>
              </a:rPr>
              <a:t>决定：</a:t>
            </a:r>
          </a:p>
        </p:txBody>
      </p:sp>
      <p:cxnSp>
        <p:nvCxnSpPr>
          <p:cNvPr id="10" name="直接连接符 9">
            <a:extLst>
              <a:ext uri="{FF2B5EF4-FFF2-40B4-BE49-F238E27FC236}">
                <a16:creationId xmlns:a16="http://schemas.microsoft.com/office/drawing/2014/main" id="{64FFBF52-2588-4415-BA0B-007B930CCA81}"/>
              </a:ext>
            </a:extLst>
          </p:cNvPr>
          <p:cNvCxnSpPr/>
          <p:nvPr/>
        </p:nvCxnSpPr>
        <p:spPr>
          <a:xfrm>
            <a:off x="5722327" y="1331221"/>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80774628-9899-4751-ABBA-98CDE93FA891}"/>
              </a:ext>
            </a:extLst>
          </p:cNvPr>
          <p:cNvPicPr>
            <a:picLocks noChangeAspect="1"/>
          </p:cNvPicPr>
          <p:nvPr/>
        </p:nvPicPr>
        <p:blipFill>
          <a:blip r:embed="rId2"/>
          <a:stretch>
            <a:fillRect/>
          </a:stretch>
        </p:blipFill>
        <p:spPr>
          <a:xfrm>
            <a:off x="2891222" y="4293377"/>
            <a:ext cx="6409556" cy="840598"/>
          </a:xfrm>
          <a:prstGeom prst="rect">
            <a:avLst/>
          </a:prstGeom>
        </p:spPr>
      </p:pic>
      <p:sp>
        <p:nvSpPr>
          <p:cNvPr id="16" name="文本框 15">
            <a:extLst>
              <a:ext uri="{FF2B5EF4-FFF2-40B4-BE49-F238E27FC236}">
                <a16:creationId xmlns:a16="http://schemas.microsoft.com/office/drawing/2014/main" id="{F18EF82C-477E-4095-B419-82C08756FA84}"/>
              </a:ext>
            </a:extLst>
          </p:cNvPr>
          <p:cNvSpPr txBox="1"/>
          <p:nvPr/>
        </p:nvSpPr>
        <p:spPr>
          <a:xfrm>
            <a:off x="2122496" y="5278899"/>
            <a:ext cx="6096000" cy="369332"/>
          </a:xfrm>
          <a:prstGeom prst="rect">
            <a:avLst/>
          </a:prstGeom>
          <a:noFill/>
        </p:spPr>
        <p:txBody>
          <a:bodyPr wrap="square">
            <a:spAutoFit/>
          </a:bodyPr>
          <a:lstStyle/>
          <a:p>
            <a:r>
              <a:rPr lang="zh-CN" altLang="en-US" dirty="0"/>
              <a:t>其中</a:t>
            </a:r>
          </a:p>
        </p:txBody>
      </p:sp>
      <p:pic>
        <p:nvPicPr>
          <p:cNvPr id="13" name="图片 12">
            <a:extLst>
              <a:ext uri="{FF2B5EF4-FFF2-40B4-BE49-F238E27FC236}">
                <a16:creationId xmlns:a16="http://schemas.microsoft.com/office/drawing/2014/main" id="{F9240901-5F7D-4EB5-B4CB-53F943A255E9}"/>
              </a:ext>
            </a:extLst>
          </p:cNvPr>
          <p:cNvPicPr>
            <a:picLocks noChangeAspect="1"/>
          </p:cNvPicPr>
          <p:nvPr/>
        </p:nvPicPr>
        <p:blipFill>
          <a:blip r:embed="rId3"/>
          <a:stretch>
            <a:fillRect/>
          </a:stretch>
        </p:blipFill>
        <p:spPr>
          <a:xfrm>
            <a:off x="2891222" y="5133975"/>
            <a:ext cx="3173533" cy="614728"/>
          </a:xfrm>
          <a:prstGeom prst="rect">
            <a:avLst/>
          </a:prstGeom>
        </p:spPr>
      </p:pic>
      <p:sp>
        <p:nvSpPr>
          <p:cNvPr id="21" name="文本框 20">
            <a:extLst>
              <a:ext uri="{FF2B5EF4-FFF2-40B4-BE49-F238E27FC236}">
                <a16:creationId xmlns:a16="http://schemas.microsoft.com/office/drawing/2014/main" id="{503EE97F-9BD9-4F46-BF42-F3F50C62FA38}"/>
              </a:ext>
            </a:extLst>
          </p:cNvPr>
          <p:cNvSpPr txBox="1"/>
          <p:nvPr/>
        </p:nvSpPr>
        <p:spPr>
          <a:xfrm>
            <a:off x="6252778" y="5320269"/>
            <a:ext cx="6096000" cy="369332"/>
          </a:xfrm>
          <a:prstGeom prst="rect">
            <a:avLst/>
          </a:prstGeom>
          <a:noFill/>
        </p:spPr>
        <p:txBody>
          <a:bodyPr wrap="square">
            <a:spAutoFit/>
          </a:bodyPr>
          <a:lstStyle/>
          <a:p>
            <a:r>
              <a:rPr lang="zh-CN" altLang="en-US" dirty="0"/>
              <a:t>表示线性插值。</a:t>
            </a:r>
          </a:p>
        </p:txBody>
      </p:sp>
    </p:spTree>
    <p:extLst>
      <p:ext uri="{BB962C8B-B14F-4D97-AF65-F5344CB8AC3E}">
        <p14:creationId xmlns:p14="http://schemas.microsoft.com/office/powerpoint/2010/main" val="61563158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神经网络架构</a:t>
            </a:r>
          </a:p>
        </p:txBody>
      </p:sp>
      <p:sp>
        <p:nvSpPr>
          <p:cNvPr id="5" name="文本框 4"/>
          <p:cNvSpPr txBox="1"/>
          <p:nvPr/>
        </p:nvSpPr>
        <p:spPr>
          <a:xfrm>
            <a:off x="7100277" y="1168399"/>
            <a:ext cx="3376245" cy="1862048"/>
          </a:xfrm>
          <a:prstGeom prst="rect">
            <a:avLst/>
          </a:prstGeom>
          <a:noFill/>
        </p:spPr>
        <p:txBody>
          <a:bodyPr wrap="none" rtlCol="0">
            <a:spAutoFit/>
          </a:bodyPr>
          <a:lstStyle/>
          <a:p>
            <a:r>
              <a:rPr kumimoji="1" lang="en-US" altLang="zh-CN" sz="11500" b="1">
                <a:solidFill>
                  <a:schemeClr val="accent2">
                    <a:lumMod val="20000"/>
                    <a:lumOff val="80000"/>
                  </a:schemeClr>
                </a:solidFill>
              </a:rPr>
              <a:t>30%</a:t>
            </a:r>
            <a:endParaRPr kumimoji="1" lang="zh-CN" altLang="en-US" sz="11500" b="1" dirty="0">
              <a:solidFill>
                <a:schemeClr val="accent2">
                  <a:lumMod val="20000"/>
                  <a:lumOff val="80000"/>
                </a:schemeClr>
              </a:solidFill>
            </a:endParaRPr>
          </a:p>
        </p:txBody>
      </p:sp>
      <p:sp>
        <p:nvSpPr>
          <p:cNvPr id="8" name="矩形 7">
            <a:extLst>
              <a:ext uri="{FF2B5EF4-FFF2-40B4-BE49-F238E27FC236}">
                <a16:creationId xmlns:a16="http://schemas.microsoft.com/office/drawing/2014/main" id="{BA83EC8D-6204-4F39-B391-4D3D4FD39962}"/>
              </a:ext>
            </a:extLst>
          </p:cNvPr>
          <p:cNvSpPr/>
          <p:nvPr/>
        </p:nvSpPr>
        <p:spPr>
          <a:xfrm>
            <a:off x="832151" y="1159771"/>
            <a:ext cx="4659352"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6</a:t>
            </a:r>
            <a:r>
              <a:rPr lang="zh-CN" altLang="en-US" b="1" dirty="0">
                <a:solidFill>
                  <a:schemeClr val="tx1">
                    <a:lumMod val="75000"/>
                    <a:lumOff val="25000"/>
                  </a:schemeClr>
                </a:solidFill>
                <a:ea typeface="微软雅黑" charset="0"/>
              </a:rPr>
              <a:t>、使用可训练的</a:t>
            </a:r>
            <a:r>
              <a:rPr lang="en-US" altLang="zh-CN" b="1" dirty="0">
                <a:solidFill>
                  <a:schemeClr val="tx1">
                    <a:lumMod val="75000"/>
                    <a:lumOff val="25000"/>
                  </a:schemeClr>
                </a:solidFill>
                <a:ea typeface="微软雅黑" charset="0"/>
              </a:rPr>
              <a:t>slicing layer</a:t>
            </a:r>
            <a:r>
              <a:rPr lang="zh-CN" altLang="en-US" b="1" dirty="0">
                <a:solidFill>
                  <a:schemeClr val="tx1">
                    <a:lumMod val="75000"/>
                    <a:lumOff val="25000"/>
                  </a:schemeClr>
                </a:solidFill>
                <a:ea typeface="微软雅黑" charset="0"/>
              </a:rPr>
              <a:t>进行上采样</a:t>
            </a:r>
          </a:p>
        </p:txBody>
      </p:sp>
      <p:sp>
        <p:nvSpPr>
          <p:cNvPr id="9" name="矩形 8">
            <a:extLst>
              <a:ext uri="{FF2B5EF4-FFF2-40B4-BE49-F238E27FC236}">
                <a16:creationId xmlns:a16="http://schemas.microsoft.com/office/drawing/2014/main" id="{0B9BEA0C-D7DB-4009-B7F6-8492836B73B9}"/>
              </a:ext>
            </a:extLst>
          </p:cNvPr>
          <p:cNvSpPr/>
          <p:nvPr/>
        </p:nvSpPr>
        <p:spPr>
          <a:xfrm>
            <a:off x="583588" y="1767176"/>
            <a:ext cx="5270499" cy="3658246"/>
          </a:xfrm>
          <a:prstGeom prst="rect">
            <a:avLst/>
          </a:prstGeom>
        </p:spPr>
        <p:txBody>
          <a:bodyPr wrap="square">
            <a:spAutoFit/>
          </a:bodyPr>
          <a:lstStyle/>
          <a:p>
            <a:pPr defTabSz="609585">
              <a:lnSpc>
                <a:spcPct val="130000"/>
              </a:lnSpc>
            </a:pPr>
            <a:r>
              <a:rPr lang="zh-CN" altLang="en-US" dirty="0">
                <a:solidFill>
                  <a:schemeClr val="tx1">
                    <a:lumMod val="75000"/>
                    <a:lumOff val="25000"/>
                  </a:schemeClr>
                </a:solidFill>
                <a:latin typeface="微软雅黑" charset="0"/>
                <a:ea typeface="微软雅黑" charset="0"/>
              </a:rPr>
              <a:t>      </a:t>
            </a:r>
            <a:r>
              <a:rPr lang="en-US" altLang="zh-CN" dirty="0" err="1">
                <a:solidFill>
                  <a:schemeClr val="tx1">
                    <a:lumMod val="75000"/>
                    <a:lumOff val="25000"/>
                  </a:schemeClr>
                </a:solidFill>
                <a:latin typeface="微软雅黑" charset="0"/>
                <a:ea typeface="微软雅黑" charset="0"/>
              </a:rPr>
              <a:t>S_x</a:t>
            </a:r>
            <a:r>
              <a:rPr lang="en-US" altLang="zh-CN" dirty="0">
                <a:solidFill>
                  <a:schemeClr val="tx1">
                    <a:lumMod val="75000"/>
                    <a:lumOff val="25000"/>
                  </a:schemeClr>
                </a:solidFill>
                <a:latin typeface="微软雅黑" charset="0"/>
                <a:ea typeface="微软雅黑" charset="0"/>
              </a:rPr>
              <a:t> </a:t>
            </a:r>
            <a:r>
              <a:rPr lang="zh-CN" altLang="en-US" dirty="0">
                <a:solidFill>
                  <a:schemeClr val="tx1">
                    <a:lumMod val="75000"/>
                    <a:lumOff val="25000"/>
                  </a:schemeClr>
                </a:solidFill>
                <a:latin typeface="微软雅黑" charset="0"/>
                <a:ea typeface="微软雅黑" charset="0"/>
              </a:rPr>
              <a:t>和 </a:t>
            </a:r>
            <a:r>
              <a:rPr lang="en-US" altLang="zh-CN" dirty="0" err="1">
                <a:solidFill>
                  <a:schemeClr val="tx1">
                    <a:lumMod val="75000"/>
                    <a:lumOff val="25000"/>
                  </a:schemeClr>
                </a:solidFill>
                <a:latin typeface="微软雅黑" charset="0"/>
                <a:ea typeface="微软雅黑" charset="0"/>
              </a:rPr>
              <a:t>S_y</a:t>
            </a:r>
            <a:r>
              <a:rPr lang="en-US" altLang="zh-CN" dirty="0">
                <a:solidFill>
                  <a:schemeClr val="tx1">
                    <a:lumMod val="75000"/>
                    <a:lumOff val="25000"/>
                  </a:schemeClr>
                </a:solidFill>
                <a:latin typeface="微软雅黑" charset="0"/>
                <a:ea typeface="微软雅黑" charset="0"/>
              </a:rPr>
              <a:t> </a:t>
            </a:r>
            <a:r>
              <a:rPr lang="zh-CN" altLang="en-US" dirty="0">
                <a:solidFill>
                  <a:schemeClr val="tx1">
                    <a:lumMod val="75000"/>
                    <a:lumOff val="25000"/>
                  </a:schemeClr>
                </a:solidFill>
                <a:latin typeface="微软雅黑" charset="0"/>
                <a:ea typeface="微软雅黑" charset="0"/>
              </a:rPr>
              <a:t>分别表示网格和全分辨原图的高度和宽度比例，特别的，每个像素都被分配了一个仿射变换的系数系数，其在网格里对应的深度由图像灰度值</a:t>
            </a:r>
            <a:r>
              <a:rPr lang="en-US" altLang="zh-CN" dirty="0">
                <a:solidFill>
                  <a:schemeClr val="tx1">
                    <a:lumMod val="75000"/>
                    <a:lumOff val="25000"/>
                  </a:schemeClr>
                </a:solidFill>
                <a:latin typeface="微软雅黑" charset="0"/>
                <a:ea typeface="微软雅黑" charset="0"/>
              </a:rPr>
              <a:t>g(x, y)</a:t>
            </a:r>
            <a:r>
              <a:rPr lang="zh-CN" altLang="en-US" dirty="0">
                <a:solidFill>
                  <a:schemeClr val="tx1">
                    <a:lumMod val="75000"/>
                    <a:lumOff val="25000"/>
                  </a:schemeClr>
                </a:solidFill>
                <a:latin typeface="微软雅黑" charset="0"/>
                <a:ea typeface="微软雅黑" charset="0"/>
              </a:rPr>
              <a:t>决定，也就是</a:t>
            </a:r>
            <a:r>
              <a:rPr lang="en-US" altLang="zh-CN" dirty="0" err="1">
                <a:solidFill>
                  <a:schemeClr val="tx1">
                    <a:lumMod val="75000"/>
                    <a:lumOff val="25000"/>
                  </a:schemeClr>
                </a:solidFill>
                <a:latin typeface="微软雅黑" charset="0"/>
                <a:ea typeface="微软雅黑" charset="0"/>
              </a:rPr>
              <a:t>A_c</a:t>
            </a:r>
            <a:r>
              <a:rPr lang="en-US" altLang="zh-CN" dirty="0">
                <a:solidFill>
                  <a:schemeClr val="tx1">
                    <a:lumMod val="75000"/>
                    <a:lumOff val="25000"/>
                  </a:schemeClr>
                </a:solidFill>
                <a:latin typeface="微软雅黑" charset="0"/>
                <a:ea typeface="微软雅黑" charset="0"/>
              </a:rPr>
              <a:t> [ </a:t>
            </a:r>
            <a:r>
              <a:rPr lang="en-US" altLang="zh-CN" dirty="0" err="1">
                <a:solidFill>
                  <a:schemeClr val="tx1">
                    <a:lumMod val="75000"/>
                    <a:lumOff val="25000"/>
                  </a:schemeClr>
                </a:solidFill>
                <a:latin typeface="微软雅黑" charset="0"/>
                <a:ea typeface="微软雅黑" charset="0"/>
              </a:rPr>
              <a:t>i</a:t>
            </a:r>
            <a:r>
              <a:rPr lang="en-US" altLang="zh-CN" dirty="0">
                <a:solidFill>
                  <a:schemeClr val="tx1">
                    <a:lumMod val="75000"/>
                    <a:lumOff val="25000"/>
                  </a:schemeClr>
                </a:solidFill>
                <a:latin typeface="微软雅黑" charset="0"/>
                <a:ea typeface="微软雅黑" charset="0"/>
              </a:rPr>
              <a:t>,  j, g[x, y] ] </a:t>
            </a:r>
            <a:r>
              <a:rPr lang="zh-CN" altLang="en-US" dirty="0">
                <a:solidFill>
                  <a:schemeClr val="tx1">
                    <a:lumMod val="75000"/>
                    <a:lumOff val="25000"/>
                  </a:schemeClr>
                </a:solidFill>
                <a:latin typeface="微软雅黑" charset="0"/>
                <a:ea typeface="微软雅黑" charset="0"/>
              </a:rPr>
              <a:t>。这里的</a:t>
            </a:r>
            <a:r>
              <a:rPr lang="en-US" altLang="zh-CN" dirty="0">
                <a:solidFill>
                  <a:schemeClr val="tx1">
                    <a:lumMod val="75000"/>
                    <a:lumOff val="25000"/>
                  </a:schemeClr>
                </a:solidFill>
                <a:latin typeface="微软雅黑" charset="0"/>
                <a:ea typeface="微软雅黑" charset="0"/>
              </a:rPr>
              <a:t>slicing</a:t>
            </a:r>
            <a:r>
              <a:rPr lang="zh-CN" altLang="en-US" dirty="0">
                <a:solidFill>
                  <a:schemeClr val="tx1">
                    <a:lumMod val="75000"/>
                    <a:lumOff val="25000"/>
                  </a:schemeClr>
                </a:solidFill>
                <a:latin typeface="微软雅黑" charset="0"/>
                <a:ea typeface="微软雅黑" charset="0"/>
              </a:rPr>
              <a:t>使用 </a:t>
            </a:r>
            <a:r>
              <a:rPr lang="en-US" altLang="zh-CN" dirty="0">
                <a:solidFill>
                  <a:schemeClr val="tx1">
                    <a:lumMod val="75000"/>
                    <a:lumOff val="25000"/>
                  </a:schemeClr>
                </a:solidFill>
                <a:latin typeface="微软雅黑" charset="0"/>
                <a:ea typeface="微软雅黑" charset="0"/>
              </a:rPr>
              <a:t>OpenGL </a:t>
            </a:r>
            <a:r>
              <a:rPr lang="zh-CN" altLang="en-US" dirty="0">
                <a:solidFill>
                  <a:schemeClr val="tx1">
                    <a:lumMod val="75000"/>
                    <a:lumOff val="25000"/>
                  </a:schemeClr>
                </a:solidFill>
                <a:latin typeface="微软雅黑" charset="0"/>
                <a:ea typeface="微软雅黑" charset="0"/>
              </a:rPr>
              <a:t>库完成，通过这个操作使得输出图的边缘遵循输入图的边缘，达到保边的效果，这个效应相对于反卷积来说更加明显，如下图所示。通过这个操作，可以将全分辨下复杂的操作转换成许多简单的局部操作（也就是在每个网格对应图像的操作）。</a:t>
            </a:r>
          </a:p>
        </p:txBody>
      </p:sp>
      <p:pic>
        <p:nvPicPr>
          <p:cNvPr id="7" name="图片 6">
            <a:extLst>
              <a:ext uri="{FF2B5EF4-FFF2-40B4-BE49-F238E27FC236}">
                <a16:creationId xmlns:a16="http://schemas.microsoft.com/office/drawing/2014/main" id="{98C0F85A-9A9A-4DB9-9994-57A40BB89034}"/>
              </a:ext>
            </a:extLst>
          </p:cNvPr>
          <p:cNvPicPr>
            <a:picLocks noChangeAspect="1"/>
          </p:cNvPicPr>
          <p:nvPr/>
        </p:nvPicPr>
        <p:blipFill>
          <a:blip r:embed="rId2"/>
          <a:stretch>
            <a:fillRect/>
          </a:stretch>
        </p:blipFill>
        <p:spPr>
          <a:xfrm>
            <a:off x="6210300" y="431891"/>
            <a:ext cx="5619750" cy="5972175"/>
          </a:xfrm>
          <a:prstGeom prst="rect">
            <a:avLst/>
          </a:prstGeom>
        </p:spPr>
      </p:pic>
    </p:spTree>
    <p:extLst>
      <p:ext uri="{BB962C8B-B14F-4D97-AF65-F5344CB8AC3E}">
        <p14:creationId xmlns:p14="http://schemas.microsoft.com/office/powerpoint/2010/main" val="268389399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神经网络架构</a:t>
            </a:r>
          </a:p>
        </p:txBody>
      </p:sp>
      <p:sp>
        <p:nvSpPr>
          <p:cNvPr id="5" name="文本框 4"/>
          <p:cNvSpPr txBox="1"/>
          <p:nvPr/>
        </p:nvSpPr>
        <p:spPr>
          <a:xfrm>
            <a:off x="7100277" y="1168399"/>
            <a:ext cx="3376245" cy="1862048"/>
          </a:xfrm>
          <a:prstGeom prst="rect">
            <a:avLst/>
          </a:prstGeom>
          <a:noFill/>
        </p:spPr>
        <p:txBody>
          <a:bodyPr wrap="none" rtlCol="0">
            <a:spAutoFit/>
          </a:bodyPr>
          <a:lstStyle/>
          <a:p>
            <a:r>
              <a:rPr kumimoji="1" lang="en-US" altLang="zh-CN" sz="11500" b="1">
                <a:solidFill>
                  <a:schemeClr val="accent2">
                    <a:lumMod val="20000"/>
                    <a:lumOff val="80000"/>
                  </a:schemeClr>
                </a:solidFill>
              </a:rPr>
              <a:t>30%</a:t>
            </a:r>
            <a:endParaRPr kumimoji="1" lang="zh-CN" altLang="en-US" sz="11500" b="1" dirty="0">
              <a:solidFill>
                <a:schemeClr val="accent2">
                  <a:lumMod val="20000"/>
                  <a:lumOff val="80000"/>
                </a:schemeClr>
              </a:solidFill>
            </a:endParaRPr>
          </a:p>
        </p:txBody>
      </p:sp>
      <p:sp>
        <p:nvSpPr>
          <p:cNvPr id="8" name="矩形 7">
            <a:extLst>
              <a:ext uri="{FF2B5EF4-FFF2-40B4-BE49-F238E27FC236}">
                <a16:creationId xmlns:a16="http://schemas.microsoft.com/office/drawing/2014/main" id="{BA83EC8D-6204-4F39-B391-4D3D4FD39962}"/>
              </a:ext>
            </a:extLst>
          </p:cNvPr>
          <p:cNvSpPr/>
          <p:nvPr/>
        </p:nvSpPr>
        <p:spPr>
          <a:xfrm>
            <a:off x="1520192" y="1159771"/>
            <a:ext cx="3283270"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7</a:t>
            </a:r>
            <a:r>
              <a:rPr lang="zh-CN" altLang="en-US" b="1" dirty="0">
                <a:solidFill>
                  <a:schemeClr val="tx1">
                    <a:lumMod val="75000"/>
                    <a:lumOff val="25000"/>
                  </a:schemeClr>
                </a:solidFill>
                <a:ea typeface="微软雅黑" charset="0"/>
              </a:rPr>
              <a:t>、实现全分辨率的最终输出</a:t>
            </a:r>
          </a:p>
        </p:txBody>
      </p:sp>
      <p:sp>
        <p:nvSpPr>
          <p:cNvPr id="9" name="矩形 8">
            <a:extLst>
              <a:ext uri="{FF2B5EF4-FFF2-40B4-BE49-F238E27FC236}">
                <a16:creationId xmlns:a16="http://schemas.microsoft.com/office/drawing/2014/main" id="{0B9BEA0C-D7DB-4009-B7F6-8492836B73B9}"/>
              </a:ext>
            </a:extLst>
          </p:cNvPr>
          <p:cNvSpPr/>
          <p:nvPr/>
        </p:nvSpPr>
        <p:spPr>
          <a:xfrm>
            <a:off x="1531946" y="1622265"/>
            <a:ext cx="9128107" cy="1137556"/>
          </a:xfrm>
          <a:prstGeom prst="rect">
            <a:avLst/>
          </a:prstGeom>
        </p:spPr>
        <p:txBody>
          <a:bodyPr wrap="square">
            <a:spAutoFit/>
          </a:bodyPr>
          <a:lstStyle/>
          <a:p>
            <a:pPr defTabSz="609585">
              <a:lnSpc>
                <a:spcPct val="130000"/>
              </a:lnSpc>
            </a:pPr>
            <a:r>
              <a:rPr lang="zh-CN" altLang="en-US" dirty="0">
                <a:solidFill>
                  <a:schemeClr val="tx1">
                    <a:lumMod val="75000"/>
                    <a:lumOff val="25000"/>
                  </a:schemeClr>
                </a:solidFill>
                <a:latin typeface="微软雅黑" charset="0"/>
                <a:ea typeface="微软雅黑" charset="0"/>
              </a:rPr>
              <a:t>后面的操作都是在全分辨率下进行，对于输入图像 </a:t>
            </a:r>
            <a:r>
              <a:rPr lang="en-US" altLang="zh-CN" dirty="0">
                <a:solidFill>
                  <a:schemeClr val="tx1">
                    <a:lumMod val="75000"/>
                    <a:lumOff val="25000"/>
                  </a:schemeClr>
                </a:solidFill>
                <a:latin typeface="微软雅黑" charset="0"/>
                <a:ea typeface="微软雅黑" charset="0"/>
              </a:rPr>
              <a:t>I,</a:t>
            </a:r>
            <a:r>
              <a:rPr lang="zh-CN" altLang="en-US" dirty="0">
                <a:solidFill>
                  <a:schemeClr val="tx1">
                    <a:lumMod val="75000"/>
                    <a:lumOff val="25000"/>
                  </a:schemeClr>
                </a:solidFill>
                <a:latin typeface="微软雅黑" charset="0"/>
                <a:ea typeface="微软雅黑" charset="0"/>
              </a:rPr>
              <a:t>提取其特征 </a:t>
            </a:r>
            <a:r>
              <a:rPr lang="en-US" altLang="zh-CN" dirty="0">
                <a:solidFill>
                  <a:schemeClr val="tx1">
                    <a:lumMod val="75000"/>
                    <a:lumOff val="25000"/>
                  </a:schemeClr>
                </a:solidFill>
                <a:latin typeface="微软雅黑" charset="0"/>
                <a:ea typeface="微软雅黑" charset="0"/>
              </a:rPr>
              <a:t>ϕ </a:t>
            </a:r>
            <a:r>
              <a:rPr lang="zh-CN" altLang="en-US" dirty="0">
                <a:solidFill>
                  <a:schemeClr val="tx1">
                    <a:lumMod val="75000"/>
                    <a:lumOff val="25000"/>
                  </a:schemeClr>
                </a:solidFill>
                <a:latin typeface="微软雅黑" charset="0"/>
                <a:ea typeface="微软雅黑" charset="0"/>
              </a:rPr>
              <a:t>实现两个作用：</a:t>
            </a:r>
            <a:endParaRPr lang="en-US" altLang="zh-CN" dirty="0">
              <a:solidFill>
                <a:schemeClr val="tx1">
                  <a:lumMod val="75000"/>
                  <a:lumOff val="25000"/>
                </a:schemeClr>
              </a:solidFill>
              <a:latin typeface="微软雅黑" charset="0"/>
              <a:ea typeface="微软雅黑" charset="0"/>
            </a:endParaRPr>
          </a:p>
          <a:p>
            <a:pPr defTabSz="609585">
              <a:lnSpc>
                <a:spcPct val="130000"/>
              </a:lnSpc>
            </a:pPr>
            <a:r>
              <a:rPr lang="en-US" altLang="zh-CN" dirty="0">
                <a:solidFill>
                  <a:schemeClr val="tx1">
                    <a:lumMod val="75000"/>
                    <a:lumOff val="25000"/>
                  </a:schemeClr>
                </a:solidFill>
                <a:latin typeface="微软雅黑" charset="0"/>
                <a:ea typeface="微软雅黑" charset="0"/>
              </a:rPr>
              <a:t>1</a:t>
            </a:r>
            <a:r>
              <a:rPr lang="zh-CN" altLang="en-US" dirty="0">
                <a:solidFill>
                  <a:schemeClr val="tx1">
                    <a:lumMod val="75000"/>
                    <a:lumOff val="25000"/>
                  </a:schemeClr>
                </a:solidFill>
                <a:latin typeface="微软雅黑" charset="0"/>
                <a:ea typeface="微软雅黑" charset="0"/>
              </a:rPr>
              <a:t>、它们可以用来获得引导图 </a:t>
            </a:r>
            <a:r>
              <a:rPr lang="en-US" altLang="zh-CN" dirty="0">
                <a:solidFill>
                  <a:schemeClr val="tx1">
                    <a:lumMod val="75000"/>
                    <a:lumOff val="25000"/>
                  </a:schemeClr>
                </a:solidFill>
                <a:latin typeface="微软雅黑" charset="0"/>
                <a:ea typeface="微软雅黑" charset="0"/>
              </a:rPr>
              <a:t>g</a:t>
            </a:r>
            <a:r>
              <a:rPr lang="zh-CN" altLang="en-US" dirty="0">
                <a:solidFill>
                  <a:schemeClr val="tx1">
                    <a:lumMod val="75000"/>
                    <a:lumOff val="25000"/>
                  </a:schemeClr>
                </a:solidFill>
                <a:latin typeface="微软雅黑" charset="0"/>
                <a:ea typeface="微软雅黑" charset="0"/>
              </a:rPr>
              <a:t>；</a:t>
            </a:r>
            <a:endParaRPr lang="en-US" altLang="zh-CN" dirty="0">
              <a:solidFill>
                <a:schemeClr val="tx1">
                  <a:lumMod val="75000"/>
                  <a:lumOff val="25000"/>
                </a:schemeClr>
              </a:solidFill>
              <a:latin typeface="微软雅黑" charset="0"/>
              <a:ea typeface="微软雅黑" charset="0"/>
            </a:endParaRPr>
          </a:p>
          <a:p>
            <a:pPr defTabSz="609585">
              <a:lnSpc>
                <a:spcPct val="130000"/>
              </a:lnSpc>
            </a:pPr>
            <a:r>
              <a:rPr lang="en-US" altLang="zh-CN" dirty="0">
                <a:solidFill>
                  <a:schemeClr val="tx1">
                    <a:lumMod val="75000"/>
                    <a:lumOff val="25000"/>
                  </a:schemeClr>
                </a:solidFill>
                <a:latin typeface="微软雅黑" charset="0"/>
                <a:ea typeface="微软雅黑" charset="0"/>
              </a:rPr>
              <a:t>2</a:t>
            </a:r>
            <a:r>
              <a:rPr lang="zh-CN" altLang="en-US" dirty="0">
                <a:solidFill>
                  <a:schemeClr val="tx1">
                    <a:lumMod val="75000"/>
                    <a:lumOff val="25000"/>
                  </a:schemeClr>
                </a:solidFill>
                <a:latin typeface="微软雅黑" charset="0"/>
                <a:ea typeface="微软雅黑" charset="0"/>
              </a:rPr>
              <a:t>、可以用来给上述得到的全分辨局部仿射模型做回归。</a:t>
            </a:r>
          </a:p>
        </p:txBody>
      </p:sp>
      <p:cxnSp>
        <p:nvCxnSpPr>
          <p:cNvPr id="10" name="直接连接符 9">
            <a:extLst>
              <a:ext uri="{FF2B5EF4-FFF2-40B4-BE49-F238E27FC236}">
                <a16:creationId xmlns:a16="http://schemas.microsoft.com/office/drawing/2014/main" id="{64FFBF52-2588-4415-BA0B-007B930CCA81}"/>
              </a:ext>
            </a:extLst>
          </p:cNvPr>
          <p:cNvCxnSpPr/>
          <p:nvPr/>
        </p:nvCxnSpPr>
        <p:spPr>
          <a:xfrm>
            <a:off x="5462596" y="1331221"/>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48F0ECC-5F52-4237-965B-B60FDD18B480}"/>
              </a:ext>
            </a:extLst>
          </p:cNvPr>
          <p:cNvSpPr txBox="1"/>
          <p:nvPr/>
        </p:nvSpPr>
        <p:spPr>
          <a:xfrm>
            <a:off x="185437" y="3002518"/>
            <a:ext cx="6096000" cy="369332"/>
          </a:xfrm>
          <a:prstGeom prst="rect">
            <a:avLst/>
          </a:prstGeom>
          <a:noFill/>
        </p:spPr>
        <p:txBody>
          <a:bodyPr wrap="square">
            <a:spAutoFit/>
          </a:bodyPr>
          <a:lstStyle/>
          <a:p>
            <a:r>
              <a:rPr lang="zh-CN" altLang="en-US" dirty="0"/>
              <a:t>（1）获得引导图的辅助网络</a:t>
            </a:r>
          </a:p>
        </p:txBody>
      </p:sp>
      <p:sp>
        <p:nvSpPr>
          <p:cNvPr id="15" name="文本框 14">
            <a:extLst>
              <a:ext uri="{FF2B5EF4-FFF2-40B4-BE49-F238E27FC236}">
                <a16:creationId xmlns:a16="http://schemas.microsoft.com/office/drawing/2014/main" id="{ADB1CEA9-3E75-4579-9E73-6399C2BE0DAE}"/>
              </a:ext>
            </a:extLst>
          </p:cNvPr>
          <p:cNvSpPr txBox="1"/>
          <p:nvPr/>
        </p:nvSpPr>
        <p:spPr>
          <a:xfrm>
            <a:off x="877503" y="3556516"/>
            <a:ext cx="6096000" cy="369332"/>
          </a:xfrm>
          <a:prstGeom prst="rect">
            <a:avLst/>
          </a:prstGeom>
          <a:noFill/>
        </p:spPr>
        <p:txBody>
          <a:bodyPr wrap="square">
            <a:spAutoFit/>
          </a:bodyPr>
          <a:lstStyle/>
          <a:p>
            <a:r>
              <a:rPr lang="zh-CN" altLang="en-US" dirty="0">
                <a:solidFill>
                  <a:schemeClr val="accent4">
                    <a:lumMod val="50000"/>
                  </a:schemeClr>
                </a:solidFill>
              </a:rPr>
              <a:t>对原始图像三个通道操作后相加得到引导图：</a:t>
            </a:r>
          </a:p>
        </p:txBody>
      </p:sp>
      <p:pic>
        <p:nvPicPr>
          <p:cNvPr id="12" name="图片 11">
            <a:extLst>
              <a:ext uri="{FF2B5EF4-FFF2-40B4-BE49-F238E27FC236}">
                <a16:creationId xmlns:a16="http://schemas.microsoft.com/office/drawing/2014/main" id="{F7B16FED-606B-4853-B798-FB07E9E5A6AF}"/>
              </a:ext>
            </a:extLst>
          </p:cNvPr>
          <p:cNvPicPr>
            <a:picLocks noChangeAspect="1"/>
          </p:cNvPicPr>
          <p:nvPr/>
        </p:nvPicPr>
        <p:blipFill>
          <a:blip r:embed="rId2"/>
          <a:stretch>
            <a:fillRect/>
          </a:stretch>
        </p:blipFill>
        <p:spPr>
          <a:xfrm>
            <a:off x="6095999" y="3570500"/>
            <a:ext cx="5010032" cy="1513767"/>
          </a:xfrm>
          <a:prstGeom prst="rect">
            <a:avLst/>
          </a:prstGeom>
        </p:spPr>
      </p:pic>
      <p:sp>
        <p:nvSpPr>
          <p:cNvPr id="19" name="文本框 18">
            <a:extLst>
              <a:ext uri="{FF2B5EF4-FFF2-40B4-BE49-F238E27FC236}">
                <a16:creationId xmlns:a16="http://schemas.microsoft.com/office/drawing/2014/main" id="{15E8DE39-B2D4-4A7C-BB90-88D20856AC54}"/>
              </a:ext>
            </a:extLst>
          </p:cNvPr>
          <p:cNvSpPr txBox="1"/>
          <p:nvPr/>
        </p:nvSpPr>
        <p:spPr>
          <a:xfrm>
            <a:off x="6835792" y="5235735"/>
            <a:ext cx="6096000" cy="369332"/>
          </a:xfrm>
          <a:prstGeom prst="rect">
            <a:avLst/>
          </a:prstGeom>
          <a:noFill/>
        </p:spPr>
        <p:txBody>
          <a:bodyPr wrap="square">
            <a:spAutoFit/>
          </a:bodyPr>
          <a:lstStyle/>
          <a:p>
            <a:r>
              <a:rPr lang="zh-CN" altLang="en-US" dirty="0"/>
              <a:t>M，a，t，b，b'是需要学习的参数</a:t>
            </a:r>
          </a:p>
        </p:txBody>
      </p:sp>
    </p:spTree>
    <p:extLst>
      <p:ext uri="{BB962C8B-B14F-4D97-AF65-F5344CB8AC3E}">
        <p14:creationId xmlns:p14="http://schemas.microsoft.com/office/powerpoint/2010/main" val="406954662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神经网络架构</a:t>
            </a:r>
          </a:p>
        </p:txBody>
      </p:sp>
      <p:sp>
        <p:nvSpPr>
          <p:cNvPr id="5" name="文本框 4"/>
          <p:cNvSpPr txBox="1"/>
          <p:nvPr/>
        </p:nvSpPr>
        <p:spPr>
          <a:xfrm>
            <a:off x="7100277" y="1168399"/>
            <a:ext cx="3376245" cy="1862048"/>
          </a:xfrm>
          <a:prstGeom prst="rect">
            <a:avLst/>
          </a:prstGeom>
          <a:noFill/>
        </p:spPr>
        <p:txBody>
          <a:bodyPr wrap="none" rtlCol="0">
            <a:spAutoFit/>
          </a:bodyPr>
          <a:lstStyle/>
          <a:p>
            <a:r>
              <a:rPr kumimoji="1" lang="en-US" altLang="zh-CN" sz="11500" b="1">
                <a:solidFill>
                  <a:schemeClr val="accent2">
                    <a:lumMod val="20000"/>
                    <a:lumOff val="80000"/>
                  </a:schemeClr>
                </a:solidFill>
              </a:rPr>
              <a:t>30%</a:t>
            </a:r>
            <a:endParaRPr kumimoji="1" lang="zh-CN" altLang="en-US" sz="11500" b="1" dirty="0">
              <a:solidFill>
                <a:schemeClr val="accent2">
                  <a:lumMod val="20000"/>
                  <a:lumOff val="80000"/>
                </a:schemeClr>
              </a:solidFill>
            </a:endParaRPr>
          </a:p>
        </p:txBody>
      </p:sp>
      <p:sp>
        <p:nvSpPr>
          <p:cNvPr id="8" name="矩形 7">
            <a:extLst>
              <a:ext uri="{FF2B5EF4-FFF2-40B4-BE49-F238E27FC236}">
                <a16:creationId xmlns:a16="http://schemas.microsoft.com/office/drawing/2014/main" id="{BA83EC8D-6204-4F39-B391-4D3D4FD39962}"/>
              </a:ext>
            </a:extLst>
          </p:cNvPr>
          <p:cNvSpPr/>
          <p:nvPr/>
        </p:nvSpPr>
        <p:spPr>
          <a:xfrm>
            <a:off x="1520192" y="1159771"/>
            <a:ext cx="3283270"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7</a:t>
            </a:r>
            <a:r>
              <a:rPr lang="zh-CN" altLang="en-US" b="1" dirty="0">
                <a:solidFill>
                  <a:schemeClr val="tx1">
                    <a:lumMod val="75000"/>
                    <a:lumOff val="25000"/>
                  </a:schemeClr>
                </a:solidFill>
                <a:ea typeface="微软雅黑" charset="0"/>
              </a:rPr>
              <a:t>、实现全分辨率的最终输出</a:t>
            </a:r>
          </a:p>
        </p:txBody>
      </p:sp>
      <p:cxnSp>
        <p:nvCxnSpPr>
          <p:cNvPr id="10" name="直接连接符 9">
            <a:extLst>
              <a:ext uri="{FF2B5EF4-FFF2-40B4-BE49-F238E27FC236}">
                <a16:creationId xmlns:a16="http://schemas.microsoft.com/office/drawing/2014/main" id="{64FFBF52-2588-4415-BA0B-007B930CCA81}"/>
              </a:ext>
            </a:extLst>
          </p:cNvPr>
          <p:cNvCxnSpPr/>
          <p:nvPr/>
        </p:nvCxnSpPr>
        <p:spPr>
          <a:xfrm>
            <a:off x="5462596" y="1331221"/>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48F0ECC-5F52-4237-965B-B60FDD18B480}"/>
              </a:ext>
            </a:extLst>
          </p:cNvPr>
          <p:cNvSpPr txBox="1"/>
          <p:nvPr/>
        </p:nvSpPr>
        <p:spPr>
          <a:xfrm>
            <a:off x="113827" y="1775130"/>
            <a:ext cx="6096000" cy="369332"/>
          </a:xfrm>
          <a:prstGeom prst="rect">
            <a:avLst/>
          </a:prstGeom>
          <a:noFill/>
        </p:spPr>
        <p:txBody>
          <a:bodyPr wrap="square">
            <a:spAutoFit/>
          </a:bodyPr>
          <a:lstStyle/>
          <a:p>
            <a:r>
              <a:rPr lang="zh-CN" altLang="en-US" dirty="0"/>
              <a:t>（</a:t>
            </a:r>
            <a:r>
              <a:rPr lang="en-US" altLang="zh-CN" dirty="0"/>
              <a:t>2</a:t>
            </a:r>
            <a:r>
              <a:rPr lang="zh-CN" altLang="en-US" dirty="0"/>
              <a:t>）将最后的输出结果进行组装</a:t>
            </a:r>
          </a:p>
        </p:txBody>
      </p:sp>
      <p:pic>
        <p:nvPicPr>
          <p:cNvPr id="20" name="图片 19">
            <a:extLst>
              <a:ext uri="{FF2B5EF4-FFF2-40B4-BE49-F238E27FC236}">
                <a16:creationId xmlns:a16="http://schemas.microsoft.com/office/drawing/2014/main" id="{F06CFFC2-D022-448A-A166-B5E0377B2F53}"/>
              </a:ext>
            </a:extLst>
          </p:cNvPr>
          <p:cNvPicPr>
            <a:picLocks noChangeAspect="1"/>
          </p:cNvPicPr>
          <p:nvPr/>
        </p:nvPicPr>
        <p:blipFill>
          <a:blip r:embed="rId2"/>
          <a:stretch>
            <a:fillRect/>
          </a:stretch>
        </p:blipFill>
        <p:spPr>
          <a:xfrm>
            <a:off x="3988890" y="1732019"/>
            <a:ext cx="7202985" cy="1186498"/>
          </a:xfrm>
          <a:prstGeom prst="rect">
            <a:avLst/>
          </a:prstGeom>
        </p:spPr>
      </p:pic>
      <p:pic>
        <p:nvPicPr>
          <p:cNvPr id="23" name="图片 22">
            <a:extLst>
              <a:ext uri="{FF2B5EF4-FFF2-40B4-BE49-F238E27FC236}">
                <a16:creationId xmlns:a16="http://schemas.microsoft.com/office/drawing/2014/main" id="{8B64C09D-DA0E-470F-AA22-9F4246ECEB06}"/>
              </a:ext>
            </a:extLst>
          </p:cNvPr>
          <p:cNvPicPr>
            <a:picLocks noChangeAspect="1"/>
          </p:cNvPicPr>
          <p:nvPr/>
        </p:nvPicPr>
        <p:blipFill>
          <a:blip r:embed="rId3"/>
          <a:stretch>
            <a:fillRect/>
          </a:stretch>
        </p:blipFill>
        <p:spPr>
          <a:xfrm>
            <a:off x="490546" y="3121433"/>
            <a:ext cx="6115050" cy="3257550"/>
          </a:xfrm>
          <a:prstGeom prst="rect">
            <a:avLst/>
          </a:prstGeom>
        </p:spPr>
      </p:pic>
      <p:sp>
        <p:nvSpPr>
          <p:cNvPr id="25" name="文本框 24">
            <a:extLst>
              <a:ext uri="{FF2B5EF4-FFF2-40B4-BE49-F238E27FC236}">
                <a16:creationId xmlns:a16="http://schemas.microsoft.com/office/drawing/2014/main" id="{89301805-C82B-4941-B422-BB5C247A54ED}"/>
              </a:ext>
            </a:extLst>
          </p:cNvPr>
          <p:cNvSpPr txBox="1"/>
          <p:nvPr/>
        </p:nvSpPr>
        <p:spPr>
          <a:xfrm>
            <a:off x="7100277" y="4288543"/>
            <a:ext cx="4504347" cy="923330"/>
          </a:xfrm>
          <a:prstGeom prst="rect">
            <a:avLst/>
          </a:prstGeom>
          <a:noFill/>
        </p:spPr>
        <p:txBody>
          <a:bodyPr wrap="square">
            <a:spAutoFit/>
          </a:bodyPr>
          <a:lstStyle/>
          <a:p>
            <a:r>
              <a:rPr lang="zh-CN" altLang="en-US" dirty="0">
                <a:solidFill>
                  <a:schemeClr val="accent4">
                    <a:lumMod val="50000"/>
                  </a:schemeClr>
                </a:solidFill>
              </a:rPr>
              <a:t>上图左边为颜色转换矩阵</a:t>
            </a:r>
            <a:endParaRPr lang="en-US" altLang="zh-CN" dirty="0">
              <a:solidFill>
                <a:schemeClr val="accent4">
                  <a:lumMod val="50000"/>
                </a:schemeClr>
              </a:solidFill>
            </a:endParaRPr>
          </a:p>
          <a:p>
            <a:endParaRPr lang="en-US" altLang="zh-CN" dirty="0">
              <a:solidFill>
                <a:schemeClr val="accent4">
                  <a:lumMod val="50000"/>
                </a:schemeClr>
              </a:solidFill>
            </a:endParaRPr>
          </a:p>
          <a:p>
            <a:r>
              <a:rPr lang="zh-CN" altLang="en-US" dirty="0">
                <a:solidFill>
                  <a:schemeClr val="accent4">
                    <a:lumMod val="50000"/>
                  </a:schemeClr>
                </a:solidFill>
              </a:rPr>
              <a:t>右边为使用学习得到的引导图的效果</a:t>
            </a:r>
          </a:p>
        </p:txBody>
      </p:sp>
    </p:spTree>
    <p:extLst>
      <p:ext uri="{BB962C8B-B14F-4D97-AF65-F5344CB8AC3E}">
        <p14:creationId xmlns:p14="http://schemas.microsoft.com/office/powerpoint/2010/main" val="169580644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神经网络架构</a:t>
            </a:r>
          </a:p>
        </p:txBody>
      </p:sp>
      <p:sp>
        <p:nvSpPr>
          <p:cNvPr id="5" name="文本框 4"/>
          <p:cNvSpPr txBox="1"/>
          <p:nvPr/>
        </p:nvSpPr>
        <p:spPr>
          <a:xfrm>
            <a:off x="6862836" y="1042944"/>
            <a:ext cx="3376245" cy="1862048"/>
          </a:xfrm>
          <a:prstGeom prst="rect">
            <a:avLst/>
          </a:prstGeom>
          <a:noFill/>
        </p:spPr>
        <p:txBody>
          <a:bodyPr wrap="none" rtlCol="0">
            <a:spAutoFit/>
          </a:bodyPr>
          <a:lstStyle/>
          <a:p>
            <a:r>
              <a:rPr kumimoji="1" lang="en-US" altLang="zh-CN" sz="11500" b="1">
                <a:solidFill>
                  <a:schemeClr val="accent2">
                    <a:lumMod val="20000"/>
                    <a:lumOff val="80000"/>
                  </a:schemeClr>
                </a:solidFill>
              </a:rPr>
              <a:t>30%</a:t>
            </a:r>
            <a:endParaRPr kumimoji="1" lang="zh-CN" altLang="en-US" sz="11500" b="1" dirty="0">
              <a:solidFill>
                <a:schemeClr val="accent2">
                  <a:lumMod val="20000"/>
                  <a:lumOff val="80000"/>
                </a:schemeClr>
              </a:solidFill>
            </a:endParaRPr>
          </a:p>
        </p:txBody>
      </p:sp>
      <p:sp>
        <p:nvSpPr>
          <p:cNvPr id="8" name="矩形 7">
            <a:extLst>
              <a:ext uri="{FF2B5EF4-FFF2-40B4-BE49-F238E27FC236}">
                <a16:creationId xmlns:a16="http://schemas.microsoft.com/office/drawing/2014/main" id="{BA83EC8D-6204-4F39-B391-4D3D4FD39962}"/>
              </a:ext>
            </a:extLst>
          </p:cNvPr>
          <p:cNvSpPr/>
          <p:nvPr/>
        </p:nvSpPr>
        <p:spPr>
          <a:xfrm>
            <a:off x="970037" y="1331220"/>
            <a:ext cx="1925563" cy="369332"/>
          </a:xfrm>
          <a:prstGeom prst="rect">
            <a:avLst/>
          </a:prstGeom>
        </p:spPr>
        <p:txBody>
          <a:bodyPr wrap="squar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8</a:t>
            </a:r>
            <a:r>
              <a:rPr lang="zh-CN" altLang="en-US" b="1" dirty="0">
                <a:solidFill>
                  <a:schemeClr val="tx1">
                    <a:lumMod val="75000"/>
                    <a:lumOff val="25000"/>
                  </a:schemeClr>
                </a:solidFill>
                <a:ea typeface="微软雅黑" charset="0"/>
              </a:rPr>
              <a:t>、训练过程</a:t>
            </a:r>
          </a:p>
        </p:txBody>
      </p:sp>
      <p:cxnSp>
        <p:nvCxnSpPr>
          <p:cNvPr id="10" name="直接连接符 9">
            <a:extLst>
              <a:ext uri="{FF2B5EF4-FFF2-40B4-BE49-F238E27FC236}">
                <a16:creationId xmlns:a16="http://schemas.microsoft.com/office/drawing/2014/main" id="{64FFBF52-2588-4415-BA0B-007B930CCA81}"/>
              </a:ext>
            </a:extLst>
          </p:cNvPr>
          <p:cNvCxnSpPr/>
          <p:nvPr/>
        </p:nvCxnSpPr>
        <p:spPr>
          <a:xfrm>
            <a:off x="3340100" y="1540771"/>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9103A8E-E513-4B66-AF1A-558EFE288E57}"/>
              </a:ext>
            </a:extLst>
          </p:cNvPr>
          <p:cNvSpPr txBox="1"/>
          <p:nvPr/>
        </p:nvSpPr>
        <p:spPr>
          <a:xfrm>
            <a:off x="1171418" y="2080305"/>
            <a:ext cx="9597048" cy="923330"/>
          </a:xfrm>
          <a:prstGeom prst="rect">
            <a:avLst/>
          </a:prstGeom>
          <a:noFill/>
        </p:spPr>
        <p:txBody>
          <a:bodyPr wrap="square">
            <a:spAutoFit/>
          </a:bodyPr>
          <a:lstStyle/>
          <a:p>
            <a:r>
              <a:rPr lang="zh-CN" altLang="en-US" dirty="0">
                <a:solidFill>
                  <a:schemeClr val="accent4">
                    <a:lumMod val="50000"/>
                  </a:schemeClr>
                </a:solidFill>
              </a:rPr>
              <a:t>对这个神经网络的训练是在全分辨率下进行的，通过最小化</a:t>
            </a:r>
            <a:r>
              <a:rPr lang="en-US" altLang="zh-CN" dirty="0">
                <a:solidFill>
                  <a:schemeClr val="accent4">
                    <a:lumMod val="50000"/>
                  </a:schemeClr>
                </a:solidFill>
              </a:rPr>
              <a:t>L_2 </a:t>
            </a:r>
            <a:r>
              <a:rPr lang="zh-CN" altLang="en-US" dirty="0">
                <a:solidFill>
                  <a:schemeClr val="accent4">
                    <a:lumMod val="50000"/>
                  </a:schemeClr>
                </a:solidFill>
              </a:rPr>
              <a:t>损失来优化权重和偏置项</a:t>
            </a:r>
            <a:endParaRPr lang="en-US" altLang="zh-CN" dirty="0">
              <a:solidFill>
                <a:schemeClr val="accent4">
                  <a:lumMod val="50000"/>
                </a:schemeClr>
              </a:solidFill>
            </a:endParaRPr>
          </a:p>
          <a:p>
            <a:endParaRPr lang="en-US" altLang="zh-CN" dirty="0">
              <a:solidFill>
                <a:schemeClr val="accent4">
                  <a:lumMod val="50000"/>
                </a:schemeClr>
              </a:solidFill>
            </a:endParaRPr>
          </a:p>
          <a:p>
            <a:r>
              <a:rPr lang="zh-CN" altLang="en-US" dirty="0">
                <a:solidFill>
                  <a:schemeClr val="accent4">
                    <a:lumMod val="50000"/>
                  </a:schemeClr>
                </a:solidFill>
              </a:rPr>
              <a:t>损失函数如下：</a:t>
            </a:r>
          </a:p>
        </p:txBody>
      </p:sp>
      <p:pic>
        <p:nvPicPr>
          <p:cNvPr id="12" name="图片 11">
            <a:extLst>
              <a:ext uri="{FF2B5EF4-FFF2-40B4-BE49-F238E27FC236}">
                <a16:creationId xmlns:a16="http://schemas.microsoft.com/office/drawing/2014/main" id="{851DC3D3-95B3-4370-A049-45876C320946}"/>
              </a:ext>
            </a:extLst>
          </p:cNvPr>
          <p:cNvPicPr>
            <a:picLocks noChangeAspect="1"/>
          </p:cNvPicPr>
          <p:nvPr/>
        </p:nvPicPr>
        <p:blipFill>
          <a:blip r:embed="rId2"/>
          <a:stretch>
            <a:fillRect/>
          </a:stretch>
        </p:blipFill>
        <p:spPr>
          <a:xfrm>
            <a:off x="1615306" y="3185857"/>
            <a:ext cx="9268201" cy="1309943"/>
          </a:xfrm>
          <a:prstGeom prst="rect">
            <a:avLst/>
          </a:prstGeom>
        </p:spPr>
      </p:pic>
    </p:spTree>
    <p:extLst>
      <p:ext uri="{BB962C8B-B14F-4D97-AF65-F5344CB8AC3E}">
        <p14:creationId xmlns:p14="http://schemas.microsoft.com/office/powerpoint/2010/main" val="394288381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2048247"/>
            <a:ext cx="12192000" cy="275166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17766" y="2584779"/>
            <a:ext cx="1998617" cy="1998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442541" y="2409554"/>
            <a:ext cx="2349066" cy="2349066"/>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12651" y="2962415"/>
            <a:ext cx="3755074" cy="923330"/>
          </a:xfrm>
          <a:prstGeom prst="rect">
            <a:avLst/>
          </a:prstGeom>
        </p:spPr>
        <p:txBody>
          <a:bodyPr wrap="square">
            <a:spAutoFit/>
          </a:bodyPr>
          <a:lstStyle/>
          <a:p>
            <a:pPr defTabSz="609585"/>
            <a:r>
              <a:rPr lang="zh-CN" altLang="en-US" sz="5400" b="1" dirty="0">
                <a:solidFill>
                  <a:schemeClr val="accent2">
                    <a:lumMod val="20000"/>
                    <a:lumOff val="80000"/>
                  </a:schemeClr>
                </a:solidFill>
                <a:ea typeface="微软雅黑" charset="0"/>
              </a:rPr>
              <a:t>▷ 实验结果</a:t>
            </a:r>
          </a:p>
        </p:txBody>
      </p:sp>
    </p:spTree>
    <p:extLst>
      <p:ext uri="{BB962C8B-B14F-4D97-AF65-F5344CB8AC3E}">
        <p14:creationId xmlns:p14="http://schemas.microsoft.com/office/powerpoint/2010/main" val="13152091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871646"/>
            <a:ext cx="12192000" cy="1735667"/>
          </a:xfrm>
          <a:prstGeom prst="rect">
            <a:avLst/>
          </a:prstGeom>
          <a:solidFill>
            <a:srgbClr val="79A5B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50000"/>
                </a:schemeClr>
              </a:solidFill>
            </a:endParaRPr>
          </a:p>
        </p:txBody>
      </p:sp>
      <p:sp>
        <p:nvSpPr>
          <p:cNvPr id="20" name="矩形 19"/>
          <p:cNvSpPr/>
          <p:nvPr/>
        </p:nvSpPr>
        <p:spPr>
          <a:xfrm>
            <a:off x="787896" y="4686758"/>
            <a:ext cx="10794504" cy="701346"/>
          </a:xfrm>
          <a:prstGeom prst="rect">
            <a:avLst/>
          </a:prstGeom>
        </p:spPr>
        <p:txBody>
          <a:bodyPr wrap="square">
            <a:spAutoFit/>
          </a:bodyPr>
          <a:lstStyle/>
          <a:p>
            <a:pPr algn="ctr" defTabSz="609585">
              <a:lnSpc>
                <a:spcPct val="130000"/>
              </a:lnSpc>
            </a:pPr>
            <a:r>
              <a:rPr lang="zh-CN" altLang="en-US" sz="1600" dirty="0">
                <a:solidFill>
                  <a:schemeClr val="accent2">
                    <a:lumMod val="50000"/>
                  </a:schemeClr>
                </a:solidFill>
                <a:latin typeface="微软雅黑" charset="0"/>
                <a:ea typeface="微软雅黑" charset="0"/>
              </a:rPr>
              <a:t>该文在多个模型上进行评估，使用了</a:t>
            </a:r>
            <a:r>
              <a:rPr lang="en-US" altLang="zh-CN" sz="1600" dirty="0">
                <a:solidFill>
                  <a:schemeClr val="accent2">
                    <a:lumMod val="50000"/>
                  </a:schemeClr>
                </a:solidFill>
                <a:latin typeface="微软雅黑" charset="0"/>
                <a:ea typeface="微软雅黑" charset="0"/>
              </a:rPr>
              <a:t>HDR+ and the face brightening dataset</a:t>
            </a:r>
            <a:r>
              <a:rPr lang="zh-CN" altLang="en-US" sz="1600" dirty="0">
                <a:solidFill>
                  <a:schemeClr val="accent2">
                    <a:lumMod val="50000"/>
                  </a:schemeClr>
                </a:solidFill>
                <a:latin typeface="微软雅黑" charset="0"/>
                <a:ea typeface="微软雅黑" charset="0"/>
              </a:rPr>
              <a:t>，</a:t>
            </a:r>
            <a:r>
              <a:rPr lang="en-US" altLang="zh-CN" sz="1600" dirty="0">
                <a:solidFill>
                  <a:schemeClr val="accent2">
                    <a:lumMod val="50000"/>
                  </a:schemeClr>
                </a:solidFill>
                <a:latin typeface="微软雅黑" charset="0"/>
                <a:ea typeface="微软雅黑" charset="0"/>
              </a:rPr>
              <a:t>the MIT-Adobe “</a:t>
            </a:r>
            <a:r>
              <a:rPr lang="en-US" altLang="zh-CN" sz="1600" dirty="0" err="1">
                <a:solidFill>
                  <a:schemeClr val="accent2">
                    <a:lumMod val="50000"/>
                  </a:schemeClr>
                </a:solidFill>
                <a:latin typeface="微软雅黑" charset="0"/>
                <a:ea typeface="微软雅黑" charset="0"/>
              </a:rPr>
              <a:t>FiveK</a:t>
            </a:r>
            <a:r>
              <a:rPr lang="en-US" altLang="zh-CN" sz="1600" dirty="0">
                <a:solidFill>
                  <a:schemeClr val="accent2">
                    <a:lumMod val="50000"/>
                  </a:schemeClr>
                </a:solidFill>
                <a:latin typeface="微软雅黑" charset="0"/>
                <a:ea typeface="微软雅黑" charset="0"/>
              </a:rPr>
              <a:t>” dataset</a:t>
            </a:r>
            <a:r>
              <a:rPr lang="zh-CN" altLang="en-US" sz="1600" dirty="0">
                <a:solidFill>
                  <a:schemeClr val="accent2">
                    <a:lumMod val="50000"/>
                  </a:schemeClr>
                </a:solidFill>
                <a:latin typeface="微软雅黑" charset="0"/>
                <a:ea typeface="微软雅黑" charset="0"/>
              </a:rPr>
              <a:t>等多种数据集进行模型的评估和训练</a:t>
            </a:r>
            <a:r>
              <a:rPr lang="zh-CN" altLang="en-US" sz="1400" dirty="0">
                <a:solidFill>
                  <a:schemeClr val="accent2">
                    <a:lumMod val="50000"/>
                  </a:schemeClr>
                </a:solidFill>
                <a:latin typeface="微软雅黑" charset="0"/>
                <a:ea typeface="微软雅黑" charset="0"/>
              </a:rPr>
              <a:t>。</a:t>
            </a:r>
            <a:endParaRPr lang="en-US" altLang="zh-CN" sz="1400" dirty="0">
              <a:solidFill>
                <a:schemeClr val="accent2">
                  <a:lumMod val="50000"/>
                </a:schemeClr>
              </a:solidFill>
              <a:latin typeface="微软雅黑" charset="0"/>
              <a:ea typeface="微软雅黑" charset="0"/>
            </a:endParaRPr>
          </a:p>
        </p:txBody>
      </p:sp>
      <p:grpSp>
        <p:nvGrpSpPr>
          <p:cNvPr id="5" name="组 4"/>
          <p:cNvGrpSpPr/>
          <p:nvPr/>
        </p:nvGrpSpPr>
        <p:grpSpPr>
          <a:xfrm>
            <a:off x="954796" y="4490337"/>
            <a:ext cx="10282409" cy="161214"/>
            <a:chOff x="954796" y="4490337"/>
            <a:chExt cx="10282409" cy="161214"/>
          </a:xfrm>
        </p:grpSpPr>
        <p:cxnSp>
          <p:nvCxnSpPr>
            <p:cNvPr id="27" name="直接连接符 42"/>
            <p:cNvCxnSpPr/>
            <p:nvPr/>
          </p:nvCxnSpPr>
          <p:spPr>
            <a:xfrm>
              <a:off x="6324283" y="4570944"/>
              <a:ext cx="4912922"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平行四边形 27"/>
            <p:cNvSpPr/>
            <p:nvPr/>
          </p:nvSpPr>
          <p:spPr>
            <a:xfrm flipH="1">
              <a:off x="6049161" y="449033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flipH="1">
              <a:off x="5986129" y="449033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flipH="1">
              <a:off x="6109486" y="449033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42"/>
            <p:cNvCxnSpPr/>
            <p:nvPr/>
          </p:nvCxnSpPr>
          <p:spPr>
            <a:xfrm>
              <a:off x="954796" y="4570944"/>
              <a:ext cx="4912922"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5" name="文本框 24">
            <a:extLst>
              <a:ext uri="{FF2B5EF4-FFF2-40B4-BE49-F238E27FC236}">
                <a16:creationId xmlns:a16="http://schemas.microsoft.com/office/drawing/2014/main" id="{CB00EEC3-EDB8-41FB-A94B-D9C43041049A}"/>
              </a:ext>
            </a:extLst>
          </p:cNvPr>
          <p:cNvSpPr txBox="1"/>
          <p:nvPr/>
        </p:nvSpPr>
        <p:spPr>
          <a:xfrm>
            <a:off x="805912" y="5629922"/>
            <a:ext cx="10794504" cy="381258"/>
          </a:xfrm>
          <a:prstGeom prst="rect">
            <a:avLst/>
          </a:prstGeom>
          <a:noFill/>
        </p:spPr>
        <p:txBody>
          <a:bodyPr wrap="square">
            <a:spAutoFit/>
          </a:bodyPr>
          <a:lstStyle/>
          <a:p>
            <a:pPr algn="ctr" defTabSz="609585">
              <a:lnSpc>
                <a:spcPct val="130000"/>
              </a:lnSpc>
            </a:pPr>
            <a:r>
              <a:rPr lang="zh-CN" altLang="en-US" sz="1600" dirty="0">
                <a:solidFill>
                  <a:schemeClr val="accent2">
                    <a:lumMod val="50000"/>
                  </a:schemeClr>
                </a:solidFill>
                <a:latin typeface="微软雅黑" charset="0"/>
                <a:ea typeface="微软雅黑" charset="0"/>
              </a:rPr>
              <a:t>实验阶段保留了</a:t>
            </a:r>
            <a:r>
              <a:rPr lang="en-US" altLang="zh-CN" sz="1600" dirty="0">
                <a:solidFill>
                  <a:schemeClr val="accent2">
                    <a:lumMod val="50000"/>
                  </a:schemeClr>
                </a:solidFill>
                <a:latin typeface="微软雅黑" charset="0"/>
                <a:ea typeface="微软雅黑" charset="0"/>
              </a:rPr>
              <a:t>500</a:t>
            </a:r>
            <a:r>
              <a:rPr lang="zh-CN" altLang="en-US" sz="1600" dirty="0">
                <a:solidFill>
                  <a:schemeClr val="accent2">
                    <a:lumMod val="50000"/>
                  </a:schemeClr>
                </a:solidFill>
                <a:latin typeface="微软雅黑" charset="0"/>
                <a:ea typeface="微软雅黑" charset="0"/>
              </a:rPr>
              <a:t>张图像用于验证和测试，并对其余的</a:t>
            </a:r>
            <a:r>
              <a:rPr lang="en-US" altLang="zh-CN" sz="1600" dirty="0">
                <a:solidFill>
                  <a:schemeClr val="accent2">
                    <a:lumMod val="50000"/>
                  </a:schemeClr>
                </a:solidFill>
                <a:latin typeface="微软雅黑" charset="0"/>
                <a:ea typeface="微软雅黑" charset="0"/>
              </a:rPr>
              <a:t>4500</a:t>
            </a:r>
            <a:r>
              <a:rPr lang="zh-CN" altLang="en-US" sz="1600" dirty="0">
                <a:solidFill>
                  <a:schemeClr val="accent2">
                    <a:lumMod val="50000"/>
                  </a:schemeClr>
                </a:solidFill>
                <a:latin typeface="微软雅黑" charset="0"/>
                <a:ea typeface="微软雅黑" charset="0"/>
              </a:rPr>
              <a:t>进行训练，同时使用随机裁剪，翻转和旋转来增加数据。</a:t>
            </a:r>
          </a:p>
        </p:txBody>
      </p:sp>
      <p:pic>
        <p:nvPicPr>
          <p:cNvPr id="9" name="图片 8">
            <a:extLst>
              <a:ext uri="{FF2B5EF4-FFF2-40B4-BE49-F238E27FC236}">
                <a16:creationId xmlns:a16="http://schemas.microsoft.com/office/drawing/2014/main" id="{9CB2E644-F757-4DBC-936E-20E65EFCD340}"/>
              </a:ext>
            </a:extLst>
          </p:cNvPr>
          <p:cNvPicPr>
            <a:picLocks noChangeAspect="1"/>
          </p:cNvPicPr>
          <p:nvPr/>
        </p:nvPicPr>
        <p:blipFill>
          <a:blip r:embed="rId2"/>
          <a:stretch>
            <a:fillRect/>
          </a:stretch>
        </p:blipFill>
        <p:spPr>
          <a:xfrm>
            <a:off x="583588" y="938380"/>
            <a:ext cx="5105400" cy="3333750"/>
          </a:xfrm>
          <a:prstGeom prst="rect">
            <a:avLst/>
          </a:prstGeom>
        </p:spPr>
      </p:pic>
      <p:pic>
        <p:nvPicPr>
          <p:cNvPr id="11" name="图片 10">
            <a:extLst>
              <a:ext uri="{FF2B5EF4-FFF2-40B4-BE49-F238E27FC236}">
                <a16:creationId xmlns:a16="http://schemas.microsoft.com/office/drawing/2014/main" id="{C5B77F63-14AB-489E-B1EF-322DF9BC2065}"/>
              </a:ext>
            </a:extLst>
          </p:cNvPr>
          <p:cNvPicPr>
            <a:picLocks noChangeAspect="1"/>
          </p:cNvPicPr>
          <p:nvPr/>
        </p:nvPicPr>
        <p:blipFill>
          <a:blip r:embed="rId3"/>
          <a:stretch>
            <a:fillRect/>
          </a:stretch>
        </p:blipFill>
        <p:spPr>
          <a:xfrm>
            <a:off x="6531587" y="373117"/>
            <a:ext cx="5076825" cy="4010025"/>
          </a:xfrm>
          <a:prstGeom prst="rect">
            <a:avLst/>
          </a:prstGeom>
        </p:spPr>
      </p:pic>
      <p:sp>
        <p:nvSpPr>
          <p:cNvPr id="15" name="文本占位符 14">
            <a:extLst>
              <a:ext uri="{FF2B5EF4-FFF2-40B4-BE49-F238E27FC236}">
                <a16:creationId xmlns:a16="http://schemas.microsoft.com/office/drawing/2014/main" id="{5ADA53E4-545B-4A20-A10F-01249EE09683}"/>
              </a:ext>
            </a:extLst>
          </p:cNvPr>
          <p:cNvSpPr>
            <a:spLocks noGrp="1"/>
          </p:cNvSpPr>
          <p:nvPr>
            <p:ph type="body" sz="quarter" idx="12"/>
          </p:nvPr>
        </p:nvSpPr>
        <p:spPr/>
        <p:txBody>
          <a:bodyPr/>
          <a:lstStyle/>
          <a:p>
            <a:r>
              <a:rPr lang="zh-CN" altLang="en-US" dirty="0"/>
              <a:t>实验结果</a:t>
            </a:r>
          </a:p>
        </p:txBody>
      </p:sp>
    </p:spTree>
    <p:extLst>
      <p:ext uri="{BB962C8B-B14F-4D97-AF65-F5344CB8AC3E}">
        <p14:creationId xmlns:p14="http://schemas.microsoft.com/office/powerpoint/2010/main" val="200681197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19"/>
          <p:cNvGrpSpPr/>
          <p:nvPr/>
        </p:nvGrpSpPr>
        <p:grpSpPr>
          <a:xfrm>
            <a:off x="9823969" y="495898"/>
            <a:ext cx="1457845" cy="1381248"/>
            <a:chOff x="115601" y="285647"/>
            <a:chExt cx="5848985" cy="5848985"/>
          </a:xfrm>
          <a:effectLst>
            <a:outerShdw dist="88900" dir="2700000" algn="tl" rotWithShape="0">
              <a:prstClr val="black">
                <a:alpha val="8000"/>
              </a:prstClr>
            </a:outerShdw>
          </a:effectLst>
        </p:grpSpPr>
        <p:sp>
          <p:nvSpPr>
            <p:cNvPr id="50" name="椭圆 49"/>
            <p:cNvSpPr/>
            <p:nvPr/>
          </p:nvSpPr>
          <p:spPr>
            <a:xfrm>
              <a:off x="118408" y="310643"/>
              <a:ext cx="5845838" cy="5820991"/>
            </a:xfrm>
            <a:prstGeom prst="ellipse">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a:ea typeface="微软雅黑"/>
                <a:cs typeface="+mn-cs"/>
              </a:endParaRPr>
            </a:p>
          </p:txBody>
        </p:sp>
        <p:grpSp>
          <p:nvGrpSpPr>
            <p:cNvPr id="51" name="Group 4"/>
            <p:cNvGrpSpPr>
              <a:grpSpLocks noChangeAspect="1"/>
            </p:cNvGrpSpPr>
            <p:nvPr/>
          </p:nvGrpSpPr>
          <p:grpSpPr bwMode="auto">
            <a:xfrm>
              <a:off x="115601" y="285647"/>
              <a:ext cx="5848985" cy="5848985"/>
              <a:chOff x="0" y="5"/>
              <a:chExt cx="291" cy="291"/>
            </a:xfrm>
            <a:solidFill>
              <a:srgbClr val="0378B0"/>
            </a:solidFill>
          </p:grpSpPr>
          <p:sp>
            <p:nvSpPr>
              <p:cNvPr id="52" name="Freeform 5"/>
              <p:cNvSpPr>
                <a:spLocks/>
              </p:cNvSpPr>
              <p:nvPr/>
            </p:nvSpPr>
            <p:spPr bwMode="auto">
              <a:xfrm>
                <a:off x="0" y="41"/>
                <a:ext cx="194" cy="255"/>
              </a:xfrm>
              <a:custGeom>
                <a:avLst/>
                <a:gdLst>
                  <a:gd name="T0" fmla="*/ 80 w 80"/>
                  <a:gd name="T1" fmla="*/ 85 h 105"/>
                  <a:gd name="T2" fmla="*/ 74 w 80"/>
                  <a:gd name="T3" fmla="*/ 80 h 105"/>
                  <a:gd name="T4" fmla="*/ 72 w 80"/>
                  <a:gd name="T5" fmla="*/ 69 h 105"/>
                  <a:gd name="T6" fmla="*/ 75 w 80"/>
                  <a:gd name="T7" fmla="*/ 63 h 105"/>
                  <a:gd name="T8" fmla="*/ 72 w 80"/>
                  <a:gd name="T9" fmla="*/ 63 h 105"/>
                  <a:gd name="T10" fmla="*/ 67 w 80"/>
                  <a:gd name="T11" fmla="*/ 57 h 105"/>
                  <a:gd name="T12" fmla="*/ 63 w 80"/>
                  <a:gd name="T13" fmla="*/ 55 h 105"/>
                  <a:gd name="T14" fmla="*/ 53 w 80"/>
                  <a:gd name="T15" fmla="*/ 52 h 105"/>
                  <a:gd name="T16" fmla="*/ 45 w 80"/>
                  <a:gd name="T17" fmla="*/ 39 h 105"/>
                  <a:gd name="T18" fmla="*/ 41 w 80"/>
                  <a:gd name="T19" fmla="*/ 31 h 105"/>
                  <a:gd name="T20" fmla="*/ 42 w 80"/>
                  <a:gd name="T21" fmla="*/ 20 h 105"/>
                  <a:gd name="T22" fmla="*/ 36 w 80"/>
                  <a:gd name="T23" fmla="*/ 10 h 105"/>
                  <a:gd name="T24" fmla="*/ 29 w 80"/>
                  <a:gd name="T25" fmla="*/ 8 h 105"/>
                  <a:gd name="T26" fmla="*/ 25 w 80"/>
                  <a:gd name="T27" fmla="*/ 12 h 105"/>
                  <a:gd name="T28" fmla="*/ 19 w 80"/>
                  <a:gd name="T29" fmla="*/ 19 h 105"/>
                  <a:gd name="T30" fmla="*/ 22 w 80"/>
                  <a:gd name="T31" fmla="*/ 12 h 105"/>
                  <a:gd name="T32" fmla="*/ 20 w 80"/>
                  <a:gd name="T33" fmla="*/ 13 h 105"/>
                  <a:gd name="T34" fmla="*/ 19 w 80"/>
                  <a:gd name="T35" fmla="*/ 9 h 105"/>
                  <a:gd name="T36" fmla="*/ 23 w 80"/>
                  <a:gd name="T37" fmla="*/ 5 h 105"/>
                  <a:gd name="T38" fmla="*/ 20 w 80"/>
                  <a:gd name="T39" fmla="*/ 5 h 105"/>
                  <a:gd name="T40" fmla="*/ 20 w 80"/>
                  <a:gd name="T41" fmla="*/ 2 h 105"/>
                  <a:gd name="T42" fmla="*/ 23 w 80"/>
                  <a:gd name="T43" fmla="*/ 2 h 105"/>
                  <a:gd name="T44" fmla="*/ 21 w 80"/>
                  <a:gd name="T45" fmla="*/ 0 h 105"/>
                  <a:gd name="T46" fmla="*/ 0 w 80"/>
                  <a:gd name="T47" fmla="*/ 45 h 105"/>
                  <a:gd name="T48" fmla="*/ 60 w 80"/>
                  <a:gd name="T49" fmla="*/ 105 h 105"/>
                  <a:gd name="T50" fmla="*/ 72 w 80"/>
                  <a:gd name="T51" fmla="*/ 104 h 105"/>
                  <a:gd name="T52" fmla="*/ 80 w 80"/>
                  <a:gd name="T53"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0" h="105">
                    <a:moveTo>
                      <a:pt x="80" y="85"/>
                    </a:moveTo>
                    <a:cubicBezTo>
                      <a:pt x="78" y="83"/>
                      <a:pt x="76" y="82"/>
                      <a:pt x="74" y="80"/>
                    </a:cubicBezTo>
                    <a:cubicBezTo>
                      <a:pt x="73" y="77"/>
                      <a:pt x="73" y="73"/>
                      <a:pt x="72" y="69"/>
                    </a:cubicBezTo>
                    <a:cubicBezTo>
                      <a:pt x="73" y="67"/>
                      <a:pt x="74" y="65"/>
                      <a:pt x="75" y="63"/>
                    </a:cubicBezTo>
                    <a:cubicBezTo>
                      <a:pt x="74" y="63"/>
                      <a:pt x="73" y="63"/>
                      <a:pt x="72" y="63"/>
                    </a:cubicBezTo>
                    <a:cubicBezTo>
                      <a:pt x="70" y="61"/>
                      <a:pt x="69" y="59"/>
                      <a:pt x="67" y="57"/>
                    </a:cubicBezTo>
                    <a:cubicBezTo>
                      <a:pt x="66" y="56"/>
                      <a:pt x="64" y="56"/>
                      <a:pt x="63" y="55"/>
                    </a:cubicBezTo>
                    <a:cubicBezTo>
                      <a:pt x="60" y="54"/>
                      <a:pt x="56" y="53"/>
                      <a:pt x="53" y="52"/>
                    </a:cubicBezTo>
                    <a:cubicBezTo>
                      <a:pt x="50" y="47"/>
                      <a:pt x="48" y="43"/>
                      <a:pt x="45" y="39"/>
                    </a:cubicBezTo>
                    <a:cubicBezTo>
                      <a:pt x="44" y="36"/>
                      <a:pt x="42" y="33"/>
                      <a:pt x="41" y="31"/>
                    </a:cubicBezTo>
                    <a:cubicBezTo>
                      <a:pt x="41" y="27"/>
                      <a:pt x="41" y="23"/>
                      <a:pt x="42" y="20"/>
                    </a:cubicBezTo>
                    <a:cubicBezTo>
                      <a:pt x="40" y="16"/>
                      <a:pt x="38" y="13"/>
                      <a:pt x="36" y="10"/>
                    </a:cubicBezTo>
                    <a:cubicBezTo>
                      <a:pt x="34" y="9"/>
                      <a:pt x="31" y="9"/>
                      <a:pt x="29" y="8"/>
                    </a:cubicBezTo>
                    <a:cubicBezTo>
                      <a:pt x="28" y="9"/>
                      <a:pt x="26" y="10"/>
                      <a:pt x="25" y="12"/>
                    </a:cubicBezTo>
                    <a:cubicBezTo>
                      <a:pt x="22" y="14"/>
                      <a:pt x="20" y="16"/>
                      <a:pt x="19" y="19"/>
                    </a:cubicBezTo>
                    <a:cubicBezTo>
                      <a:pt x="20" y="16"/>
                      <a:pt x="21" y="14"/>
                      <a:pt x="22" y="12"/>
                    </a:cubicBezTo>
                    <a:cubicBezTo>
                      <a:pt x="22" y="12"/>
                      <a:pt x="21" y="13"/>
                      <a:pt x="20" y="13"/>
                    </a:cubicBezTo>
                    <a:cubicBezTo>
                      <a:pt x="20" y="11"/>
                      <a:pt x="20" y="10"/>
                      <a:pt x="19" y="9"/>
                    </a:cubicBezTo>
                    <a:cubicBezTo>
                      <a:pt x="20" y="7"/>
                      <a:pt x="21" y="6"/>
                      <a:pt x="23" y="5"/>
                    </a:cubicBezTo>
                    <a:cubicBezTo>
                      <a:pt x="21" y="5"/>
                      <a:pt x="20" y="5"/>
                      <a:pt x="20" y="5"/>
                    </a:cubicBezTo>
                    <a:cubicBezTo>
                      <a:pt x="20" y="4"/>
                      <a:pt x="20" y="3"/>
                      <a:pt x="20" y="2"/>
                    </a:cubicBezTo>
                    <a:cubicBezTo>
                      <a:pt x="21" y="2"/>
                      <a:pt x="22" y="2"/>
                      <a:pt x="23" y="2"/>
                    </a:cubicBezTo>
                    <a:cubicBezTo>
                      <a:pt x="22" y="1"/>
                      <a:pt x="22" y="0"/>
                      <a:pt x="21" y="0"/>
                    </a:cubicBezTo>
                    <a:cubicBezTo>
                      <a:pt x="8" y="11"/>
                      <a:pt x="0" y="27"/>
                      <a:pt x="0" y="45"/>
                    </a:cubicBezTo>
                    <a:cubicBezTo>
                      <a:pt x="0" y="78"/>
                      <a:pt x="27" y="105"/>
                      <a:pt x="60" y="105"/>
                    </a:cubicBezTo>
                    <a:cubicBezTo>
                      <a:pt x="64" y="105"/>
                      <a:pt x="68" y="105"/>
                      <a:pt x="72" y="104"/>
                    </a:cubicBezTo>
                    <a:cubicBezTo>
                      <a:pt x="74" y="100"/>
                      <a:pt x="77" y="93"/>
                      <a:pt x="80" y="8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Arial"/>
                  <a:ea typeface="微软雅黑"/>
                </a:endParaRPr>
              </a:p>
            </p:txBody>
          </p:sp>
          <p:sp>
            <p:nvSpPr>
              <p:cNvPr id="53" name="Freeform 6"/>
              <p:cNvSpPr>
                <a:spLocks/>
              </p:cNvSpPr>
              <p:nvPr/>
            </p:nvSpPr>
            <p:spPr bwMode="auto">
              <a:xfrm>
                <a:off x="67" y="5"/>
                <a:ext cx="224" cy="283"/>
              </a:xfrm>
              <a:custGeom>
                <a:avLst/>
                <a:gdLst>
                  <a:gd name="T0" fmla="*/ 32 w 92"/>
                  <a:gd name="T1" fmla="*/ 0 h 117"/>
                  <a:gd name="T2" fmla="*/ 0 w 92"/>
                  <a:gd name="T3" fmla="*/ 10 h 117"/>
                  <a:gd name="T4" fmla="*/ 11 w 92"/>
                  <a:gd name="T5" fmla="*/ 13 h 117"/>
                  <a:gd name="T6" fmla="*/ 17 w 92"/>
                  <a:gd name="T7" fmla="*/ 11 h 117"/>
                  <a:gd name="T8" fmla="*/ 26 w 92"/>
                  <a:gd name="T9" fmla="*/ 13 h 117"/>
                  <a:gd name="T10" fmla="*/ 47 w 92"/>
                  <a:gd name="T11" fmla="*/ 13 h 117"/>
                  <a:gd name="T12" fmla="*/ 49 w 92"/>
                  <a:gd name="T13" fmla="*/ 19 h 117"/>
                  <a:gd name="T14" fmla="*/ 40 w 92"/>
                  <a:gd name="T15" fmla="*/ 20 h 117"/>
                  <a:gd name="T16" fmla="*/ 38 w 92"/>
                  <a:gd name="T17" fmla="*/ 24 h 117"/>
                  <a:gd name="T18" fmla="*/ 48 w 92"/>
                  <a:gd name="T19" fmla="*/ 32 h 117"/>
                  <a:gd name="T20" fmla="*/ 50 w 92"/>
                  <a:gd name="T21" fmla="*/ 32 h 117"/>
                  <a:gd name="T22" fmla="*/ 50 w 92"/>
                  <a:gd name="T23" fmla="*/ 22 h 117"/>
                  <a:gd name="T24" fmla="*/ 56 w 92"/>
                  <a:gd name="T25" fmla="*/ 23 h 117"/>
                  <a:gd name="T26" fmla="*/ 59 w 92"/>
                  <a:gd name="T27" fmla="*/ 29 h 117"/>
                  <a:gd name="T28" fmla="*/ 61 w 92"/>
                  <a:gd name="T29" fmla="*/ 28 h 117"/>
                  <a:gd name="T30" fmla="*/ 67 w 92"/>
                  <a:gd name="T31" fmla="*/ 43 h 117"/>
                  <a:gd name="T32" fmla="*/ 60 w 92"/>
                  <a:gd name="T33" fmla="*/ 45 h 117"/>
                  <a:gd name="T34" fmla="*/ 53 w 92"/>
                  <a:gd name="T35" fmla="*/ 49 h 117"/>
                  <a:gd name="T36" fmla="*/ 48 w 92"/>
                  <a:gd name="T37" fmla="*/ 57 h 117"/>
                  <a:gd name="T38" fmla="*/ 48 w 92"/>
                  <a:gd name="T39" fmla="*/ 61 h 117"/>
                  <a:gd name="T40" fmla="*/ 45 w 92"/>
                  <a:gd name="T41" fmla="*/ 62 h 117"/>
                  <a:gd name="T42" fmla="*/ 44 w 92"/>
                  <a:gd name="T43" fmla="*/ 57 h 117"/>
                  <a:gd name="T44" fmla="*/ 34 w 92"/>
                  <a:gd name="T45" fmla="*/ 58 h 117"/>
                  <a:gd name="T46" fmla="*/ 32 w 92"/>
                  <a:gd name="T47" fmla="*/ 64 h 117"/>
                  <a:gd name="T48" fmla="*/ 35 w 92"/>
                  <a:gd name="T49" fmla="*/ 68 h 117"/>
                  <a:gd name="T50" fmla="*/ 38 w 92"/>
                  <a:gd name="T51" fmla="*/ 65 h 117"/>
                  <a:gd name="T52" fmla="*/ 42 w 92"/>
                  <a:gd name="T53" fmla="*/ 65 h 117"/>
                  <a:gd name="T54" fmla="*/ 40 w 92"/>
                  <a:gd name="T55" fmla="*/ 70 h 117"/>
                  <a:gd name="T56" fmla="*/ 44 w 92"/>
                  <a:gd name="T57" fmla="*/ 70 h 117"/>
                  <a:gd name="T58" fmla="*/ 45 w 92"/>
                  <a:gd name="T59" fmla="*/ 76 h 117"/>
                  <a:gd name="T60" fmla="*/ 48 w 92"/>
                  <a:gd name="T61" fmla="*/ 76 h 117"/>
                  <a:gd name="T62" fmla="*/ 50 w 92"/>
                  <a:gd name="T63" fmla="*/ 73 h 117"/>
                  <a:gd name="T64" fmla="*/ 62 w 92"/>
                  <a:gd name="T65" fmla="*/ 74 h 117"/>
                  <a:gd name="T66" fmla="*/ 68 w 92"/>
                  <a:gd name="T67" fmla="*/ 79 h 117"/>
                  <a:gd name="T68" fmla="*/ 68 w 92"/>
                  <a:gd name="T69" fmla="*/ 84 h 117"/>
                  <a:gd name="T70" fmla="*/ 73 w 92"/>
                  <a:gd name="T71" fmla="*/ 86 h 117"/>
                  <a:gd name="T72" fmla="*/ 70 w 92"/>
                  <a:gd name="T73" fmla="*/ 99 h 117"/>
                  <a:gd name="T74" fmla="*/ 66 w 92"/>
                  <a:gd name="T75" fmla="*/ 101 h 117"/>
                  <a:gd name="T76" fmla="*/ 65 w 92"/>
                  <a:gd name="T77" fmla="*/ 105 h 117"/>
                  <a:gd name="T78" fmla="*/ 53 w 92"/>
                  <a:gd name="T79" fmla="*/ 116 h 117"/>
                  <a:gd name="T80" fmla="*/ 53 w 92"/>
                  <a:gd name="T81" fmla="*/ 117 h 117"/>
                  <a:gd name="T82" fmla="*/ 92 w 92"/>
                  <a:gd name="T83" fmla="*/ 60 h 117"/>
                  <a:gd name="T84" fmla="*/ 32 w 92"/>
                  <a:gd name="T8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2" h="117">
                    <a:moveTo>
                      <a:pt x="32" y="0"/>
                    </a:moveTo>
                    <a:cubicBezTo>
                      <a:pt x="20" y="0"/>
                      <a:pt x="9" y="4"/>
                      <a:pt x="0" y="10"/>
                    </a:cubicBezTo>
                    <a:cubicBezTo>
                      <a:pt x="4" y="11"/>
                      <a:pt x="7" y="12"/>
                      <a:pt x="11" y="13"/>
                    </a:cubicBezTo>
                    <a:cubicBezTo>
                      <a:pt x="13" y="12"/>
                      <a:pt x="15" y="11"/>
                      <a:pt x="17" y="11"/>
                    </a:cubicBezTo>
                    <a:cubicBezTo>
                      <a:pt x="20" y="11"/>
                      <a:pt x="23" y="12"/>
                      <a:pt x="26" y="13"/>
                    </a:cubicBezTo>
                    <a:cubicBezTo>
                      <a:pt x="34" y="13"/>
                      <a:pt x="41" y="12"/>
                      <a:pt x="47" y="13"/>
                    </a:cubicBezTo>
                    <a:cubicBezTo>
                      <a:pt x="48" y="14"/>
                      <a:pt x="48" y="17"/>
                      <a:pt x="49" y="19"/>
                    </a:cubicBezTo>
                    <a:cubicBezTo>
                      <a:pt x="46" y="19"/>
                      <a:pt x="43" y="20"/>
                      <a:pt x="40" y="20"/>
                    </a:cubicBezTo>
                    <a:cubicBezTo>
                      <a:pt x="39" y="21"/>
                      <a:pt x="39" y="22"/>
                      <a:pt x="38" y="24"/>
                    </a:cubicBezTo>
                    <a:cubicBezTo>
                      <a:pt x="41" y="26"/>
                      <a:pt x="45" y="29"/>
                      <a:pt x="48" y="32"/>
                    </a:cubicBezTo>
                    <a:cubicBezTo>
                      <a:pt x="48" y="32"/>
                      <a:pt x="49" y="32"/>
                      <a:pt x="50" y="32"/>
                    </a:cubicBezTo>
                    <a:cubicBezTo>
                      <a:pt x="50" y="29"/>
                      <a:pt x="50" y="25"/>
                      <a:pt x="50" y="22"/>
                    </a:cubicBezTo>
                    <a:cubicBezTo>
                      <a:pt x="52" y="23"/>
                      <a:pt x="54" y="23"/>
                      <a:pt x="56" y="23"/>
                    </a:cubicBezTo>
                    <a:cubicBezTo>
                      <a:pt x="57" y="25"/>
                      <a:pt x="58" y="27"/>
                      <a:pt x="59" y="29"/>
                    </a:cubicBezTo>
                    <a:cubicBezTo>
                      <a:pt x="59" y="29"/>
                      <a:pt x="60" y="28"/>
                      <a:pt x="61" y="28"/>
                    </a:cubicBezTo>
                    <a:cubicBezTo>
                      <a:pt x="63" y="33"/>
                      <a:pt x="65" y="38"/>
                      <a:pt x="67" y="43"/>
                    </a:cubicBezTo>
                    <a:cubicBezTo>
                      <a:pt x="65" y="43"/>
                      <a:pt x="63" y="44"/>
                      <a:pt x="60" y="45"/>
                    </a:cubicBezTo>
                    <a:cubicBezTo>
                      <a:pt x="58" y="46"/>
                      <a:pt x="56" y="47"/>
                      <a:pt x="53" y="49"/>
                    </a:cubicBezTo>
                    <a:cubicBezTo>
                      <a:pt x="52" y="51"/>
                      <a:pt x="50" y="54"/>
                      <a:pt x="48" y="57"/>
                    </a:cubicBezTo>
                    <a:cubicBezTo>
                      <a:pt x="48" y="58"/>
                      <a:pt x="48" y="60"/>
                      <a:pt x="48" y="61"/>
                    </a:cubicBezTo>
                    <a:cubicBezTo>
                      <a:pt x="47" y="61"/>
                      <a:pt x="46" y="62"/>
                      <a:pt x="45" y="62"/>
                    </a:cubicBezTo>
                    <a:cubicBezTo>
                      <a:pt x="45" y="60"/>
                      <a:pt x="44" y="58"/>
                      <a:pt x="44" y="57"/>
                    </a:cubicBezTo>
                    <a:cubicBezTo>
                      <a:pt x="41" y="57"/>
                      <a:pt x="37" y="58"/>
                      <a:pt x="34" y="58"/>
                    </a:cubicBezTo>
                    <a:cubicBezTo>
                      <a:pt x="34" y="60"/>
                      <a:pt x="33" y="62"/>
                      <a:pt x="32" y="64"/>
                    </a:cubicBezTo>
                    <a:cubicBezTo>
                      <a:pt x="33" y="65"/>
                      <a:pt x="34" y="66"/>
                      <a:pt x="35" y="68"/>
                    </a:cubicBezTo>
                    <a:cubicBezTo>
                      <a:pt x="36" y="67"/>
                      <a:pt x="37" y="66"/>
                      <a:pt x="38" y="65"/>
                    </a:cubicBezTo>
                    <a:cubicBezTo>
                      <a:pt x="39" y="65"/>
                      <a:pt x="41" y="65"/>
                      <a:pt x="42" y="65"/>
                    </a:cubicBezTo>
                    <a:cubicBezTo>
                      <a:pt x="41" y="67"/>
                      <a:pt x="41" y="68"/>
                      <a:pt x="40" y="70"/>
                    </a:cubicBezTo>
                    <a:cubicBezTo>
                      <a:pt x="41" y="70"/>
                      <a:pt x="43" y="70"/>
                      <a:pt x="44" y="70"/>
                    </a:cubicBezTo>
                    <a:cubicBezTo>
                      <a:pt x="45" y="72"/>
                      <a:pt x="45" y="74"/>
                      <a:pt x="45" y="76"/>
                    </a:cubicBezTo>
                    <a:cubicBezTo>
                      <a:pt x="46" y="76"/>
                      <a:pt x="47" y="76"/>
                      <a:pt x="48" y="76"/>
                    </a:cubicBezTo>
                    <a:cubicBezTo>
                      <a:pt x="49" y="75"/>
                      <a:pt x="49" y="74"/>
                      <a:pt x="50" y="73"/>
                    </a:cubicBezTo>
                    <a:cubicBezTo>
                      <a:pt x="54" y="73"/>
                      <a:pt x="58" y="74"/>
                      <a:pt x="62" y="74"/>
                    </a:cubicBezTo>
                    <a:cubicBezTo>
                      <a:pt x="64" y="76"/>
                      <a:pt x="66" y="78"/>
                      <a:pt x="68" y="79"/>
                    </a:cubicBezTo>
                    <a:cubicBezTo>
                      <a:pt x="68" y="81"/>
                      <a:pt x="68" y="82"/>
                      <a:pt x="68" y="84"/>
                    </a:cubicBezTo>
                    <a:cubicBezTo>
                      <a:pt x="70" y="85"/>
                      <a:pt x="72" y="86"/>
                      <a:pt x="73" y="86"/>
                    </a:cubicBezTo>
                    <a:cubicBezTo>
                      <a:pt x="72" y="90"/>
                      <a:pt x="71" y="94"/>
                      <a:pt x="70" y="99"/>
                    </a:cubicBezTo>
                    <a:cubicBezTo>
                      <a:pt x="69" y="99"/>
                      <a:pt x="68" y="100"/>
                      <a:pt x="66" y="101"/>
                    </a:cubicBezTo>
                    <a:cubicBezTo>
                      <a:pt x="66" y="103"/>
                      <a:pt x="65" y="104"/>
                      <a:pt x="65" y="105"/>
                    </a:cubicBezTo>
                    <a:cubicBezTo>
                      <a:pt x="62" y="109"/>
                      <a:pt x="58" y="113"/>
                      <a:pt x="53" y="116"/>
                    </a:cubicBezTo>
                    <a:cubicBezTo>
                      <a:pt x="53" y="116"/>
                      <a:pt x="53" y="116"/>
                      <a:pt x="53" y="117"/>
                    </a:cubicBezTo>
                    <a:cubicBezTo>
                      <a:pt x="76" y="108"/>
                      <a:pt x="92" y="86"/>
                      <a:pt x="92" y="60"/>
                    </a:cubicBezTo>
                    <a:cubicBezTo>
                      <a:pt x="92" y="27"/>
                      <a:pt x="65" y="0"/>
                      <a:pt x="3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grpSp>
      </p:grpSp>
      <p:sp>
        <p:nvSpPr>
          <p:cNvPr id="21" name="文本框 20">
            <a:extLst>
              <a:ext uri="{FF2B5EF4-FFF2-40B4-BE49-F238E27FC236}">
                <a16:creationId xmlns:a16="http://schemas.microsoft.com/office/drawing/2014/main" id="{E6112B73-A6C0-4D77-98A5-20E7BAC18110}"/>
              </a:ext>
            </a:extLst>
          </p:cNvPr>
          <p:cNvSpPr txBox="1"/>
          <p:nvPr/>
        </p:nvSpPr>
        <p:spPr>
          <a:xfrm>
            <a:off x="4083459" y="2184523"/>
            <a:ext cx="7764172" cy="2807948"/>
          </a:xfrm>
          <a:prstGeom prst="rect">
            <a:avLst/>
          </a:prstGeom>
          <a:noFill/>
        </p:spPr>
        <p:txBody>
          <a:bodyPr wrap="square">
            <a:spAutoFit/>
          </a:bodyPr>
          <a:lstStyle/>
          <a:p>
            <a:pPr>
              <a:lnSpc>
                <a:spcPct val="150000"/>
              </a:lnSpc>
            </a:pPr>
            <a:r>
              <a:rPr lang="zh-CN" altLang="en-US" sz="2000" dirty="0"/>
              <a:t>可以通过对输入图做特征进一步的提取特征来增强其表达效果，即增加神经网络的层数，增加仿射变换的系数，网格特征的数量等，但是速度会变慢。</a:t>
            </a:r>
            <a:endParaRPr lang="en-US" altLang="zh-CN" sz="2000" dirty="0"/>
          </a:p>
          <a:p>
            <a:pPr>
              <a:lnSpc>
                <a:spcPct val="150000"/>
              </a:lnSpc>
            </a:pPr>
            <a:r>
              <a:rPr lang="zh-CN" altLang="en-US" sz="2000" dirty="0"/>
              <a:t>另外，据查阅相关资料，将该网络用在图像增强外的其他任务上，如色彩化、去雾、深度估计等效果较差，这是因为其有较强的假设即输出是由输入的局部仿射变换得到的。</a:t>
            </a:r>
          </a:p>
        </p:txBody>
      </p:sp>
      <p:grpSp>
        <p:nvGrpSpPr>
          <p:cNvPr id="22" name="组合 14">
            <a:extLst>
              <a:ext uri="{FF2B5EF4-FFF2-40B4-BE49-F238E27FC236}">
                <a16:creationId xmlns:a16="http://schemas.microsoft.com/office/drawing/2014/main" id="{6C8180BC-4A58-464F-9681-8C5DC1A39A13}"/>
              </a:ext>
            </a:extLst>
          </p:cNvPr>
          <p:cNvGrpSpPr/>
          <p:nvPr/>
        </p:nvGrpSpPr>
        <p:grpSpPr>
          <a:xfrm rot="5400000">
            <a:off x="-586212" y="1714284"/>
            <a:ext cx="6270078" cy="2981715"/>
            <a:chOff x="2079183" y="1879600"/>
            <a:chExt cx="7874000" cy="3028695"/>
          </a:xfrm>
        </p:grpSpPr>
        <p:sp>
          <p:nvSpPr>
            <p:cNvPr id="23" name="左箭头 40">
              <a:extLst>
                <a:ext uri="{FF2B5EF4-FFF2-40B4-BE49-F238E27FC236}">
                  <a16:creationId xmlns:a16="http://schemas.microsoft.com/office/drawing/2014/main" id="{AF91B999-8108-4341-9630-93E3B527CB94}"/>
                </a:ext>
              </a:extLst>
            </p:cNvPr>
            <p:cNvSpPr/>
            <p:nvPr/>
          </p:nvSpPr>
          <p:spPr>
            <a:xfrm>
              <a:off x="2079183" y="1879600"/>
              <a:ext cx="4394200" cy="2438400"/>
            </a:xfrm>
            <a:prstGeom prst="leftArrow">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85000"/>
                    <a:lumOff val="15000"/>
                  </a:schemeClr>
                </a:solidFill>
              </a:endParaRPr>
            </a:p>
          </p:txBody>
        </p:sp>
        <p:sp>
          <p:nvSpPr>
            <p:cNvPr id="24" name="任意多边形 8">
              <a:extLst>
                <a:ext uri="{FF2B5EF4-FFF2-40B4-BE49-F238E27FC236}">
                  <a16:creationId xmlns:a16="http://schemas.microsoft.com/office/drawing/2014/main" id="{7AEBAFF4-24EE-44C2-B036-79731B6B4FCA}"/>
                </a:ext>
              </a:extLst>
            </p:cNvPr>
            <p:cNvSpPr/>
            <p:nvPr/>
          </p:nvSpPr>
          <p:spPr>
            <a:xfrm>
              <a:off x="3007360" y="2372359"/>
              <a:ext cx="2682239" cy="1593088"/>
            </a:xfrm>
            <a:custGeom>
              <a:avLst/>
              <a:gdLst>
                <a:gd name="connsiteX0" fmla="*/ 0 w 2682239"/>
                <a:gd name="connsiteY0" fmla="*/ 0 h 1593088"/>
                <a:gd name="connsiteX1" fmla="*/ 2682239 w 2682239"/>
                <a:gd name="connsiteY1" fmla="*/ 0 h 1593088"/>
                <a:gd name="connsiteX2" fmla="*/ 2682239 w 2682239"/>
                <a:gd name="connsiteY2" fmla="*/ 1593088 h 1593088"/>
                <a:gd name="connsiteX3" fmla="*/ 0 w 2682239"/>
                <a:gd name="connsiteY3" fmla="*/ 1593088 h 1593088"/>
                <a:gd name="connsiteX4" fmla="*/ 0 w 2682239"/>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2239" h="1593088">
                  <a:moveTo>
                    <a:pt x="0" y="0"/>
                  </a:moveTo>
                  <a:lnTo>
                    <a:pt x="2682239" y="0"/>
                  </a:lnTo>
                  <a:lnTo>
                    <a:pt x="2682239"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202692" rIns="0" bIns="217170" numCol="1" spcCol="1270" anchor="ctr" anchorCtr="0">
              <a:noAutofit/>
            </a:bodyPr>
            <a:lstStyle/>
            <a:p>
              <a:pPr lvl="0" algn="ctr" defTabSz="2533650">
                <a:lnSpc>
                  <a:spcPct val="90000"/>
                </a:lnSpc>
                <a:spcBef>
                  <a:spcPct val="0"/>
                </a:spcBef>
                <a:spcAft>
                  <a:spcPct val="35000"/>
                </a:spcAft>
              </a:pPr>
              <a:endParaRPr lang="zh-CN" altLang="en-US" sz="5700" kern="1200">
                <a:solidFill>
                  <a:schemeClr val="tx2">
                    <a:lumMod val="85000"/>
                    <a:lumOff val="15000"/>
                  </a:schemeClr>
                </a:solidFill>
              </a:endParaRPr>
            </a:p>
          </p:txBody>
        </p:sp>
        <p:sp>
          <p:nvSpPr>
            <p:cNvPr id="25" name="任意多边形 9">
              <a:extLst>
                <a:ext uri="{FF2B5EF4-FFF2-40B4-BE49-F238E27FC236}">
                  <a16:creationId xmlns:a16="http://schemas.microsoft.com/office/drawing/2014/main" id="{A8632465-4E8D-4FC1-AD41-E9F9002871E4}"/>
                </a:ext>
              </a:extLst>
            </p:cNvPr>
            <p:cNvSpPr/>
            <p:nvPr/>
          </p:nvSpPr>
          <p:spPr>
            <a:xfrm>
              <a:off x="6096000" y="2892551"/>
              <a:ext cx="3169920" cy="1593088"/>
            </a:xfrm>
            <a:custGeom>
              <a:avLst/>
              <a:gdLst>
                <a:gd name="connsiteX0" fmla="*/ 0 w 3169920"/>
                <a:gd name="connsiteY0" fmla="*/ 0 h 1593088"/>
                <a:gd name="connsiteX1" fmla="*/ 3169920 w 3169920"/>
                <a:gd name="connsiteY1" fmla="*/ 0 h 1593088"/>
                <a:gd name="connsiteX2" fmla="*/ 3169920 w 3169920"/>
                <a:gd name="connsiteY2" fmla="*/ 1593088 h 1593088"/>
                <a:gd name="connsiteX3" fmla="*/ 0 w 3169920"/>
                <a:gd name="connsiteY3" fmla="*/ 1593088 h 1593088"/>
                <a:gd name="connsiteX4" fmla="*/ 0 w 3169920"/>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9920" h="1593088">
                  <a:moveTo>
                    <a:pt x="0" y="0"/>
                  </a:moveTo>
                  <a:lnTo>
                    <a:pt x="3169920" y="0"/>
                  </a:lnTo>
                  <a:lnTo>
                    <a:pt x="3169920"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202692" rIns="0" bIns="217170" numCol="1" spcCol="1270" anchor="ctr" anchorCtr="0">
              <a:noAutofit/>
            </a:bodyPr>
            <a:lstStyle/>
            <a:p>
              <a:pPr lvl="0" algn="ctr" defTabSz="2533650">
                <a:lnSpc>
                  <a:spcPct val="90000"/>
                </a:lnSpc>
                <a:spcBef>
                  <a:spcPct val="0"/>
                </a:spcBef>
                <a:spcAft>
                  <a:spcPct val="35000"/>
                </a:spcAft>
              </a:pPr>
              <a:endParaRPr lang="zh-CN" altLang="en-US" sz="5700" kern="1200">
                <a:solidFill>
                  <a:schemeClr val="tx2">
                    <a:lumMod val="85000"/>
                    <a:lumOff val="15000"/>
                  </a:schemeClr>
                </a:solidFill>
              </a:endParaRPr>
            </a:p>
          </p:txBody>
        </p:sp>
        <p:sp>
          <p:nvSpPr>
            <p:cNvPr id="26" name="左箭头 43">
              <a:extLst>
                <a:ext uri="{FF2B5EF4-FFF2-40B4-BE49-F238E27FC236}">
                  <a16:creationId xmlns:a16="http://schemas.microsoft.com/office/drawing/2014/main" id="{CC0D820F-1464-4328-A50C-D89441DA3FE0}"/>
                </a:ext>
              </a:extLst>
            </p:cNvPr>
            <p:cNvSpPr/>
            <p:nvPr/>
          </p:nvSpPr>
          <p:spPr>
            <a:xfrm rot="10800000" flipH="1">
              <a:off x="2218778" y="2082293"/>
              <a:ext cx="4123988" cy="2033014"/>
            </a:xfrm>
            <a:prstGeom prst="leftArrow">
              <a:avLst/>
            </a:prstGeom>
            <a:noFill/>
            <a:ln w="1270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85000"/>
                    <a:lumOff val="15000"/>
                  </a:schemeClr>
                </a:solidFill>
              </a:endParaRPr>
            </a:p>
          </p:txBody>
        </p:sp>
        <p:sp>
          <p:nvSpPr>
            <p:cNvPr id="27" name="左箭头 44">
              <a:extLst>
                <a:ext uri="{FF2B5EF4-FFF2-40B4-BE49-F238E27FC236}">
                  <a16:creationId xmlns:a16="http://schemas.microsoft.com/office/drawing/2014/main" id="{AD730822-585A-4F5D-81C2-5A1EB128C66B}"/>
                </a:ext>
              </a:extLst>
            </p:cNvPr>
            <p:cNvSpPr/>
            <p:nvPr/>
          </p:nvSpPr>
          <p:spPr>
            <a:xfrm rot="10800000">
              <a:off x="5558981" y="2469895"/>
              <a:ext cx="4394202" cy="2438400"/>
            </a:xfrm>
            <a:prstGeom prst="leftArrow">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85000"/>
                    <a:lumOff val="15000"/>
                  </a:schemeClr>
                </a:solidFill>
              </a:endParaRPr>
            </a:p>
          </p:txBody>
        </p:sp>
        <p:sp>
          <p:nvSpPr>
            <p:cNvPr id="28" name="左箭头 45">
              <a:extLst>
                <a:ext uri="{FF2B5EF4-FFF2-40B4-BE49-F238E27FC236}">
                  <a16:creationId xmlns:a16="http://schemas.microsoft.com/office/drawing/2014/main" id="{F8F5FDF0-B4A8-4826-846A-7038A1ED5F1F}"/>
                </a:ext>
              </a:extLst>
            </p:cNvPr>
            <p:cNvSpPr/>
            <p:nvPr/>
          </p:nvSpPr>
          <p:spPr>
            <a:xfrm rot="10800000">
              <a:off x="5689599" y="2656712"/>
              <a:ext cx="4123988" cy="2033014"/>
            </a:xfrm>
            <a:prstGeom prst="leftArrow">
              <a:avLst/>
            </a:prstGeom>
            <a:noFill/>
            <a:ln w="1270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85000"/>
                    <a:lumOff val="15000"/>
                  </a:schemeClr>
                </a:solidFill>
              </a:endParaRPr>
            </a:p>
          </p:txBody>
        </p:sp>
        <p:sp>
          <p:nvSpPr>
            <p:cNvPr id="29" name="等腰三角形 13">
              <a:extLst>
                <a:ext uri="{FF2B5EF4-FFF2-40B4-BE49-F238E27FC236}">
                  <a16:creationId xmlns:a16="http://schemas.microsoft.com/office/drawing/2014/main" id="{1E0EB8C9-F7AE-4412-BA1B-06885AB5512D}"/>
                </a:ext>
              </a:extLst>
            </p:cNvPr>
            <p:cNvSpPr/>
            <p:nvPr/>
          </p:nvSpPr>
          <p:spPr>
            <a:xfrm>
              <a:off x="5558982" y="2490787"/>
              <a:ext cx="914401" cy="592137"/>
            </a:xfrm>
            <a:prstGeom prst="triangle">
              <a:avLst>
                <a:gd name="adj" fmla="val 1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85000"/>
                    <a:lumOff val="15000"/>
                  </a:schemeClr>
                </a:solidFill>
              </a:endParaRPr>
            </a:p>
          </p:txBody>
        </p:sp>
      </p:grpSp>
      <p:sp>
        <p:nvSpPr>
          <p:cNvPr id="54" name="文本框 53"/>
          <p:cNvSpPr txBox="1"/>
          <p:nvPr/>
        </p:nvSpPr>
        <p:spPr>
          <a:xfrm>
            <a:off x="2383894" y="802844"/>
            <a:ext cx="1054086" cy="1938992"/>
          </a:xfrm>
          <a:prstGeom prst="rect">
            <a:avLst/>
          </a:prstGeom>
          <a:noFill/>
        </p:spPr>
        <p:txBody>
          <a:bodyPr wrap="square" rtlCol="0">
            <a:spAutoFit/>
          </a:bodyPr>
          <a:lstStyle/>
          <a:p>
            <a:r>
              <a:rPr lang="zh-CN" altLang="en-US" sz="6000" b="1" dirty="0">
                <a:solidFill>
                  <a:schemeClr val="tx1">
                    <a:lumMod val="75000"/>
                    <a:lumOff val="25000"/>
                  </a:schemeClr>
                </a:solidFill>
              </a:rPr>
              <a:t>个</a:t>
            </a:r>
            <a:endParaRPr lang="en-US" altLang="zh-CN" sz="6000" b="1" dirty="0">
              <a:solidFill>
                <a:schemeClr val="tx1">
                  <a:lumMod val="75000"/>
                  <a:lumOff val="25000"/>
                </a:schemeClr>
              </a:solidFill>
            </a:endParaRPr>
          </a:p>
          <a:p>
            <a:r>
              <a:rPr lang="zh-CN" altLang="en-US" sz="6000" b="1" dirty="0">
                <a:solidFill>
                  <a:schemeClr val="tx1">
                    <a:lumMod val="75000"/>
                    <a:lumOff val="25000"/>
                  </a:schemeClr>
                </a:solidFill>
              </a:rPr>
              <a:t>人</a:t>
            </a:r>
          </a:p>
        </p:txBody>
      </p:sp>
      <p:sp>
        <p:nvSpPr>
          <p:cNvPr id="30" name="文本框 29">
            <a:extLst>
              <a:ext uri="{FF2B5EF4-FFF2-40B4-BE49-F238E27FC236}">
                <a16:creationId xmlns:a16="http://schemas.microsoft.com/office/drawing/2014/main" id="{D099FEC2-A804-4222-B6A6-326EB7DA6E05}"/>
              </a:ext>
            </a:extLst>
          </p:cNvPr>
          <p:cNvSpPr txBox="1"/>
          <p:nvPr/>
        </p:nvSpPr>
        <p:spPr>
          <a:xfrm>
            <a:off x="1783439" y="3287913"/>
            <a:ext cx="3582395" cy="1938992"/>
          </a:xfrm>
          <a:prstGeom prst="rect">
            <a:avLst/>
          </a:prstGeom>
          <a:noFill/>
        </p:spPr>
        <p:txBody>
          <a:bodyPr wrap="square" rtlCol="0">
            <a:spAutoFit/>
          </a:bodyPr>
          <a:lstStyle/>
          <a:p>
            <a:r>
              <a:rPr lang="zh-CN" altLang="en-US" sz="6000" b="1" dirty="0">
                <a:solidFill>
                  <a:schemeClr val="tx1">
                    <a:lumMod val="75000"/>
                    <a:lumOff val="25000"/>
                  </a:schemeClr>
                </a:solidFill>
              </a:rPr>
              <a:t>思</a:t>
            </a:r>
            <a:endParaRPr lang="en-US" altLang="zh-CN" sz="6000" b="1" dirty="0">
              <a:solidFill>
                <a:schemeClr val="tx1">
                  <a:lumMod val="75000"/>
                  <a:lumOff val="25000"/>
                </a:schemeClr>
              </a:solidFill>
            </a:endParaRPr>
          </a:p>
          <a:p>
            <a:r>
              <a:rPr lang="zh-CN" altLang="en-US" sz="6000" b="1" dirty="0">
                <a:solidFill>
                  <a:schemeClr val="tx1">
                    <a:lumMod val="75000"/>
                    <a:lumOff val="25000"/>
                  </a:schemeClr>
                </a:solidFill>
              </a:rPr>
              <a:t>考</a:t>
            </a:r>
            <a:endParaRPr lang="en-US" altLang="zh-CN" sz="6000" b="1" dirty="0">
              <a:solidFill>
                <a:schemeClr val="tx1">
                  <a:lumMod val="75000"/>
                  <a:lumOff val="25000"/>
                </a:schemeClr>
              </a:solidFill>
            </a:endParaRPr>
          </a:p>
        </p:txBody>
      </p:sp>
    </p:spTree>
    <p:extLst>
      <p:ext uri="{BB962C8B-B14F-4D97-AF65-F5344CB8AC3E}">
        <p14:creationId xmlns:p14="http://schemas.microsoft.com/office/powerpoint/2010/main" val="3748777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第一部分</a:t>
            </a:r>
          </a:p>
        </p:txBody>
      </p:sp>
      <p:sp>
        <p:nvSpPr>
          <p:cNvPr id="3" name="文本占位符 2"/>
          <p:cNvSpPr>
            <a:spLocks noGrp="1"/>
          </p:cNvSpPr>
          <p:nvPr>
            <p:ph type="body" sz="quarter" idx="13"/>
          </p:nvPr>
        </p:nvSpPr>
        <p:spPr/>
        <p:txBody>
          <a:bodyPr/>
          <a:lstStyle/>
          <a:p>
            <a:r>
              <a:rPr kumimoji="1" lang="zh-CN" altLang="en-US" dirty="0"/>
              <a:t>知识补充</a:t>
            </a:r>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066077375"/>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solidFill>
                  <a:srgbClr val="777671"/>
                </a:solidFill>
                <a:latin typeface="Microsoft YaHei" charset="0"/>
                <a:ea typeface="Microsoft YaHei" charset="0"/>
                <a:cs typeface="Microsoft YaHei" charset="0"/>
              </a:rPr>
              <a:t>感谢聆听！</a:t>
            </a:r>
            <a:endParaRPr lang="zh-CN" altLang="en-US" dirty="0">
              <a:solidFill>
                <a:srgbClr val="777671"/>
              </a:solidFill>
            </a:endParaRPr>
          </a:p>
        </p:txBody>
      </p:sp>
      <p:sp>
        <p:nvSpPr>
          <p:cNvPr id="4" name="文本占位符 3"/>
          <p:cNvSpPr>
            <a:spLocks noGrp="1"/>
          </p:cNvSpPr>
          <p:nvPr>
            <p:ph type="body" sz="quarter" idx="12"/>
          </p:nvPr>
        </p:nvSpPr>
        <p:spPr/>
        <p:txBody>
          <a:bodyPr/>
          <a:lstStyle/>
          <a:p>
            <a:r>
              <a:rPr kumimoji="1" lang="en-US" altLang="zh-CN" dirty="0">
                <a:solidFill>
                  <a:srgbClr val="CDCAC3"/>
                </a:solidFill>
                <a:latin typeface="Microsoft YaHei" charset="0"/>
                <a:ea typeface="Microsoft YaHei" charset="0"/>
                <a:cs typeface="Microsoft YaHei" charset="0"/>
              </a:rPr>
              <a:t>THANK</a:t>
            </a:r>
            <a:r>
              <a:rPr kumimoji="1" lang="zh-CN" altLang="en-US" dirty="0">
                <a:solidFill>
                  <a:srgbClr val="CDCAC3"/>
                </a:solidFill>
                <a:latin typeface="Microsoft YaHei" charset="0"/>
                <a:ea typeface="Microsoft YaHei" charset="0"/>
                <a:cs typeface="Microsoft YaHei" charset="0"/>
              </a:rPr>
              <a:t> </a:t>
            </a:r>
            <a:r>
              <a:rPr kumimoji="1" lang="en-US" altLang="zh-CN" dirty="0">
                <a:solidFill>
                  <a:srgbClr val="CDCAC3"/>
                </a:solidFill>
                <a:latin typeface="Microsoft YaHei" charset="0"/>
                <a:ea typeface="Microsoft YaHei" charset="0"/>
                <a:cs typeface="Microsoft YaHei" charset="0"/>
              </a:rPr>
              <a:t>YOU</a:t>
            </a:r>
            <a:r>
              <a:rPr kumimoji="1" lang="zh-CN" altLang="en-US" dirty="0">
                <a:solidFill>
                  <a:srgbClr val="CDCAC3"/>
                </a:solidFill>
                <a:latin typeface="Microsoft YaHei" charset="0"/>
                <a:ea typeface="Microsoft YaHei" charset="0"/>
                <a:cs typeface="Microsoft YaHei" charset="0"/>
              </a:rPr>
              <a:t> </a:t>
            </a:r>
            <a:r>
              <a:rPr kumimoji="1" lang="en-US" altLang="zh-CN" dirty="0">
                <a:solidFill>
                  <a:srgbClr val="CDCAC3"/>
                </a:solidFill>
                <a:latin typeface="Microsoft YaHei" charset="0"/>
                <a:ea typeface="Microsoft YaHei" charset="0"/>
                <a:cs typeface="Microsoft YaHei" charset="0"/>
              </a:rPr>
              <a:t>FOR</a:t>
            </a:r>
            <a:r>
              <a:rPr kumimoji="1" lang="zh-CN" altLang="en-US" dirty="0">
                <a:solidFill>
                  <a:srgbClr val="CDCAC3"/>
                </a:solidFill>
                <a:latin typeface="Microsoft YaHei" charset="0"/>
                <a:ea typeface="Microsoft YaHei" charset="0"/>
                <a:cs typeface="Microsoft YaHei" charset="0"/>
              </a:rPr>
              <a:t> </a:t>
            </a:r>
            <a:r>
              <a:rPr kumimoji="1" lang="en-US" altLang="zh-CN" dirty="0">
                <a:solidFill>
                  <a:srgbClr val="CDCAC3"/>
                </a:solidFill>
                <a:latin typeface="Microsoft YaHei" charset="0"/>
                <a:ea typeface="Microsoft YaHei" charset="0"/>
                <a:cs typeface="Microsoft YaHei" charset="0"/>
              </a:rPr>
              <a:t>WATCHING!</a:t>
            </a:r>
            <a:endParaRPr lang="zh-CN" altLang="en-US" dirty="0">
              <a:solidFill>
                <a:srgbClr val="CDCAC3"/>
              </a:solidFill>
            </a:endParaRPr>
          </a:p>
        </p:txBody>
      </p:sp>
    </p:spTree>
    <p:extLst>
      <p:ext uri="{BB962C8B-B14F-4D97-AF65-F5344CB8AC3E}">
        <p14:creationId xmlns:p14="http://schemas.microsoft.com/office/powerpoint/2010/main" val="19052410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知识补充</a:t>
            </a:r>
          </a:p>
        </p:txBody>
      </p:sp>
      <p:sp>
        <p:nvSpPr>
          <p:cNvPr id="4" name="矩形 3"/>
          <p:cNvSpPr/>
          <p:nvPr/>
        </p:nvSpPr>
        <p:spPr>
          <a:xfrm>
            <a:off x="622918" y="1123882"/>
            <a:ext cx="3345531"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1</a:t>
            </a:r>
            <a:r>
              <a:rPr lang="zh-CN" altLang="en-US" b="1" dirty="0">
                <a:solidFill>
                  <a:schemeClr val="tx1">
                    <a:lumMod val="75000"/>
                    <a:lumOff val="25000"/>
                  </a:schemeClr>
                </a:solidFill>
                <a:ea typeface="微软雅黑" charset="0"/>
              </a:rPr>
              <a:t>、双边格网</a:t>
            </a:r>
            <a:r>
              <a:rPr lang="en-US" altLang="zh-CN" b="1" dirty="0">
                <a:solidFill>
                  <a:schemeClr val="tx1">
                    <a:lumMod val="75000"/>
                    <a:lumOff val="25000"/>
                  </a:schemeClr>
                </a:solidFill>
                <a:ea typeface="微软雅黑" charset="0"/>
              </a:rPr>
              <a:t>(bilateral grid)</a:t>
            </a:r>
            <a:endParaRPr lang="zh-CN" altLang="en-US" b="1" dirty="0">
              <a:solidFill>
                <a:schemeClr val="tx1">
                  <a:lumMod val="75000"/>
                  <a:lumOff val="25000"/>
                </a:schemeClr>
              </a:solidFill>
              <a:ea typeface="微软雅黑" charset="0"/>
            </a:endParaRPr>
          </a:p>
        </p:txBody>
      </p:sp>
      <p:sp>
        <p:nvSpPr>
          <p:cNvPr id="5" name="矩形 4"/>
          <p:cNvSpPr/>
          <p:nvPr/>
        </p:nvSpPr>
        <p:spPr>
          <a:xfrm>
            <a:off x="1171418" y="1652792"/>
            <a:ext cx="10384052" cy="417358"/>
          </a:xfrm>
          <a:prstGeom prst="rect">
            <a:avLst/>
          </a:prstGeom>
        </p:spPr>
        <p:txBody>
          <a:bodyPr wrap="square">
            <a:spAutoFit/>
          </a:bodyPr>
          <a:lstStyle/>
          <a:p>
            <a:pPr defTabSz="609585">
              <a:lnSpc>
                <a:spcPct val="130000"/>
              </a:lnSpc>
            </a:pPr>
            <a:r>
              <a:rPr lang="zh-CN" altLang="en-US" dirty="0">
                <a:solidFill>
                  <a:schemeClr val="tx1">
                    <a:lumMod val="75000"/>
                    <a:lumOff val="25000"/>
                  </a:schemeClr>
                </a:solidFill>
                <a:latin typeface="微软雅黑" charset="0"/>
                <a:ea typeface="微软雅黑" charset="0"/>
              </a:rPr>
              <a:t>双边网格结合了图像二维的空间域信息以及一维的灰度信息，可认为其是一个三维的数组。</a:t>
            </a:r>
          </a:p>
        </p:txBody>
      </p:sp>
      <p:cxnSp>
        <p:nvCxnSpPr>
          <p:cNvPr id="6" name="直接连接符 9"/>
          <p:cNvCxnSpPr/>
          <p:nvPr/>
        </p:nvCxnSpPr>
        <p:spPr>
          <a:xfrm>
            <a:off x="4002175" y="1308548"/>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262" name="矩形 261">
            <a:extLst>
              <a:ext uri="{FF2B5EF4-FFF2-40B4-BE49-F238E27FC236}">
                <a16:creationId xmlns:a16="http://schemas.microsoft.com/office/drawing/2014/main" id="{B9B5A2CD-939B-4325-956D-98AD44590D64}"/>
              </a:ext>
            </a:extLst>
          </p:cNvPr>
          <p:cNvSpPr/>
          <p:nvPr/>
        </p:nvSpPr>
        <p:spPr>
          <a:xfrm>
            <a:off x="622918" y="2285867"/>
            <a:ext cx="4083490"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2</a:t>
            </a:r>
            <a:r>
              <a:rPr lang="zh-CN" altLang="en-US" b="1" dirty="0">
                <a:solidFill>
                  <a:schemeClr val="tx1">
                    <a:lumMod val="75000"/>
                    <a:lumOff val="25000"/>
                  </a:schemeClr>
                </a:solidFill>
                <a:ea typeface="微软雅黑" charset="0"/>
              </a:rPr>
              <a:t>、双边滤波（</a:t>
            </a:r>
            <a:r>
              <a:rPr lang="en-US" altLang="zh-CN" b="1" dirty="0">
                <a:solidFill>
                  <a:schemeClr val="tx1">
                    <a:lumMod val="75000"/>
                    <a:lumOff val="25000"/>
                  </a:schemeClr>
                </a:solidFill>
                <a:ea typeface="微软雅黑" charset="0"/>
              </a:rPr>
              <a:t>bilateral filtering</a:t>
            </a:r>
            <a:r>
              <a:rPr lang="zh-CN" altLang="en-US" b="1" dirty="0">
                <a:solidFill>
                  <a:schemeClr val="tx1">
                    <a:lumMod val="75000"/>
                    <a:lumOff val="25000"/>
                  </a:schemeClr>
                </a:solidFill>
                <a:ea typeface="微软雅黑" charset="0"/>
              </a:rPr>
              <a:t>）</a:t>
            </a:r>
          </a:p>
        </p:txBody>
      </p:sp>
      <p:sp>
        <p:nvSpPr>
          <p:cNvPr id="263" name="矩形 262">
            <a:extLst>
              <a:ext uri="{FF2B5EF4-FFF2-40B4-BE49-F238E27FC236}">
                <a16:creationId xmlns:a16="http://schemas.microsoft.com/office/drawing/2014/main" id="{BFDDE135-7752-4BD1-9090-880AF2A46CFE}"/>
              </a:ext>
            </a:extLst>
          </p:cNvPr>
          <p:cNvSpPr/>
          <p:nvPr/>
        </p:nvSpPr>
        <p:spPr>
          <a:xfrm>
            <a:off x="1171418" y="2807604"/>
            <a:ext cx="10384052" cy="1705403"/>
          </a:xfrm>
          <a:prstGeom prst="rect">
            <a:avLst/>
          </a:prstGeom>
        </p:spPr>
        <p:txBody>
          <a:bodyPr wrap="square">
            <a:spAutoFit/>
          </a:bodyPr>
          <a:lstStyle/>
          <a:p>
            <a:pPr defTabSz="609585">
              <a:lnSpc>
                <a:spcPct val="150000"/>
              </a:lnSpc>
            </a:pPr>
            <a:r>
              <a:rPr lang="zh-CN" altLang="en-US" dirty="0">
                <a:solidFill>
                  <a:schemeClr val="tx1">
                    <a:lumMod val="75000"/>
                    <a:lumOff val="25000"/>
                  </a:schemeClr>
                </a:solidFill>
                <a:latin typeface="微软雅黑" charset="0"/>
                <a:ea typeface="微软雅黑" charset="0"/>
              </a:rPr>
              <a:t>双边滤波是一种非线性的滤波方法，是结合图像的空间邻近度和像素值相似度的一种折中处理，同时考虑空域信息和灰度相似性，达到保边去噪的目的。具有简单、非迭代、局部的特点 。双边滤波器的好处是可以做边缘保存，一般过去用的维纳滤波或者高斯滤波去降噪，都会较明显地模糊边缘，对于高频细节的保护效果并不明显。</a:t>
            </a:r>
          </a:p>
        </p:txBody>
      </p:sp>
      <p:cxnSp>
        <p:nvCxnSpPr>
          <p:cNvPr id="265" name="直接连接符 9">
            <a:extLst>
              <a:ext uri="{FF2B5EF4-FFF2-40B4-BE49-F238E27FC236}">
                <a16:creationId xmlns:a16="http://schemas.microsoft.com/office/drawing/2014/main" id="{DBD4AFC1-E43F-4612-927C-16FC40C342C8}"/>
              </a:ext>
            </a:extLst>
          </p:cNvPr>
          <p:cNvCxnSpPr/>
          <p:nvPr/>
        </p:nvCxnSpPr>
        <p:spPr>
          <a:xfrm>
            <a:off x="4641276" y="24633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267" name="矩形 266">
            <a:extLst>
              <a:ext uri="{FF2B5EF4-FFF2-40B4-BE49-F238E27FC236}">
                <a16:creationId xmlns:a16="http://schemas.microsoft.com/office/drawing/2014/main" id="{B6AE6995-0D03-465C-A44B-91D3379510DC}"/>
              </a:ext>
            </a:extLst>
          </p:cNvPr>
          <p:cNvSpPr/>
          <p:nvPr/>
        </p:nvSpPr>
        <p:spPr>
          <a:xfrm>
            <a:off x="636530" y="4714373"/>
            <a:ext cx="4628768"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3</a:t>
            </a:r>
            <a:r>
              <a:rPr lang="zh-CN" altLang="en-US" b="1" dirty="0">
                <a:solidFill>
                  <a:schemeClr val="tx1">
                    <a:lumMod val="75000"/>
                    <a:lumOff val="25000"/>
                  </a:schemeClr>
                </a:solidFill>
                <a:ea typeface="微软雅黑" charset="0"/>
              </a:rPr>
              <a:t>、仿射变换（</a:t>
            </a:r>
            <a:r>
              <a:rPr lang="en-US" altLang="zh-CN" b="1" dirty="0">
                <a:solidFill>
                  <a:schemeClr val="tx1">
                    <a:lumMod val="75000"/>
                    <a:lumOff val="25000"/>
                  </a:schemeClr>
                </a:solidFill>
                <a:ea typeface="微软雅黑" charset="0"/>
              </a:rPr>
              <a:t>affine transformation</a:t>
            </a:r>
            <a:r>
              <a:rPr lang="zh-CN" altLang="en-US" b="1" dirty="0">
                <a:solidFill>
                  <a:schemeClr val="tx1">
                    <a:lumMod val="75000"/>
                    <a:lumOff val="25000"/>
                  </a:schemeClr>
                </a:solidFill>
                <a:ea typeface="微软雅黑" charset="0"/>
              </a:rPr>
              <a:t>）</a:t>
            </a:r>
          </a:p>
        </p:txBody>
      </p:sp>
      <p:sp>
        <p:nvSpPr>
          <p:cNvPr id="268" name="矩形 267">
            <a:extLst>
              <a:ext uri="{FF2B5EF4-FFF2-40B4-BE49-F238E27FC236}">
                <a16:creationId xmlns:a16="http://schemas.microsoft.com/office/drawing/2014/main" id="{3D47C72D-E053-43CC-A80B-9A020AD2D56D}"/>
              </a:ext>
            </a:extLst>
          </p:cNvPr>
          <p:cNvSpPr/>
          <p:nvPr/>
        </p:nvSpPr>
        <p:spPr>
          <a:xfrm>
            <a:off x="1189421" y="5160723"/>
            <a:ext cx="10384052" cy="777457"/>
          </a:xfrm>
          <a:prstGeom prst="rect">
            <a:avLst/>
          </a:prstGeom>
        </p:spPr>
        <p:txBody>
          <a:bodyPr wrap="square">
            <a:spAutoFit/>
          </a:bodyPr>
          <a:lstStyle/>
          <a:p>
            <a:pPr defTabSz="609585">
              <a:lnSpc>
                <a:spcPct val="130000"/>
              </a:lnSpc>
            </a:pPr>
            <a:r>
              <a:rPr lang="zh-CN" altLang="en-US" dirty="0">
                <a:solidFill>
                  <a:schemeClr val="tx1">
                    <a:lumMod val="75000"/>
                    <a:lumOff val="25000"/>
                  </a:schemeClr>
                </a:solidFill>
                <a:latin typeface="微软雅黑" charset="0"/>
                <a:ea typeface="微软雅黑" charset="0"/>
              </a:rPr>
              <a:t>是指二维坐标到二维坐标的线性变换。保持图像的“平直性”和“平行性”。但是角度可能会发生变换。任意一个仿射变换都可以表示为乘以一个矩阵（线性变换）再加上一个平移向量（平移）的形式。</a:t>
            </a:r>
          </a:p>
        </p:txBody>
      </p:sp>
      <p:cxnSp>
        <p:nvCxnSpPr>
          <p:cNvPr id="269" name="直接连接符 9">
            <a:extLst>
              <a:ext uri="{FF2B5EF4-FFF2-40B4-BE49-F238E27FC236}">
                <a16:creationId xmlns:a16="http://schemas.microsoft.com/office/drawing/2014/main" id="{E4CE9AD3-FE1D-4BCE-B6A0-1DEFBE437E26}"/>
              </a:ext>
            </a:extLst>
          </p:cNvPr>
          <p:cNvCxnSpPr/>
          <p:nvPr/>
        </p:nvCxnSpPr>
        <p:spPr>
          <a:xfrm>
            <a:off x="5265298" y="4899039"/>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88022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知识补充</a:t>
            </a:r>
          </a:p>
        </p:txBody>
      </p:sp>
      <p:sp>
        <p:nvSpPr>
          <p:cNvPr id="4" name="矩形 3"/>
          <p:cNvSpPr/>
          <p:nvPr/>
        </p:nvSpPr>
        <p:spPr>
          <a:xfrm>
            <a:off x="705111" y="2233733"/>
            <a:ext cx="4488729"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4</a:t>
            </a:r>
            <a:r>
              <a:rPr lang="zh-CN" altLang="en-US" b="1" dirty="0">
                <a:solidFill>
                  <a:schemeClr val="tx1">
                    <a:lumMod val="75000"/>
                    <a:lumOff val="25000"/>
                  </a:schemeClr>
                </a:solidFill>
                <a:ea typeface="微软雅黑" charset="0"/>
              </a:rPr>
              <a:t>、图像增强（</a:t>
            </a:r>
            <a:r>
              <a:rPr lang="en-US" altLang="zh-CN" b="1" dirty="0">
                <a:solidFill>
                  <a:schemeClr val="tx1">
                    <a:lumMod val="75000"/>
                    <a:lumOff val="25000"/>
                  </a:schemeClr>
                </a:solidFill>
                <a:ea typeface="微软雅黑" charset="0"/>
              </a:rPr>
              <a:t>image enhancement</a:t>
            </a:r>
            <a:r>
              <a:rPr lang="zh-CN" altLang="en-US" b="1" dirty="0">
                <a:solidFill>
                  <a:schemeClr val="tx1">
                    <a:lumMod val="75000"/>
                    <a:lumOff val="25000"/>
                  </a:schemeClr>
                </a:solidFill>
                <a:ea typeface="微软雅黑" charset="0"/>
              </a:rPr>
              <a:t>）</a:t>
            </a:r>
          </a:p>
        </p:txBody>
      </p:sp>
      <p:sp>
        <p:nvSpPr>
          <p:cNvPr id="5" name="矩形 4"/>
          <p:cNvSpPr/>
          <p:nvPr/>
        </p:nvSpPr>
        <p:spPr>
          <a:xfrm>
            <a:off x="1253611" y="2700756"/>
            <a:ext cx="10384052" cy="1705403"/>
          </a:xfrm>
          <a:prstGeom prst="rect">
            <a:avLst/>
          </a:prstGeom>
        </p:spPr>
        <p:txBody>
          <a:bodyPr wrap="square">
            <a:spAutoFit/>
          </a:bodyPr>
          <a:lstStyle/>
          <a:p>
            <a:pPr defTabSz="609585">
              <a:lnSpc>
                <a:spcPct val="150000"/>
              </a:lnSpc>
            </a:pPr>
            <a:r>
              <a:rPr lang="zh-CN" altLang="en-US" dirty="0">
                <a:solidFill>
                  <a:schemeClr val="tx1">
                    <a:lumMod val="75000"/>
                    <a:lumOff val="25000"/>
                  </a:schemeClr>
                </a:solidFill>
                <a:latin typeface="微软雅黑" charset="0"/>
                <a:ea typeface="微软雅黑" charset="0"/>
              </a:rPr>
              <a:t>增强图像中的有用信息，它可以是一个失真的过程，其目的是要改善图像的视觉效果，针对给定图像的应用场合。有目的地强调图像的整体或局部特性，将原来不清晰的图像变得清晰或强调某些感兴趣的特征，扩大图像中不同物体特征之间的差别，抑制不感兴趣的特征，使之改善图像质量、丰富信息量，加强图像判读和识别效果，满足某些特殊分析的需要。</a:t>
            </a:r>
          </a:p>
        </p:txBody>
      </p:sp>
      <p:cxnSp>
        <p:nvCxnSpPr>
          <p:cNvPr id="6" name="直接连接符 9"/>
          <p:cNvCxnSpPr/>
          <p:nvPr/>
        </p:nvCxnSpPr>
        <p:spPr>
          <a:xfrm>
            <a:off x="5193840" y="2446139"/>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01330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知识补充</a:t>
            </a:r>
          </a:p>
        </p:txBody>
      </p:sp>
      <p:sp>
        <p:nvSpPr>
          <p:cNvPr id="4" name="矩形 3"/>
          <p:cNvSpPr/>
          <p:nvPr/>
        </p:nvSpPr>
        <p:spPr>
          <a:xfrm>
            <a:off x="754513" y="1126414"/>
            <a:ext cx="4431021"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5</a:t>
            </a:r>
            <a:r>
              <a:rPr lang="zh-CN" altLang="en-US" b="1" dirty="0">
                <a:solidFill>
                  <a:schemeClr val="tx1">
                    <a:lumMod val="75000"/>
                    <a:lumOff val="25000"/>
                  </a:schemeClr>
                </a:solidFill>
                <a:ea typeface="微软雅黑" charset="0"/>
              </a:rPr>
              <a:t>、高斯金字塔（</a:t>
            </a:r>
            <a:r>
              <a:rPr lang="en-US" altLang="zh-CN" b="1" dirty="0">
                <a:solidFill>
                  <a:schemeClr val="tx1">
                    <a:lumMod val="75000"/>
                    <a:lumOff val="25000"/>
                  </a:schemeClr>
                </a:solidFill>
                <a:ea typeface="微软雅黑" charset="0"/>
              </a:rPr>
              <a:t>Gaussian Pyramid</a:t>
            </a:r>
            <a:r>
              <a:rPr lang="zh-CN" altLang="en-US" b="1" dirty="0">
                <a:solidFill>
                  <a:schemeClr val="tx1">
                    <a:lumMod val="75000"/>
                    <a:lumOff val="25000"/>
                  </a:schemeClr>
                </a:solidFill>
                <a:ea typeface="微软雅黑" charset="0"/>
              </a:rPr>
              <a:t>）</a:t>
            </a:r>
          </a:p>
        </p:txBody>
      </p:sp>
      <p:sp>
        <p:nvSpPr>
          <p:cNvPr id="5" name="矩形 4"/>
          <p:cNvSpPr/>
          <p:nvPr/>
        </p:nvSpPr>
        <p:spPr>
          <a:xfrm>
            <a:off x="1078950" y="1593437"/>
            <a:ext cx="10384052" cy="3782895"/>
          </a:xfrm>
          <a:prstGeom prst="rect">
            <a:avLst/>
          </a:prstGeom>
        </p:spPr>
        <p:txBody>
          <a:bodyPr wrap="square">
            <a:spAutoFit/>
          </a:bodyPr>
          <a:lstStyle/>
          <a:p>
            <a:pPr defTabSz="609585">
              <a:lnSpc>
                <a:spcPct val="150000"/>
              </a:lnSpc>
            </a:pPr>
            <a:r>
              <a:rPr lang="zh-CN" altLang="en-US" dirty="0">
                <a:solidFill>
                  <a:schemeClr val="tx1">
                    <a:lumMod val="75000"/>
                    <a:lumOff val="25000"/>
                  </a:schemeClr>
                </a:solidFill>
                <a:latin typeface="微软雅黑" charset="0"/>
                <a:ea typeface="微软雅黑" charset="0"/>
              </a:rPr>
              <a:t>        图像金字塔是图像中多尺度表达的一种，最主要用于图像的分割，是一种以多分辨率来解释图像的有效但概念简单的结构。图像金字塔最初用于机器视觉和图像压缩，一幅图像的金字塔是一系列以金字塔形状排列的分辨率逐步降低，且来源于同一张原始图的图像集合。其通过梯次向下采样获得，直到达到某个终止条件才停止采样。金字塔的底部是待处理图像的高分辨率表示，而顶部是低分辨率的近似。我们将一层一层的图像比喻成金字塔，层级越高，则图像越小，分辨率越低。</a:t>
            </a:r>
          </a:p>
          <a:p>
            <a:pPr defTabSz="609585">
              <a:lnSpc>
                <a:spcPct val="150000"/>
              </a:lnSpc>
            </a:pPr>
            <a:endParaRPr lang="zh-CN" altLang="en-US" dirty="0">
              <a:solidFill>
                <a:schemeClr val="tx1">
                  <a:lumMod val="75000"/>
                  <a:lumOff val="25000"/>
                </a:schemeClr>
              </a:solidFill>
              <a:latin typeface="微软雅黑" charset="0"/>
              <a:ea typeface="微软雅黑" charset="0"/>
            </a:endParaRPr>
          </a:p>
          <a:p>
            <a:pPr defTabSz="609585">
              <a:lnSpc>
                <a:spcPct val="150000"/>
              </a:lnSpc>
            </a:pPr>
            <a:r>
              <a:rPr lang="zh-CN" altLang="en-US" dirty="0">
                <a:solidFill>
                  <a:schemeClr val="tx1">
                    <a:lumMod val="75000"/>
                    <a:lumOff val="25000"/>
                  </a:schemeClr>
                </a:solidFill>
                <a:latin typeface="微软雅黑" charset="0"/>
                <a:ea typeface="微软雅黑" charset="0"/>
              </a:rPr>
              <a:t>​        高斯金字塔是通过高斯平滑和亚采样获得一些列下采样图像，也就是说第</a:t>
            </a:r>
            <a:r>
              <a:rPr lang="en-US" altLang="zh-CN" dirty="0">
                <a:solidFill>
                  <a:schemeClr val="tx1">
                    <a:lumMod val="75000"/>
                    <a:lumOff val="25000"/>
                  </a:schemeClr>
                </a:solidFill>
                <a:latin typeface="微软雅黑" charset="0"/>
                <a:ea typeface="微软雅黑" charset="0"/>
              </a:rPr>
              <a:t>K</a:t>
            </a:r>
            <a:r>
              <a:rPr lang="zh-CN" altLang="en-US" dirty="0">
                <a:solidFill>
                  <a:schemeClr val="tx1">
                    <a:lumMod val="75000"/>
                    <a:lumOff val="25000"/>
                  </a:schemeClr>
                </a:solidFill>
                <a:latin typeface="微软雅黑" charset="0"/>
                <a:ea typeface="微软雅黑" charset="0"/>
              </a:rPr>
              <a:t>层高斯金字塔通过平滑、亚采样就可以获得</a:t>
            </a:r>
            <a:r>
              <a:rPr lang="en-US" altLang="zh-CN" dirty="0">
                <a:solidFill>
                  <a:schemeClr val="tx1">
                    <a:lumMod val="75000"/>
                    <a:lumOff val="25000"/>
                  </a:schemeClr>
                </a:solidFill>
                <a:latin typeface="微软雅黑" charset="0"/>
                <a:ea typeface="微软雅黑" charset="0"/>
              </a:rPr>
              <a:t>K+1</a:t>
            </a:r>
            <a:r>
              <a:rPr lang="zh-CN" altLang="en-US" dirty="0">
                <a:solidFill>
                  <a:schemeClr val="tx1">
                    <a:lumMod val="75000"/>
                    <a:lumOff val="25000"/>
                  </a:schemeClr>
                </a:solidFill>
                <a:latin typeface="微软雅黑" charset="0"/>
                <a:ea typeface="微软雅黑" charset="0"/>
              </a:rPr>
              <a:t>层高斯图像，高斯金字塔包含了一系列低通滤波器，其截至频率从上一层到下一层是以因子</a:t>
            </a:r>
            <a:r>
              <a:rPr lang="en-US" altLang="zh-CN" dirty="0">
                <a:solidFill>
                  <a:schemeClr val="tx1">
                    <a:lumMod val="75000"/>
                    <a:lumOff val="25000"/>
                  </a:schemeClr>
                </a:solidFill>
                <a:latin typeface="微软雅黑" charset="0"/>
                <a:ea typeface="微软雅黑" charset="0"/>
              </a:rPr>
              <a:t>2</a:t>
            </a:r>
            <a:r>
              <a:rPr lang="zh-CN" altLang="en-US" dirty="0">
                <a:solidFill>
                  <a:schemeClr val="tx1">
                    <a:lumMod val="75000"/>
                    <a:lumOff val="25000"/>
                  </a:schemeClr>
                </a:solidFill>
                <a:latin typeface="微软雅黑" charset="0"/>
                <a:ea typeface="微软雅黑" charset="0"/>
              </a:rPr>
              <a:t>逐渐增加，所以高斯金字塔可以跨越很大的频率范围。金字塔的图像如下：</a:t>
            </a:r>
          </a:p>
        </p:txBody>
      </p:sp>
      <p:cxnSp>
        <p:nvCxnSpPr>
          <p:cNvPr id="6" name="直接连接符 9"/>
          <p:cNvCxnSpPr/>
          <p:nvPr/>
        </p:nvCxnSpPr>
        <p:spPr>
          <a:xfrm>
            <a:off x="5111646" y="1345082"/>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66529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知识补充</a:t>
            </a:r>
          </a:p>
        </p:txBody>
      </p:sp>
      <p:pic>
        <p:nvPicPr>
          <p:cNvPr id="8" name="图片 7">
            <a:extLst>
              <a:ext uri="{FF2B5EF4-FFF2-40B4-BE49-F238E27FC236}">
                <a16:creationId xmlns:a16="http://schemas.microsoft.com/office/drawing/2014/main" id="{62FF2BC9-1062-4EBA-B5D1-D41D090B444E}"/>
              </a:ext>
            </a:extLst>
          </p:cNvPr>
          <p:cNvPicPr>
            <a:picLocks noChangeAspect="1"/>
          </p:cNvPicPr>
          <p:nvPr/>
        </p:nvPicPr>
        <p:blipFill>
          <a:blip r:embed="rId2"/>
          <a:stretch>
            <a:fillRect/>
          </a:stretch>
        </p:blipFill>
        <p:spPr>
          <a:xfrm>
            <a:off x="583588" y="1600200"/>
            <a:ext cx="4972050" cy="3657600"/>
          </a:xfrm>
          <a:prstGeom prst="rect">
            <a:avLst/>
          </a:prstGeom>
        </p:spPr>
      </p:pic>
      <p:pic>
        <p:nvPicPr>
          <p:cNvPr id="10" name="图片 9">
            <a:extLst>
              <a:ext uri="{FF2B5EF4-FFF2-40B4-BE49-F238E27FC236}">
                <a16:creationId xmlns:a16="http://schemas.microsoft.com/office/drawing/2014/main" id="{AC566797-F35A-484B-A316-129BE66E62D2}"/>
              </a:ext>
            </a:extLst>
          </p:cNvPr>
          <p:cNvPicPr>
            <a:picLocks noChangeAspect="1"/>
          </p:cNvPicPr>
          <p:nvPr/>
        </p:nvPicPr>
        <p:blipFill>
          <a:blip r:embed="rId3"/>
          <a:stretch>
            <a:fillRect/>
          </a:stretch>
        </p:blipFill>
        <p:spPr>
          <a:xfrm>
            <a:off x="6096000" y="746234"/>
            <a:ext cx="5350947" cy="5173038"/>
          </a:xfrm>
          <a:prstGeom prst="rect">
            <a:avLst/>
          </a:prstGeom>
        </p:spPr>
      </p:pic>
    </p:spTree>
    <p:extLst>
      <p:ext uri="{BB962C8B-B14F-4D97-AF65-F5344CB8AC3E}">
        <p14:creationId xmlns:p14="http://schemas.microsoft.com/office/powerpoint/2010/main" val="108188528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知识补充</a:t>
            </a:r>
          </a:p>
        </p:txBody>
      </p:sp>
      <p:sp>
        <p:nvSpPr>
          <p:cNvPr id="4" name="矩形 3"/>
          <p:cNvSpPr/>
          <p:nvPr/>
        </p:nvSpPr>
        <p:spPr>
          <a:xfrm>
            <a:off x="632317" y="1138878"/>
            <a:ext cx="5638659"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6</a:t>
            </a:r>
            <a:r>
              <a:rPr lang="zh-CN" altLang="en-US" b="1" dirty="0">
                <a:solidFill>
                  <a:schemeClr val="tx1">
                    <a:lumMod val="75000"/>
                    <a:lumOff val="25000"/>
                  </a:schemeClr>
                </a:solidFill>
                <a:ea typeface="微软雅黑" charset="0"/>
              </a:rPr>
              <a:t>、图像信噪比（</a:t>
            </a:r>
            <a:r>
              <a:rPr lang="en-US" altLang="zh-CN" b="1" dirty="0">
                <a:solidFill>
                  <a:schemeClr val="tx1">
                    <a:lumMod val="75000"/>
                    <a:lumOff val="25000"/>
                  </a:schemeClr>
                </a:solidFill>
                <a:ea typeface="微软雅黑" charset="0"/>
              </a:rPr>
              <a:t>Image signal-to-noise ratio</a:t>
            </a:r>
            <a:r>
              <a:rPr lang="zh-CN" altLang="en-US" b="1" dirty="0">
                <a:solidFill>
                  <a:schemeClr val="tx1">
                    <a:lumMod val="75000"/>
                    <a:lumOff val="25000"/>
                  </a:schemeClr>
                </a:solidFill>
                <a:ea typeface="微软雅黑" charset="0"/>
              </a:rPr>
              <a:t>）</a:t>
            </a:r>
          </a:p>
        </p:txBody>
      </p:sp>
      <p:sp>
        <p:nvSpPr>
          <p:cNvPr id="5" name="矩形 4"/>
          <p:cNvSpPr/>
          <p:nvPr/>
        </p:nvSpPr>
        <p:spPr>
          <a:xfrm>
            <a:off x="1078950" y="1593437"/>
            <a:ext cx="10384052" cy="458908"/>
          </a:xfrm>
          <a:prstGeom prst="rect">
            <a:avLst/>
          </a:prstGeom>
        </p:spPr>
        <p:txBody>
          <a:bodyPr wrap="square">
            <a:spAutoFit/>
          </a:bodyPr>
          <a:lstStyle/>
          <a:p>
            <a:pPr defTabSz="609585">
              <a:lnSpc>
                <a:spcPct val="150000"/>
              </a:lnSpc>
            </a:pPr>
            <a:r>
              <a:rPr lang="zh-CN" altLang="en-US" dirty="0">
                <a:solidFill>
                  <a:schemeClr val="tx1">
                    <a:lumMod val="75000"/>
                    <a:lumOff val="25000"/>
                  </a:schemeClr>
                </a:solidFill>
                <a:latin typeface="微软雅黑" charset="0"/>
                <a:ea typeface="微软雅黑" charset="0"/>
              </a:rPr>
              <a:t>信噪比是信号均值与背景标准偏差的比值</a:t>
            </a:r>
            <a:r>
              <a:rPr lang="en-US" altLang="zh-CN" dirty="0">
                <a:solidFill>
                  <a:schemeClr val="tx1">
                    <a:lumMod val="75000"/>
                    <a:lumOff val="25000"/>
                  </a:schemeClr>
                </a:solidFill>
                <a:latin typeface="微软雅黑" charset="0"/>
                <a:ea typeface="微软雅黑" charset="0"/>
              </a:rPr>
              <a:t>:</a:t>
            </a:r>
            <a:endParaRPr lang="zh-CN" altLang="en-US" dirty="0">
              <a:solidFill>
                <a:schemeClr val="tx1">
                  <a:lumMod val="75000"/>
                  <a:lumOff val="25000"/>
                </a:schemeClr>
              </a:solidFill>
              <a:latin typeface="微软雅黑" charset="0"/>
              <a:ea typeface="微软雅黑" charset="0"/>
            </a:endParaRPr>
          </a:p>
        </p:txBody>
      </p:sp>
      <p:cxnSp>
        <p:nvCxnSpPr>
          <p:cNvPr id="6" name="直接连接符 9"/>
          <p:cNvCxnSpPr/>
          <p:nvPr/>
        </p:nvCxnSpPr>
        <p:spPr>
          <a:xfrm>
            <a:off x="6096000" y="1323544"/>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D4A31743-AFB4-4CA0-9C09-D9299D3A9FDA}"/>
              </a:ext>
            </a:extLst>
          </p:cNvPr>
          <p:cNvPicPr>
            <a:picLocks noChangeAspect="1"/>
          </p:cNvPicPr>
          <p:nvPr/>
        </p:nvPicPr>
        <p:blipFill>
          <a:blip r:embed="rId2"/>
          <a:stretch>
            <a:fillRect/>
          </a:stretch>
        </p:blipFill>
        <p:spPr>
          <a:xfrm>
            <a:off x="6099425" y="1593437"/>
            <a:ext cx="2866169" cy="691569"/>
          </a:xfrm>
          <a:prstGeom prst="rect">
            <a:avLst/>
          </a:prstGeom>
        </p:spPr>
      </p:pic>
      <p:sp>
        <p:nvSpPr>
          <p:cNvPr id="9" name="矩形 8">
            <a:extLst>
              <a:ext uri="{FF2B5EF4-FFF2-40B4-BE49-F238E27FC236}">
                <a16:creationId xmlns:a16="http://schemas.microsoft.com/office/drawing/2014/main" id="{8FD0FAD8-5646-4DF4-8F53-7CDBC68A6376}"/>
              </a:ext>
            </a:extLst>
          </p:cNvPr>
          <p:cNvSpPr/>
          <p:nvPr/>
        </p:nvSpPr>
        <p:spPr>
          <a:xfrm>
            <a:off x="1078950" y="2773252"/>
            <a:ext cx="10384052" cy="1289905"/>
          </a:xfrm>
          <a:prstGeom prst="rect">
            <a:avLst/>
          </a:prstGeom>
        </p:spPr>
        <p:txBody>
          <a:bodyPr wrap="square">
            <a:spAutoFit/>
          </a:bodyPr>
          <a:lstStyle/>
          <a:p>
            <a:pPr defTabSz="609585">
              <a:lnSpc>
                <a:spcPct val="150000"/>
              </a:lnSpc>
            </a:pPr>
            <a:r>
              <a:rPr lang="zh-CN" altLang="en-US" dirty="0">
                <a:solidFill>
                  <a:schemeClr val="tx1">
                    <a:lumMod val="75000"/>
                    <a:lumOff val="25000"/>
                  </a:schemeClr>
                </a:solidFill>
                <a:latin typeface="微软雅黑" charset="0"/>
                <a:ea typeface="微软雅黑" charset="0"/>
              </a:rPr>
              <a:t>对于图像，这里的</a:t>
            </a:r>
            <a:r>
              <a:rPr lang="zh-CN" altLang="en-US" b="1" dirty="0">
                <a:solidFill>
                  <a:schemeClr val="tx1">
                    <a:lumMod val="75000"/>
                    <a:lumOff val="25000"/>
                  </a:schemeClr>
                </a:solidFill>
                <a:latin typeface="微软雅黑" charset="0"/>
                <a:ea typeface="微软雅黑" charset="0"/>
              </a:rPr>
              <a:t>信号值</a:t>
            </a:r>
            <a:r>
              <a:rPr lang="zh-CN" altLang="en-US" dirty="0">
                <a:solidFill>
                  <a:schemeClr val="tx1">
                    <a:lumMod val="75000"/>
                    <a:lumOff val="25000"/>
                  </a:schemeClr>
                </a:solidFill>
                <a:latin typeface="微软雅黑" charset="0"/>
                <a:ea typeface="微软雅黑" charset="0"/>
              </a:rPr>
              <a:t>往往是灰度值。分母有时采用背景信号值的方差，代表的物理意义是噪声功率。对于高对比度黑背景图，上式直接计算的结果通常是无穷。所以我们改用信号均值与信号标准偏差来衡量：</a:t>
            </a:r>
          </a:p>
        </p:txBody>
      </p:sp>
      <p:pic>
        <p:nvPicPr>
          <p:cNvPr id="11" name="图片 10">
            <a:extLst>
              <a:ext uri="{FF2B5EF4-FFF2-40B4-BE49-F238E27FC236}">
                <a16:creationId xmlns:a16="http://schemas.microsoft.com/office/drawing/2014/main" id="{19B0378A-2B5C-40BC-B687-577C1F37AA6A}"/>
              </a:ext>
            </a:extLst>
          </p:cNvPr>
          <p:cNvPicPr>
            <a:picLocks noChangeAspect="1"/>
          </p:cNvPicPr>
          <p:nvPr/>
        </p:nvPicPr>
        <p:blipFill>
          <a:blip r:embed="rId3"/>
          <a:stretch>
            <a:fillRect/>
          </a:stretch>
        </p:blipFill>
        <p:spPr>
          <a:xfrm>
            <a:off x="6270976" y="3752497"/>
            <a:ext cx="2097759" cy="852935"/>
          </a:xfrm>
          <a:prstGeom prst="rect">
            <a:avLst/>
          </a:prstGeom>
        </p:spPr>
      </p:pic>
      <p:sp>
        <p:nvSpPr>
          <p:cNvPr id="12" name="矩形 11">
            <a:extLst>
              <a:ext uri="{FF2B5EF4-FFF2-40B4-BE49-F238E27FC236}">
                <a16:creationId xmlns:a16="http://schemas.microsoft.com/office/drawing/2014/main" id="{E37BCC41-92A3-4B3D-9D2A-A8AEF4E63E38}"/>
              </a:ext>
            </a:extLst>
          </p:cNvPr>
          <p:cNvSpPr/>
          <p:nvPr/>
        </p:nvSpPr>
        <p:spPr>
          <a:xfrm>
            <a:off x="1078950" y="4784064"/>
            <a:ext cx="10384052" cy="1289905"/>
          </a:xfrm>
          <a:prstGeom prst="rect">
            <a:avLst/>
          </a:prstGeom>
        </p:spPr>
        <p:txBody>
          <a:bodyPr wrap="square">
            <a:spAutoFit/>
          </a:bodyPr>
          <a:lstStyle/>
          <a:p>
            <a:pPr defTabSz="609585">
              <a:lnSpc>
                <a:spcPct val="150000"/>
              </a:lnSpc>
            </a:pPr>
            <a:r>
              <a:rPr lang="zh-CN" altLang="en-US" dirty="0">
                <a:solidFill>
                  <a:schemeClr val="tx1">
                    <a:lumMod val="75000"/>
                    <a:lumOff val="25000"/>
                  </a:schemeClr>
                </a:solidFill>
                <a:latin typeface="微软雅黑" charset="0"/>
                <a:ea typeface="微软雅黑" charset="0"/>
              </a:rPr>
              <a:t>图像的信噪比应该等于信号与噪声的功率谱之比，但通常功率谱难以计算，有一种方法可以近似估计图像信噪比，即信号与噪声方差之比。首先计算图像所有象素的局部方差，将局部方差的最大值认为是信号方差，最小值是噪声方差，求出它们的比值，再转成</a:t>
            </a:r>
            <a:r>
              <a:rPr lang="en-US" altLang="zh-CN" dirty="0">
                <a:solidFill>
                  <a:schemeClr val="tx1">
                    <a:lumMod val="75000"/>
                    <a:lumOff val="25000"/>
                  </a:schemeClr>
                </a:solidFill>
                <a:latin typeface="微软雅黑" charset="0"/>
                <a:ea typeface="微软雅黑" charset="0"/>
              </a:rPr>
              <a:t>dB</a:t>
            </a:r>
            <a:r>
              <a:rPr lang="zh-CN" altLang="en-US" dirty="0">
                <a:solidFill>
                  <a:schemeClr val="tx1">
                    <a:lumMod val="75000"/>
                    <a:lumOff val="25000"/>
                  </a:schemeClr>
                </a:solidFill>
                <a:latin typeface="微软雅黑" charset="0"/>
                <a:ea typeface="微软雅黑" charset="0"/>
              </a:rPr>
              <a:t>数。</a:t>
            </a:r>
          </a:p>
        </p:txBody>
      </p:sp>
    </p:spTree>
    <p:extLst>
      <p:ext uri="{BB962C8B-B14F-4D97-AF65-F5344CB8AC3E}">
        <p14:creationId xmlns:p14="http://schemas.microsoft.com/office/powerpoint/2010/main" val="203717802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知识补充</a:t>
            </a:r>
          </a:p>
        </p:txBody>
      </p:sp>
      <p:sp>
        <p:nvSpPr>
          <p:cNvPr id="4" name="矩形 3"/>
          <p:cNvSpPr/>
          <p:nvPr/>
        </p:nvSpPr>
        <p:spPr>
          <a:xfrm>
            <a:off x="632317" y="1138878"/>
            <a:ext cx="5638659"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6</a:t>
            </a:r>
            <a:r>
              <a:rPr lang="zh-CN" altLang="en-US" b="1" dirty="0">
                <a:solidFill>
                  <a:schemeClr val="tx1">
                    <a:lumMod val="75000"/>
                    <a:lumOff val="25000"/>
                  </a:schemeClr>
                </a:solidFill>
                <a:ea typeface="微软雅黑" charset="0"/>
              </a:rPr>
              <a:t>、图像信噪比（</a:t>
            </a:r>
            <a:r>
              <a:rPr lang="en-US" altLang="zh-CN" b="1" dirty="0">
                <a:solidFill>
                  <a:schemeClr val="tx1">
                    <a:lumMod val="75000"/>
                    <a:lumOff val="25000"/>
                  </a:schemeClr>
                </a:solidFill>
                <a:ea typeface="微软雅黑" charset="0"/>
              </a:rPr>
              <a:t>Image signal-to-noise ratio</a:t>
            </a:r>
            <a:r>
              <a:rPr lang="zh-CN" altLang="en-US" b="1" dirty="0">
                <a:solidFill>
                  <a:schemeClr val="tx1">
                    <a:lumMod val="75000"/>
                    <a:lumOff val="25000"/>
                  </a:schemeClr>
                </a:solidFill>
                <a:ea typeface="微软雅黑" charset="0"/>
              </a:rPr>
              <a:t>）</a:t>
            </a:r>
          </a:p>
        </p:txBody>
      </p:sp>
      <p:sp>
        <p:nvSpPr>
          <p:cNvPr id="5" name="矩形 4"/>
          <p:cNvSpPr/>
          <p:nvPr/>
        </p:nvSpPr>
        <p:spPr>
          <a:xfrm>
            <a:off x="877503" y="1692876"/>
            <a:ext cx="10507505" cy="3367397"/>
          </a:xfrm>
          <a:prstGeom prst="rect">
            <a:avLst/>
          </a:prstGeom>
        </p:spPr>
        <p:txBody>
          <a:bodyPr wrap="square">
            <a:spAutoFit/>
          </a:bodyPr>
          <a:lstStyle/>
          <a:p>
            <a:pPr defTabSz="609585">
              <a:lnSpc>
                <a:spcPct val="150000"/>
              </a:lnSpc>
            </a:pPr>
            <a:r>
              <a:rPr lang="zh-CN" altLang="en-US" dirty="0">
                <a:solidFill>
                  <a:schemeClr val="tx1">
                    <a:lumMod val="75000"/>
                    <a:lumOff val="25000"/>
                  </a:schemeClr>
                </a:solidFill>
                <a:latin typeface="微软雅黑" charset="0"/>
                <a:ea typeface="微软雅黑" charset="0"/>
              </a:rPr>
              <a:t>       信噪比大，图像画面就干净，看不到什么噪波干扰（表现为“颗粒”和“雪花”），看起来很舒服；若信噪比小，则在画面上，可能满是雪花，严重影响图像画面。信噪比与图像质量之间具有如下对应关系：</a:t>
            </a:r>
            <a:endParaRPr lang="en-US" altLang="zh-CN" dirty="0">
              <a:solidFill>
                <a:schemeClr val="tx1">
                  <a:lumMod val="75000"/>
                  <a:lumOff val="25000"/>
                </a:schemeClr>
              </a:solidFill>
              <a:latin typeface="微软雅黑" charset="0"/>
              <a:ea typeface="微软雅黑" charset="0"/>
            </a:endParaRPr>
          </a:p>
          <a:p>
            <a:pPr defTabSz="609585">
              <a:lnSpc>
                <a:spcPct val="150000"/>
              </a:lnSpc>
            </a:pP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1</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S/N</a:t>
            </a:r>
            <a:r>
              <a:rPr lang="zh-CN" altLang="en-US" dirty="0">
                <a:solidFill>
                  <a:schemeClr val="tx1">
                    <a:lumMod val="75000"/>
                    <a:lumOff val="25000"/>
                  </a:schemeClr>
                </a:solidFill>
                <a:latin typeface="微软雅黑" charset="0"/>
                <a:ea typeface="微软雅黑" charset="0"/>
              </a:rPr>
              <a:t>为</a:t>
            </a:r>
            <a:r>
              <a:rPr lang="en-US" altLang="zh-CN" dirty="0">
                <a:solidFill>
                  <a:schemeClr val="tx1">
                    <a:lumMod val="75000"/>
                    <a:lumOff val="25000"/>
                  </a:schemeClr>
                </a:solidFill>
                <a:latin typeface="微软雅黑" charset="0"/>
                <a:ea typeface="微软雅黑" charset="0"/>
              </a:rPr>
              <a:t>60dB(</a:t>
            </a:r>
            <a:r>
              <a:rPr lang="zh-CN" altLang="en-US" dirty="0">
                <a:solidFill>
                  <a:schemeClr val="tx1">
                    <a:lumMod val="75000"/>
                    <a:lumOff val="25000"/>
                  </a:schemeClr>
                </a:solidFill>
                <a:latin typeface="微软雅黑" charset="0"/>
                <a:ea typeface="微软雅黑" charset="0"/>
              </a:rPr>
              <a:t>比率为</a:t>
            </a:r>
            <a:r>
              <a:rPr lang="en-US" altLang="zh-CN" dirty="0">
                <a:solidFill>
                  <a:schemeClr val="tx1">
                    <a:lumMod val="75000"/>
                    <a:lumOff val="25000"/>
                  </a:schemeClr>
                </a:solidFill>
                <a:latin typeface="微软雅黑" charset="0"/>
                <a:ea typeface="微软雅黑" charset="0"/>
              </a:rPr>
              <a:t>1000</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1)</a:t>
            </a:r>
            <a:r>
              <a:rPr lang="zh-CN" altLang="en-US" dirty="0">
                <a:solidFill>
                  <a:schemeClr val="tx1">
                    <a:lumMod val="75000"/>
                    <a:lumOff val="25000"/>
                  </a:schemeClr>
                </a:solidFill>
                <a:latin typeface="微软雅黑" charset="0"/>
                <a:ea typeface="微软雅黑" charset="0"/>
              </a:rPr>
              <a:t>时，图像质量优良，不出现噪声；</a:t>
            </a:r>
            <a:endParaRPr lang="en-US" altLang="zh-CN" dirty="0">
              <a:solidFill>
                <a:schemeClr val="tx1">
                  <a:lumMod val="75000"/>
                  <a:lumOff val="25000"/>
                </a:schemeClr>
              </a:solidFill>
              <a:latin typeface="微软雅黑" charset="0"/>
              <a:ea typeface="微软雅黑" charset="0"/>
            </a:endParaRPr>
          </a:p>
          <a:p>
            <a:pPr defTabSz="609585">
              <a:lnSpc>
                <a:spcPct val="150000"/>
              </a:lnSpc>
            </a:pP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2</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S/N</a:t>
            </a:r>
            <a:r>
              <a:rPr lang="zh-CN" altLang="en-US" dirty="0">
                <a:solidFill>
                  <a:schemeClr val="tx1">
                    <a:lumMod val="75000"/>
                    <a:lumOff val="25000"/>
                  </a:schemeClr>
                </a:solidFill>
                <a:latin typeface="微软雅黑" charset="0"/>
                <a:ea typeface="微软雅黑" charset="0"/>
              </a:rPr>
              <a:t>为</a:t>
            </a:r>
            <a:r>
              <a:rPr lang="en-US" altLang="zh-CN" dirty="0">
                <a:solidFill>
                  <a:schemeClr val="tx1">
                    <a:lumMod val="75000"/>
                    <a:lumOff val="25000"/>
                  </a:schemeClr>
                </a:solidFill>
                <a:latin typeface="微软雅黑" charset="0"/>
                <a:ea typeface="微软雅黑" charset="0"/>
              </a:rPr>
              <a:t>50dB(</a:t>
            </a:r>
            <a:r>
              <a:rPr lang="zh-CN" altLang="en-US" dirty="0">
                <a:solidFill>
                  <a:schemeClr val="tx1">
                    <a:lumMod val="75000"/>
                    <a:lumOff val="25000"/>
                  </a:schemeClr>
                </a:solidFill>
                <a:latin typeface="微软雅黑" charset="0"/>
                <a:ea typeface="微软雅黑" charset="0"/>
              </a:rPr>
              <a:t>比率为</a:t>
            </a:r>
            <a:r>
              <a:rPr lang="en-US" altLang="zh-CN" dirty="0">
                <a:solidFill>
                  <a:schemeClr val="tx1">
                    <a:lumMod val="75000"/>
                    <a:lumOff val="25000"/>
                  </a:schemeClr>
                </a:solidFill>
                <a:latin typeface="微软雅黑" charset="0"/>
                <a:ea typeface="微软雅黑" charset="0"/>
              </a:rPr>
              <a:t>316</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1)</a:t>
            </a:r>
            <a:r>
              <a:rPr lang="zh-CN" altLang="en-US" dirty="0">
                <a:solidFill>
                  <a:schemeClr val="tx1">
                    <a:lumMod val="75000"/>
                    <a:lumOff val="25000"/>
                  </a:schemeClr>
                </a:solidFill>
                <a:latin typeface="微软雅黑" charset="0"/>
                <a:ea typeface="微软雅黑" charset="0"/>
              </a:rPr>
              <a:t>时，图像有少量噪声，但图像质量算好；</a:t>
            </a:r>
            <a:endParaRPr lang="en-US" altLang="zh-CN" dirty="0">
              <a:solidFill>
                <a:schemeClr val="tx1">
                  <a:lumMod val="75000"/>
                  <a:lumOff val="25000"/>
                </a:schemeClr>
              </a:solidFill>
              <a:latin typeface="微软雅黑" charset="0"/>
              <a:ea typeface="微软雅黑" charset="0"/>
            </a:endParaRPr>
          </a:p>
          <a:p>
            <a:pPr defTabSz="609585">
              <a:lnSpc>
                <a:spcPct val="150000"/>
              </a:lnSpc>
            </a:pP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3</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S/N</a:t>
            </a:r>
            <a:r>
              <a:rPr lang="zh-CN" altLang="en-US" dirty="0">
                <a:solidFill>
                  <a:schemeClr val="tx1">
                    <a:lumMod val="75000"/>
                    <a:lumOff val="25000"/>
                  </a:schemeClr>
                </a:solidFill>
                <a:latin typeface="微软雅黑" charset="0"/>
                <a:ea typeface="微软雅黑" charset="0"/>
              </a:rPr>
              <a:t>为</a:t>
            </a:r>
            <a:r>
              <a:rPr lang="en-US" altLang="zh-CN" dirty="0">
                <a:solidFill>
                  <a:schemeClr val="tx1">
                    <a:lumMod val="75000"/>
                    <a:lumOff val="25000"/>
                  </a:schemeClr>
                </a:solidFill>
                <a:latin typeface="微软雅黑" charset="0"/>
                <a:ea typeface="微软雅黑" charset="0"/>
              </a:rPr>
              <a:t>40dB(</a:t>
            </a:r>
            <a:r>
              <a:rPr lang="zh-CN" altLang="en-US" dirty="0">
                <a:solidFill>
                  <a:schemeClr val="tx1">
                    <a:lumMod val="75000"/>
                    <a:lumOff val="25000"/>
                  </a:schemeClr>
                </a:solidFill>
                <a:latin typeface="微软雅黑" charset="0"/>
                <a:ea typeface="微软雅黑" charset="0"/>
              </a:rPr>
              <a:t>比率为</a:t>
            </a:r>
            <a:r>
              <a:rPr lang="en-US" altLang="zh-CN" dirty="0">
                <a:solidFill>
                  <a:schemeClr val="tx1">
                    <a:lumMod val="75000"/>
                    <a:lumOff val="25000"/>
                  </a:schemeClr>
                </a:solidFill>
                <a:latin typeface="微软雅黑" charset="0"/>
                <a:ea typeface="微软雅黑" charset="0"/>
              </a:rPr>
              <a:t>100</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1)</a:t>
            </a:r>
            <a:r>
              <a:rPr lang="zh-CN" altLang="en-US" dirty="0">
                <a:solidFill>
                  <a:schemeClr val="tx1">
                    <a:lumMod val="75000"/>
                    <a:lumOff val="25000"/>
                  </a:schemeClr>
                </a:solidFill>
                <a:latin typeface="微软雅黑" charset="0"/>
                <a:ea typeface="微软雅黑" charset="0"/>
              </a:rPr>
              <a:t>时，图像有一定的精细颗粒或雪花，图像的精细结构受到一定的损失；</a:t>
            </a:r>
            <a:endParaRPr lang="en-US" altLang="zh-CN" dirty="0">
              <a:solidFill>
                <a:schemeClr val="tx1">
                  <a:lumMod val="75000"/>
                  <a:lumOff val="25000"/>
                </a:schemeClr>
              </a:solidFill>
              <a:latin typeface="微软雅黑" charset="0"/>
              <a:ea typeface="微软雅黑" charset="0"/>
            </a:endParaRPr>
          </a:p>
          <a:p>
            <a:pPr defTabSz="609585">
              <a:lnSpc>
                <a:spcPct val="150000"/>
              </a:lnSpc>
            </a:pP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4</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S/N</a:t>
            </a:r>
            <a:r>
              <a:rPr lang="zh-CN" altLang="en-US" dirty="0">
                <a:solidFill>
                  <a:schemeClr val="tx1">
                    <a:lumMod val="75000"/>
                    <a:lumOff val="25000"/>
                  </a:schemeClr>
                </a:solidFill>
                <a:latin typeface="微软雅黑" charset="0"/>
                <a:ea typeface="微软雅黑" charset="0"/>
              </a:rPr>
              <a:t>为</a:t>
            </a:r>
            <a:r>
              <a:rPr lang="en-US" altLang="zh-CN" dirty="0">
                <a:solidFill>
                  <a:schemeClr val="tx1">
                    <a:lumMod val="75000"/>
                    <a:lumOff val="25000"/>
                  </a:schemeClr>
                </a:solidFill>
                <a:latin typeface="微软雅黑" charset="0"/>
                <a:ea typeface="微软雅黑" charset="0"/>
              </a:rPr>
              <a:t>30dB(</a:t>
            </a:r>
            <a:r>
              <a:rPr lang="zh-CN" altLang="en-US" dirty="0">
                <a:solidFill>
                  <a:schemeClr val="tx1">
                    <a:lumMod val="75000"/>
                    <a:lumOff val="25000"/>
                  </a:schemeClr>
                </a:solidFill>
                <a:latin typeface="微软雅黑" charset="0"/>
                <a:ea typeface="微软雅黑" charset="0"/>
              </a:rPr>
              <a:t>比率为</a:t>
            </a:r>
            <a:r>
              <a:rPr lang="en-US" altLang="zh-CN" dirty="0">
                <a:solidFill>
                  <a:schemeClr val="tx1">
                    <a:lumMod val="75000"/>
                    <a:lumOff val="25000"/>
                  </a:schemeClr>
                </a:solidFill>
                <a:latin typeface="微软雅黑" charset="0"/>
                <a:ea typeface="微软雅黑" charset="0"/>
              </a:rPr>
              <a:t>32</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1)</a:t>
            </a:r>
            <a:r>
              <a:rPr lang="zh-CN" altLang="en-US" dirty="0">
                <a:solidFill>
                  <a:schemeClr val="tx1">
                    <a:lumMod val="75000"/>
                    <a:lumOff val="25000"/>
                  </a:schemeClr>
                </a:solidFill>
                <a:latin typeface="微软雅黑" charset="0"/>
                <a:ea typeface="微软雅黑" charset="0"/>
              </a:rPr>
              <a:t>时，图像将是有大量噪声的劣质图像；</a:t>
            </a:r>
            <a:endParaRPr lang="en-US" altLang="zh-CN" dirty="0">
              <a:solidFill>
                <a:schemeClr val="tx1">
                  <a:lumMod val="75000"/>
                  <a:lumOff val="25000"/>
                </a:schemeClr>
              </a:solidFill>
              <a:latin typeface="微软雅黑" charset="0"/>
              <a:ea typeface="微软雅黑" charset="0"/>
            </a:endParaRPr>
          </a:p>
          <a:p>
            <a:pPr defTabSz="609585">
              <a:lnSpc>
                <a:spcPct val="150000"/>
              </a:lnSpc>
            </a:pP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5</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S/N</a:t>
            </a:r>
            <a:r>
              <a:rPr lang="zh-CN" altLang="en-US" dirty="0">
                <a:solidFill>
                  <a:schemeClr val="tx1">
                    <a:lumMod val="75000"/>
                    <a:lumOff val="25000"/>
                  </a:schemeClr>
                </a:solidFill>
                <a:latin typeface="微软雅黑" charset="0"/>
                <a:ea typeface="微软雅黑" charset="0"/>
              </a:rPr>
              <a:t>为</a:t>
            </a:r>
            <a:r>
              <a:rPr lang="en-US" altLang="zh-CN" dirty="0">
                <a:solidFill>
                  <a:schemeClr val="tx1">
                    <a:lumMod val="75000"/>
                    <a:lumOff val="25000"/>
                  </a:schemeClr>
                </a:solidFill>
                <a:latin typeface="微软雅黑" charset="0"/>
                <a:ea typeface="微软雅黑" charset="0"/>
              </a:rPr>
              <a:t>20dB(</a:t>
            </a:r>
            <a:r>
              <a:rPr lang="zh-CN" altLang="en-US" dirty="0">
                <a:solidFill>
                  <a:schemeClr val="tx1">
                    <a:lumMod val="75000"/>
                    <a:lumOff val="25000"/>
                  </a:schemeClr>
                </a:solidFill>
                <a:latin typeface="微软雅黑" charset="0"/>
                <a:ea typeface="微软雅黑" charset="0"/>
              </a:rPr>
              <a:t>比率为</a:t>
            </a:r>
            <a:r>
              <a:rPr lang="en-US" altLang="zh-CN" dirty="0">
                <a:solidFill>
                  <a:schemeClr val="tx1">
                    <a:lumMod val="75000"/>
                    <a:lumOff val="25000"/>
                  </a:schemeClr>
                </a:solidFill>
                <a:latin typeface="微软雅黑" charset="0"/>
                <a:ea typeface="微软雅黑" charset="0"/>
              </a:rPr>
              <a:t>10</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1)</a:t>
            </a:r>
            <a:r>
              <a:rPr lang="zh-CN" altLang="en-US" dirty="0">
                <a:solidFill>
                  <a:schemeClr val="tx1">
                    <a:lumMod val="75000"/>
                    <a:lumOff val="25000"/>
                  </a:schemeClr>
                </a:solidFill>
                <a:latin typeface="微软雅黑" charset="0"/>
                <a:ea typeface="微软雅黑" charset="0"/>
              </a:rPr>
              <a:t>时，图像就不能使用。</a:t>
            </a:r>
          </a:p>
        </p:txBody>
      </p:sp>
      <p:cxnSp>
        <p:nvCxnSpPr>
          <p:cNvPr id="6" name="直接连接符 9"/>
          <p:cNvCxnSpPr/>
          <p:nvPr/>
        </p:nvCxnSpPr>
        <p:spPr>
          <a:xfrm>
            <a:off x="6096000" y="1323544"/>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198068"/>
      </p:ext>
    </p:extLst>
  </p:cSld>
  <p:clrMapOvr>
    <a:masterClrMapping/>
  </p:clrMapOvr>
  <p:transition spd="slow">
    <p:push dir="u"/>
  </p:transition>
</p:sld>
</file>

<file path=ppt/theme/theme1.xml><?xml version="1.0" encoding="utf-8"?>
<a:theme xmlns:a="http://schemas.openxmlformats.org/drawingml/2006/main" name="第一PPT，www.1ppt.com">
  <a:themeElements>
    <a:clrScheme name="自定义 99">
      <a:dk1>
        <a:srgbClr val="000000"/>
      </a:dk1>
      <a:lt1>
        <a:srgbClr val="FFFFFF"/>
      </a:lt1>
      <a:dk2>
        <a:srgbClr val="000000"/>
      </a:dk2>
      <a:lt2>
        <a:srgbClr val="FFFDFD"/>
      </a:lt2>
      <a:accent1>
        <a:srgbClr val="78A4B1"/>
      </a:accent1>
      <a:accent2>
        <a:srgbClr val="CDCAC2"/>
      </a:accent2>
      <a:accent3>
        <a:srgbClr val="456D79"/>
      </a:accent3>
      <a:accent4>
        <a:srgbClr val="F4EFE9"/>
      </a:accent4>
      <a:accent5>
        <a:srgbClr val="5C91A1"/>
      </a:accent5>
      <a:accent6>
        <a:srgbClr val="666560"/>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9">
    <a:dk1>
      <a:srgbClr val="000000"/>
    </a:dk1>
    <a:lt1>
      <a:srgbClr val="FFFFFF"/>
    </a:lt1>
    <a:dk2>
      <a:srgbClr val="000000"/>
    </a:dk2>
    <a:lt2>
      <a:srgbClr val="FFFDFD"/>
    </a:lt2>
    <a:accent1>
      <a:srgbClr val="78A4B1"/>
    </a:accent1>
    <a:accent2>
      <a:srgbClr val="CDCAC2"/>
    </a:accent2>
    <a:accent3>
      <a:srgbClr val="456D79"/>
    </a:accent3>
    <a:accent4>
      <a:srgbClr val="F4EFE9"/>
    </a:accent4>
    <a:accent5>
      <a:srgbClr val="5C91A1"/>
    </a:accent5>
    <a:accent6>
      <a:srgbClr val="666560"/>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215</TotalTime>
  <Words>2418</Words>
  <Application>Microsoft Office PowerPoint</Application>
  <PresentationFormat>宽屏</PresentationFormat>
  <Paragraphs>155</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Microsoft YaHei</vt:lpstr>
      <vt:lpstr>Microsoft YaHei</vt:lpstr>
      <vt:lpstr>Arial</vt:lpstr>
      <vt:lpstr>Calibri</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http://www.ypppt.com/</dc:description>
  <cp:lastModifiedBy>AN ZHAO</cp:lastModifiedBy>
  <cp:revision>95</cp:revision>
  <dcterms:created xsi:type="dcterms:W3CDTF">2015-08-18T02:51:41Z</dcterms:created>
  <dcterms:modified xsi:type="dcterms:W3CDTF">2021-05-06T05:24:32Z</dcterms:modified>
</cp:coreProperties>
</file>