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3A9FF-85C8-42D9-A96C-43C05BC043A4}" v="3" dt="2024-06-28T17:35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 Tiwari" userId="ec875d1eb343e469" providerId="LiveId" clId="{8283A9FF-85C8-42D9-A96C-43C05BC043A4}"/>
    <pc:docChg chg="undo custSel modSld">
      <pc:chgData name="Pallavi Tiwari" userId="ec875d1eb343e469" providerId="LiveId" clId="{8283A9FF-85C8-42D9-A96C-43C05BC043A4}" dt="2024-06-28T17:35:51.170" v="19" actId="27636"/>
      <pc:docMkLst>
        <pc:docMk/>
      </pc:docMkLst>
      <pc:sldChg chg="modSp mod">
        <pc:chgData name="Pallavi Tiwari" userId="ec875d1eb343e469" providerId="LiveId" clId="{8283A9FF-85C8-42D9-A96C-43C05BC043A4}" dt="2024-06-28T17:35:51.126" v="11" actId="27636"/>
        <pc:sldMkLst>
          <pc:docMk/>
          <pc:sldMk cId="3742077819" sldId="257"/>
        </pc:sldMkLst>
        <pc:spChg chg="mod">
          <ac:chgData name="Pallavi Tiwari" userId="ec875d1eb343e469" providerId="LiveId" clId="{8283A9FF-85C8-42D9-A96C-43C05BC043A4}" dt="2024-06-28T17:35:51.126" v="11" actId="27636"/>
          <ac:spMkLst>
            <pc:docMk/>
            <pc:sldMk cId="3742077819" sldId="257"/>
            <ac:spMk id="3" creationId="{32D6E199-4E4B-B04B-C611-FEA5C7516500}"/>
          </ac:spMkLst>
        </pc:spChg>
      </pc:sldChg>
      <pc:sldChg chg="modSp mod">
        <pc:chgData name="Pallavi Tiwari" userId="ec875d1eb343e469" providerId="LiveId" clId="{8283A9FF-85C8-42D9-A96C-43C05BC043A4}" dt="2024-06-28T17:35:51.139" v="12" actId="27636"/>
        <pc:sldMkLst>
          <pc:docMk/>
          <pc:sldMk cId="2102793798" sldId="258"/>
        </pc:sldMkLst>
        <pc:spChg chg="mod">
          <ac:chgData name="Pallavi Tiwari" userId="ec875d1eb343e469" providerId="LiveId" clId="{8283A9FF-85C8-42D9-A96C-43C05BC043A4}" dt="2024-06-28T17:35:51.139" v="12" actId="27636"/>
          <ac:spMkLst>
            <pc:docMk/>
            <pc:sldMk cId="2102793798" sldId="258"/>
            <ac:spMk id="3" creationId="{17AF3227-32C7-AF32-EE76-2EF27FF05AD2}"/>
          </ac:spMkLst>
        </pc:spChg>
      </pc:sldChg>
      <pc:sldChg chg="modSp mod">
        <pc:chgData name="Pallavi Tiwari" userId="ec875d1eb343e469" providerId="LiveId" clId="{8283A9FF-85C8-42D9-A96C-43C05BC043A4}" dt="2024-06-28T17:35:51.156" v="13" actId="27636"/>
        <pc:sldMkLst>
          <pc:docMk/>
          <pc:sldMk cId="4143482699" sldId="263"/>
        </pc:sldMkLst>
        <pc:spChg chg="mod">
          <ac:chgData name="Pallavi Tiwari" userId="ec875d1eb343e469" providerId="LiveId" clId="{8283A9FF-85C8-42D9-A96C-43C05BC043A4}" dt="2024-06-28T17:35:51.156" v="13" actId="27636"/>
          <ac:spMkLst>
            <pc:docMk/>
            <pc:sldMk cId="4143482699" sldId="263"/>
            <ac:spMk id="3" creationId="{5640FB48-EA6A-8E96-754E-C761D0384F97}"/>
          </ac:spMkLst>
        </pc:spChg>
      </pc:sldChg>
      <pc:sldChg chg="modSp mod">
        <pc:chgData name="Pallavi Tiwari" userId="ec875d1eb343e469" providerId="LiveId" clId="{8283A9FF-85C8-42D9-A96C-43C05BC043A4}" dt="2024-06-28T17:35:51.170" v="15" actId="27636"/>
        <pc:sldMkLst>
          <pc:docMk/>
          <pc:sldMk cId="1910561295" sldId="264"/>
        </pc:sldMkLst>
        <pc:spChg chg="mod">
          <ac:chgData name="Pallavi Tiwari" userId="ec875d1eb343e469" providerId="LiveId" clId="{8283A9FF-85C8-42D9-A96C-43C05BC043A4}" dt="2024-06-28T17:35:51.170" v="15" actId="27636"/>
          <ac:spMkLst>
            <pc:docMk/>
            <pc:sldMk cId="1910561295" sldId="264"/>
            <ac:spMk id="2" creationId="{7D210B18-09C5-FAD4-AD16-AF295EF4BA2A}"/>
          </ac:spMkLst>
        </pc:spChg>
        <pc:spChg chg="mod">
          <ac:chgData name="Pallavi Tiwari" userId="ec875d1eb343e469" providerId="LiveId" clId="{8283A9FF-85C8-42D9-A96C-43C05BC043A4}" dt="2024-06-28T17:35:51.170" v="14" actId="27636"/>
          <ac:spMkLst>
            <pc:docMk/>
            <pc:sldMk cId="1910561295" sldId="264"/>
            <ac:spMk id="3" creationId="{156C2539-E8E9-3C69-C74E-BF8651366720}"/>
          </ac:spMkLst>
        </pc:spChg>
      </pc:sldChg>
      <pc:sldChg chg="modSp mod">
        <pc:chgData name="Pallavi Tiwari" userId="ec875d1eb343e469" providerId="LiveId" clId="{8283A9FF-85C8-42D9-A96C-43C05BC043A4}" dt="2024-06-28T17:35:51.170" v="17" actId="27636"/>
        <pc:sldMkLst>
          <pc:docMk/>
          <pc:sldMk cId="4123042629" sldId="265"/>
        </pc:sldMkLst>
        <pc:spChg chg="mod">
          <ac:chgData name="Pallavi Tiwari" userId="ec875d1eb343e469" providerId="LiveId" clId="{8283A9FF-85C8-42D9-A96C-43C05BC043A4}" dt="2024-06-28T17:35:51.170" v="16" actId="27636"/>
          <ac:spMkLst>
            <pc:docMk/>
            <pc:sldMk cId="4123042629" sldId="265"/>
            <ac:spMk id="2" creationId="{2BEA10EF-57F5-4FB2-A431-6AAC5994BFD2}"/>
          </ac:spMkLst>
        </pc:spChg>
        <pc:spChg chg="mod">
          <ac:chgData name="Pallavi Tiwari" userId="ec875d1eb343e469" providerId="LiveId" clId="{8283A9FF-85C8-42D9-A96C-43C05BC043A4}" dt="2024-06-28T17:35:51.170" v="17" actId="27636"/>
          <ac:spMkLst>
            <pc:docMk/>
            <pc:sldMk cId="4123042629" sldId="265"/>
            <ac:spMk id="3" creationId="{53C77618-52EF-03FD-29C9-66DA60AD8F25}"/>
          </ac:spMkLst>
        </pc:spChg>
      </pc:sldChg>
      <pc:sldChg chg="modSp mod">
        <pc:chgData name="Pallavi Tiwari" userId="ec875d1eb343e469" providerId="LiveId" clId="{8283A9FF-85C8-42D9-A96C-43C05BC043A4}" dt="2024-06-28T17:35:51.170" v="19" actId="27636"/>
        <pc:sldMkLst>
          <pc:docMk/>
          <pc:sldMk cId="2331253696" sldId="268"/>
        </pc:sldMkLst>
        <pc:spChg chg="mod">
          <ac:chgData name="Pallavi Tiwari" userId="ec875d1eb343e469" providerId="LiveId" clId="{8283A9FF-85C8-42D9-A96C-43C05BC043A4}" dt="2024-06-28T17:35:51.170" v="18" actId="27636"/>
          <ac:spMkLst>
            <pc:docMk/>
            <pc:sldMk cId="2331253696" sldId="268"/>
            <ac:spMk id="2" creationId="{2AD17D48-F5C8-A361-F2FC-E3DFC70D727B}"/>
          </ac:spMkLst>
        </pc:spChg>
        <pc:spChg chg="mod">
          <ac:chgData name="Pallavi Tiwari" userId="ec875d1eb343e469" providerId="LiveId" clId="{8283A9FF-85C8-42D9-A96C-43C05BC043A4}" dt="2024-06-28T17:35:51.170" v="19" actId="27636"/>
          <ac:spMkLst>
            <pc:docMk/>
            <pc:sldMk cId="2331253696" sldId="268"/>
            <ac:spMk id="3" creationId="{BF108C0F-D8E3-B770-C5C8-0E33AEE199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46CE-2899-139F-98DE-F823B290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8AC0-91B1-91F4-B817-914EF8B4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6463-91FB-0B0B-BAD0-903F3D30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2889-A2BE-4AAF-7D53-B8A0D3E1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DC18-DDF8-7874-3307-7C2CFA5C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7709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B9A4-CC33-E449-0FF4-F9388D58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64421-22C4-38F8-F605-61DBA75B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AA58-C470-97A7-EB52-6BA4D092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E0EE-60C3-C07B-2156-96740241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33B7-7456-B15C-2C78-FD5BA2A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1849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EDE9-9224-E768-3C78-E8CE27ED0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E2BA-484D-E8F3-CEBE-713B7E56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71DD-4C7D-845C-0428-B18F63EF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AF7A-6BAC-AE73-8ADD-F9EC7091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6813-6C11-325E-C32D-C1931AD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607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1162-17A5-791B-C775-45152238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0D7C-DDF7-F3E9-FDD4-3B3EFB68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D1E6-009B-5A18-3B1C-30EF786C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760B-2D68-D903-08E1-C9A4AD6F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9430-0F15-AE5D-7368-B9EEDB52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3598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E395-07CA-12EB-C55F-F2E4A7B5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E454-2804-97A5-405F-48EF85FE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D6A3-375B-7D67-C1DA-7B2A3FE8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94D1-387A-E4D2-B0D9-188922DB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5A86-2DDB-DBB4-4299-AB04D99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7716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205C-A348-273B-3F64-416252F7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B1A7-846D-72DC-E658-F1EA5CED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D678-8290-57AD-2DEC-7B5FDE60E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934A-6FD0-D63E-DC50-E9A1BB0B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E331-BEB2-6745-302B-48B62DC4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BA83-BAF1-2CB7-17CA-9046C158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103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E472-AD16-3C20-BBE1-17FCB7FC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C6F6-7F57-C393-1EC7-780AD4B0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72B7-36E2-18B0-51F5-31DB95AC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4DDF4-1E80-DEB3-11DD-B734B84BD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68A14-F7E8-57BB-12EF-EFBD44F20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556F4-E975-70D5-CD1C-611CDC0F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6108-11A3-6FCF-C07C-D19DE556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08E3-2683-A8C6-99D7-35AC01B8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8787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9CA3-C747-56D2-069D-92514B56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69F7-6A0F-9E55-34C2-A890BF8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CB86F-2D2C-234F-09D8-5CE39844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C5C08-294F-19C8-5C95-A5086335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8212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2D909-36A5-7BD5-7984-34896105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4DE9-D6CA-2EB6-4F0D-4A2EFED6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FF39-6A47-1F0A-E6BC-D83B295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9781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71D3-5F4F-9D1B-E233-117EE1C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6BB0-96E8-6FEA-ED6A-FADAD5D2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0513-8B22-8483-ECF1-133D659C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8F37-DD90-37D6-CC47-354C827B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695D-A055-18FA-76B8-BC18ADEC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974E-1753-249C-CE73-55C3139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977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4798-2A94-EA44-0B36-B238A317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2F113-E426-10F6-C8C9-2FDB76BA7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ECEE8-CC8C-B6B1-A98B-DFC34B1E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3BC1C-2936-88FB-7391-E5FDCF7B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3D61-5B79-400D-D24B-D08DF1DE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C652-0797-2F6A-36B9-815AED9E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688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9E68B-AB5E-5AC0-1542-3C09CFC9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6684-E0E1-31E4-C5AC-DC138453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87F2-5453-C2A5-F551-6511D934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91B7-8836-4D2A-896B-F2826B733827}" type="datetimeFigureOut">
              <a:rPr lang="hi-IN" smtClean="0"/>
              <a:t>शुक्रवार, 7 आषाढ़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E60D-A37E-F3E4-D5A7-6CF48866A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FBFB-3C97-6808-A94D-8376C51C3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5642-BB52-47DF-B003-5596679CE7F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272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39F1C-1CEB-47DC-5280-567873F4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4492" y="973393"/>
            <a:ext cx="5732205" cy="235974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Shopping Trend Analysis</a:t>
            </a:r>
            <a:br>
              <a:rPr lang="en-IN" sz="4800" b="1" dirty="0"/>
            </a:br>
            <a:endParaRPr lang="hi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02734-3CFA-A50D-CD94-D2AE6241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5962650" cy="1255097"/>
          </a:xfrm>
        </p:spPr>
        <p:txBody>
          <a:bodyPr/>
          <a:lstStyle/>
          <a:p>
            <a:r>
              <a:rPr lang="en-IN" b="1" cap="none" dirty="0" err="1"/>
              <a:t>Leverging</a:t>
            </a:r>
            <a:r>
              <a:rPr lang="en-IN" b="1" cap="none" dirty="0"/>
              <a:t> data to </a:t>
            </a:r>
            <a:r>
              <a:rPr lang="en-IN" b="1" cap="none" dirty="0" err="1"/>
              <a:t>analyze</a:t>
            </a:r>
            <a:r>
              <a:rPr lang="en-IN" b="1" cap="none" dirty="0"/>
              <a:t> survey data identify significant trends, and improve customer satisfaction and product offering.</a:t>
            </a:r>
            <a:endParaRPr lang="hi-IN" b="1" cap="none" dirty="0"/>
          </a:p>
        </p:txBody>
      </p:sp>
      <p:pic>
        <p:nvPicPr>
          <p:cNvPr id="1032" name="Picture 8" descr="The Evolution of Online Shopping: Trends, Benefits, and Challenges&quot;:">
            <a:extLst>
              <a:ext uri="{FF2B5EF4-FFF2-40B4-BE49-F238E27FC236}">
                <a16:creationId xmlns:a16="http://schemas.microsoft.com/office/drawing/2014/main" id="{E3675350-ACD0-6334-02B9-195A41DA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75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3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10EF-57F5-4FB2-A431-6AAC5994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6083" cy="9237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Subscription Status Distribution</a:t>
            </a:r>
            <a:endParaRPr lang="hi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7618-52EF-03FD-29C9-66DA60AD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681316"/>
            <a:ext cx="4591664" cy="4080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A significant portion of shoppers are not subscribed.</a:t>
            </a:r>
          </a:p>
          <a:p>
            <a:r>
              <a:rPr lang="en-US" dirty="0"/>
              <a:t>The subscription status of shoppers may influence their shopping behavior and purchase frequency.</a:t>
            </a:r>
          </a:p>
          <a:p>
            <a:pPr marL="0" indent="0">
              <a:buNone/>
            </a:pPr>
            <a:r>
              <a:rPr lang="en-US" b="1" dirty="0"/>
              <a:t>Visuals: </a:t>
            </a:r>
          </a:p>
          <a:p>
            <a:pPr marL="0" indent="0">
              <a:buNone/>
            </a:pPr>
            <a:r>
              <a:rPr lang="en-US" dirty="0"/>
              <a:t>Pie Chart of Subscription Status.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11B7A-F79B-BEF8-5706-F50E68522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3" t="45448" r="40726" b="9104"/>
          <a:stretch/>
        </p:blipFill>
        <p:spPr>
          <a:xfrm>
            <a:off x="6833419" y="1870586"/>
            <a:ext cx="4591664" cy="36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B5A8-2C2A-9B37-542F-6198ADD7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458560" cy="805811"/>
          </a:xfrm>
        </p:spPr>
        <p:txBody>
          <a:bodyPr/>
          <a:lstStyle/>
          <a:p>
            <a:r>
              <a:rPr lang="en-IN" sz="4000" b="1" dirty="0">
                <a:latin typeface="Arial Black" panose="020B0A04020102020204" pitchFamily="34" charset="0"/>
              </a:rPr>
              <a:t>Payment Method Distribution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A107-A1CC-A2A0-BFC6-AA426D9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1425678"/>
            <a:ext cx="4955457" cy="48227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Insights : </a:t>
            </a:r>
          </a:p>
          <a:p>
            <a:r>
              <a:rPr lang="en-US" dirty="0"/>
              <a:t>Certain payment methods are more popular among shoppers.</a:t>
            </a:r>
          </a:p>
          <a:p>
            <a:r>
              <a:rPr lang="en-US" dirty="0"/>
              <a:t>The most preferred payment method is Credit Card.</a:t>
            </a:r>
          </a:p>
          <a:p>
            <a:pPr marL="0" indent="0">
              <a:buNone/>
            </a:pPr>
            <a:r>
              <a:rPr lang="en-US" b="1" dirty="0"/>
              <a:t>Visuals : </a:t>
            </a:r>
          </a:p>
          <a:p>
            <a:pPr marL="0" indent="0">
              <a:buNone/>
            </a:pPr>
            <a:r>
              <a:rPr lang="en-US" dirty="0"/>
              <a:t>Pie Chart of Payment Method Distribution.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778C9-7DC6-50BA-8392-4DA6C3995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2" t="34409" r="32015" b="14839"/>
          <a:stretch/>
        </p:blipFill>
        <p:spPr>
          <a:xfrm>
            <a:off x="5457745" y="1563329"/>
            <a:ext cx="5564217" cy="40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5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7D48-F5C8-A361-F2FC-E3DFC70D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452718"/>
            <a:ext cx="10382865" cy="11696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Purchase Amount by Subscription Status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8C0F-D8E3-B770-C5C8-0E33AEE1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9" y="1818968"/>
            <a:ext cx="5860026" cy="4429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Subscribers tend to spend more on average compared to non-subscribers.</a:t>
            </a:r>
          </a:p>
          <a:p>
            <a:r>
              <a:rPr lang="en-US" dirty="0"/>
              <a:t> This indicates that subscription status may have a positive impact on purchase amounts.</a:t>
            </a:r>
          </a:p>
          <a:p>
            <a:pPr marL="0" indent="0">
              <a:buNone/>
            </a:pPr>
            <a:r>
              <a:rPr lang="en-US" b="1" dirty="0"/>
              <a:t>Visuals: </a:t>
            </a:r>
          </a:p>
          <a:p>
            <a:pPr marL="0" indent="0">
              <a:buNone/>
            </a:pPr>
            <a:r>
              <a:rPr lang="en-US" dirty="0"/>
              <a:t>Boxplot of Purchase Amount by Subscription Status.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3CCA1-04AD-B696-F7EC-D06D9829D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9" t="33404" r="29515" b="13404"/>
          <a:stretch/>
        </p:blipFill>
        <p:spPr>
          <a:xfrm>
            <a:off x="6508955" y="1691149"/>
            <a:ext cx="5270090" cy="40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AB8-2D8F-9C14-6F77-7E9E57A8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587541" cy="736985"/>
          </a:xfrm>
        </p:spPr>
        <p:txBody>
          <a:bodyPr/>
          <a:lstStyle/>
          <a:p>
            <a:r>
              <a:rPr lang="en-IN" sz="4000" b="1" dirty="0">
                <a:latin typeface="Arial Black" panose="020B0A04020102020204" pitchFamily="34" charset="0"/>
              </a:rPr>
              <a:t>Discount Applied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5126-0A2D-2DE6-D03A-9A89D33A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327356"/>
            <a:ext cx="5869858" cy="4921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Insights :</a:t>
            </a:r>
          </a:p>
          <a:p>
            <a:r>
              <a:rPr lang="en-US" dirty="0"/>
              <a:t>Discounts are frequently applied to purchases, suggesting promotions and discounts are common strategies to boost sales.</a:t>
            </a:r>
          </a:p>
          <a:p>
            <a:r>
              <a:rPr lang="en-US" dirty="0"/>
              <a:t>Understanding the impact of discounts on purchase behavior can help in designing better marketing strategies.</a:t>
            </a:r>
          </a:p>
          <a:p>
            <a:pPr marL="0" indent="0">
              <a:buNone/>
            </a:pPr>
            <a:r>
              <a:rPr lang="en-US" dirty="0"/>
              <a:t>Visuals: </a:t>
            </a:r>
          </a:p>
          <a:p>
            <a:pPr marL="0" indent="0">
              <a:buNone/>
            </a:pPr>
            <a:r>
              <a:rPr lang="en-US" dirty="0" err="1"/>
              <a:t>Countplot</a:t>
            </a:r>
            <a:r>
              <a:rPr lang="en-US" dirty="0"/>
              <a:t> of Discount Applied.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0741A-47BD-FE52-2354-0331C5EFA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26238" r="30644" b="19138"/>
          <a:stretch/>
        </p:blipFill>
        <p:spPr>
          <a:xfrm>
            <a:off x="6257883" y="1524001"/>
            <a:ext cx="5078711" cy="42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6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DAD8-7B44-77B2-1063-66360D42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265472"/>
            <a:ext cx="4739150" cy="904568"/>
          </a:xfrm>
        </p:spPr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Key Insights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F7CA-92E3-A9A3-697E-BAF0C0DB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6182"/>
            <a:ext cx="10049853" cy="48522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Summary : </a:t>
            </a:r>
          </a:p>
          <a:p>
            <a:r>
              <a:rPr lang="en-US" dirty="0"/>
              <a:t>Age distribution shows a diverse range of shoppers </a:t>
            </a:r>
          </a:p>
          <a:p>
            <a:r>
              <a:rPr lang="en-US" dirty="0"/>
              <a:t>Higher purchase amounts in specific seasons and categories</a:t>
            </a:r>
          </a:p>
          <a:p>
            <a:r>
              <a:rPr lang="en-US" dirty="0"/>
              <a:t>Subscription status influences purchase amounts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r>
              <a:rPr lang="en-US" dirty="0"/>
              <a:t> Target marketing campaigns based on age and subscription status  </a:t>
            </a:r>
          </a:p>
          <a:p>
            <a:r>
              <a:rPr lang="en-US" dirty="0"/>
              <a:t>Optimize inventory based on seasonal trends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621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7187-DB5D-FA46-A4A2-3E4C7596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95" y="1592826"/>
            <a:ext cx="4692805" cy="904568"/>
          </a:xfrm>
        </p:spPr>
        <p:txBody>
          <a:bodyPr/>
          <a:lstStyle/>
          <a:p>
            <a:r>
              <a:rPr lang="en-IN" sz="4000" b="1" dirty="0">
                <a:latin typeface="Arial Black" panose="020B0A04020102020204" pitchFamily="34" charset="0"/>
              </a:rPr>
              <a:t>INTRODUCTION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E199-4E4B-B04B-C611-FEA5C751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95" y="2851355"/>
            <a:ext cx="6086168" cy="3318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This section provides a brief overview of the project focusing on the objective of </a:t>
            </a:r>
            <a:r>
              <a:rPr lang="en-IN" dirty="0" err="1">
                <a:latin typeface="Arial Black" panose="020B0A04020102020204" pitchFamily="34" charset="0"/>
              </a:rPr>
              <a:t>enhacing</a:t>
            </a:r>
            <a:r>
              <a:rPr lang="en-IN" dirty="0">
                <a:latin typeface="Arial Black" panose="020B0A04020102020204" pitchFamily="34" charset="0"/>
              </a:rPr>
              <a:t> shopping trends through data analysis using </a:t>
            </a:r>
            <a:r>
              <a:rPr lang="en-IN" dirty="0" err="1">
                <a:latin typeface="Arial Black" panose="020B0A04020102020204" pitchFamily="34" charset="0"/>
              </a:rPr>
              <a:t>python,analyzing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patterns,trends</a:t>
            </a:r>
            <a:r>
              <a:rPr lang="en-IN" dirty="0">
                <a:latin typeface="Arial Black" panose="020B0A04020102020204" pitchFamily="34" charset="0"/>
              </a:rPr>
              <a:t> and insight in consumer shopping behaviour.</a:t>
            </a:r>
            <a:endParaRPr lang="hi-IN" dirty="0">
              <a:latin typeface="Arial Black" panose="020B0A04020102020204" pitchFamily="34" charset="0"/>
            </a:endParaRPr>
          </a:p>
        </p:txBody>
      </p:sp>
      <p:pic>
        <p:nvPicPr>
          <p:cNvPr id="2052" name="Picture 4" descr="Positive Breakout: Supreme Industries and 3 other stocks cross above their  200 DMA | EconomicTimes">
            <a:extLst>
              <a:ext uri="{FF2B5EF4-FFF2-40B4-BE49-F238E27FC236}">
                <a16:creationId xmlns:a16="http://schemas.microsoft.com/office/drawing/2014/main" id="{D26C3215-2710-CE11-153A-E4A0EBA1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8" y="0"/>
            <a:ext cx="53192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601-276F-8654-D143-2DED71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914895" cy="687824"/>
          </a:xfrm>
        </p:spPr>
        <p:txBody>
          <a:bodyPr/>
          <a:lstStyle/>
          <a:p>
            <a:r>
              <a:rPr lang="en-IN" sz="4000" b="1" dirty="0"/>
              <a:t>Understanding the Dataset:</a:t>
            </a:r>
            <a:endParaRPr lang="hi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3227-32C7-AF32-EE76-2EF27FF0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1327355"/>
            <a:ext cx="11130116" cy="541757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Customer ID</a:t>
            </a:r>
          </a:p>
          <a:p>
            <a:r>
              <a:rPr lang="en-US" dirty="0"/>
              <a:t> Age</a:t>
            </a:r>
          </a:p>
          <a:p>
            <a:r>
              <a:rPr lang="en-US" dirty="0"/>
              <a:t> Gender</a:t>
            </a:r>
          </a:p>
          <a:p>
            <a:r>
              <a:rPr lang="en-US" dirty="0"/>
              <a:t> Item Purchased</a:t>
            </a:r>
          </a:p>
          <a:p>
            <a:r>
              <a:rPr lang="en-US" dirty="0"/>
              <a:t> Category: It has four category clothing ,footwear ,  accessories ,outwear</a:t>
            </a:r>
          </a:p>
          <a:p>
            <a:r>
              <a:rPr lang="en-US" dirty="0"/>
              <a:t> Purchase Amount (USD)</a:t>
            </a:r>
          </a:p>
          <a:p>
            <a:r>
              <a:rPr lang="en-US" dirty="0"/>
              <a:t> Location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 Season</a:t>
            </a:r>
          </a:p>
          <a:p>
            <a:r>
              <a:rPr lang="en-US" dirty="0"/>
              <a:t>Review Rating: it is  in between 1 to 5 range</a:t>
            </a:r>
          </a:p>
          <a:p>
            <a:r>
              <a:rPr lang="en-US" dirty="0"/>
              <a:t> Subscription Status</a:t>
            </a:r>
          </a:p>
          <a:p>
            <a:r>
              <a:rPr lang="en-US" dirty="0"/>
              <a:t> Payment Method</a:t>
            </a:r>
          </a:p>
          <a:p>
            <a:r>
              <a:rPr lang="en-US" dirty="0"/>
              <a:t> Shipping Type</a:t>
            </a:r>
          </a:p>
          <a:p>
            <a:r>
              <a:rPr lang="en-US" dirty="0"/>
              <a:t>Discount Applied </a:t>
            </a:r>
          </a:p>
          <a:p>
            <a:r>
              <a:rPr lang="en-US" dirty="0"/>
              <a:t>Promo Code Used</a:t>
            </a:r>
          </a:p>
          <a:p>
            <a:r>
              <a:rPr lang="en-US" dirty="0"/>
              <a:t> Previous Purchases</a:t>
            </a:r>
          </a:p>
          <a:p>
            <a:r>
              <a:rPr lang="en-US" dirty="0"/>
              <a:t>Preferred Payment Method</a:t>
            </a:r>
          </a:p>
          <a:p>
            <a:r>
              <a:rPr lang="en-US" dirty="0"/>
              <a:t> Frequency of Purchases: This is on the basis of Fortnightly ,weekly ,annually , Quarterly, Every 3 months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027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634-8B4E-1B34-081F-5CE2C691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946541" cy="727153"/>
          </a:xfrm>
        </p:spPr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Data Cleaning and Preparation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45DD-E363-D225-5FE6-21540B52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386348"/>
            <a:ext cx="9509079" cy="4862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Preparation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Importing libraries : The necessary libraries such as pandas Matplotlib and seaborn will be imported.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Loading Dataset : The dataset will be loaded for further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exploration: Initial exploration of the dataset including the top 5 rows.</a:t>
            </a:r>
          </a:p>
          <a:p>
            <a:pPr marL="0" indent="0">
              <a:buNone/>
            </a:pPr>
            <a:r>
              <a:rPr lang="en-US" b="1" dirty="0"/>
              <a:t>Data Cleaning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missing values : No missing values found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Duplicates : No duplicate values found.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569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09C4-F194-BDED-44D5-0C3B5C02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993554" cy="825476"/>
          </a:xfrm>
        </p:spPr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Descriptive Statistics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C9DB-A038-B0FF-4B9F-30273FD8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435510"/>
            <a:ext cx="9587737" cy="48128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Summary statistics :</a:t>
            </a:r>
          </a:p>
          <a:p>
            <a:r>
              <a:rPr lang="en-US" dirty="0"/>
              <a:t>Mean Age :44.07</a:t>
            </a:r>
          </a:p>
          <a:p>
            <a:r>
              <a:rPr lang="en-US" dirty="0"/>
              <a:t>Mean Purchase Amount : $59.76</a:t>
            </a:r>
          </a:p>
          <a:p>
            <a:r>
              <a:rPr lang="en-US" dirty="0"/>
              <a:t>Mean Review Rating :3.75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VISUALS:</a:t>
            </a:r>
          </a:p>
          <a:p>
            <a:pPr marL="0" indent="0">
              <a:buNone/>
            </a:pPr>
            <a:r>
              <a:rPr lang="en-US" u="sng" dirty="0"/>
              <a:t>Histogram of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CA6EA-032F-0F10-C643-6B98BBB54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8" t="28100" r="30968" b="21148"/>
          <a:stretch/>
        </p:blipFill>
        <p:spPr>
          <a:xfrm>
            <a:off x="6331973" y="1435510"/>
            <a:ext cx="4935795" cy="38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A7A3-8504-4D95-2EA6-61E2D18E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735024" cy="687824"/>
          </a:xfrm>
        </p:spPr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Gender Distribution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86E5-D0D1-69BE-1E72-42FD26C0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750142"/>
            <a:ext cx="5545393" cy="44982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Insights :</a:t>
            </a:r>
          </a:p>
          <a:p>
            <a:r>
              <a:rPr lang="en-US" dirty="0"/>
              <a:t>The dataset has a balanced distribution of male and female shoppers.</a:t>
            </a:r>
          </a:p>
          <a:p>
            <a:r>
              <a:rPr lang="en-US" dirty="0"/>
              <a:t>This balance allows for fair comparison between genders in terms of shopping behavior.</a:t>
            </a:r>
          </a:p>
          <a:p>
            <a:pPr marL="0" indent="0">
              <a:buNone/>
            </a:pPr>
            <a:r>
              <a:rPr lang="en-US" b="1" dirty="0"/>
              <a:t>Visuals:</a:t>
            </a:r>
          </a:p>
          <a:p>
            <a:pPr marL="0" indent="0">
              <a:buNone/>
            </a:pPr>
            <a:r>
              <a:rPr lang="en-US" dirty="0" err="1"/>
              <a:t>Barplot</a:t>
            </a:r>
            <a:r>
              <a:rPr lang="en-US" dirty="0"/>
              <a:t> of Gender distribution.</a:t>
            </a:r>
          </a:p>
          <a:p>
            <a:pPr marL="0" indent="0">
              <a:buNone/>
            </a:pPr>
            <a:endParaRPr lang="hi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5DEA3-6022-4CF7-ACD6-8E606C44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8" t="25522" r="32096" b="17992"/>
          <a:stretch/>
        </p:blipFill>
        <p:spPr>
          <a:xfrm>
            <a:off x="6204157" y="1524000"/>
            <a:ext cx="4807974" cy="4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97F7-1C6C-AE37-386C-277A526D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193088" cy="727153"/>
          </a:xfrm>
        </p:spPr>
        <p:txBody>
          <a:bodyPr/>
          <a:lstStyle/>
          <a:p>
            <a:r>
              <a:rPr lang="en-IN" sz="4000" b="1" dirty="0">
                <a:latin typeface="Arial Black" panose="020B0A04020102020204" pitchFamily="34" charset="0"/>
              </a:rPr>
              <a:t>Purchase Amount by Gender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AFA6-2E12-063C-6A3E-C103BD05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6" y="1563330"/>
            <a:ext cx="6066502" cy="4685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Insights:   </a:t>
            </a:r>
          </a:p>
          <a:p>
            <a:r>
              <a:rPr lang="en-US" dirty="0"/>
              <a:t>The purchase amounts for both genders show some outliers, indicating a few very high-value purchases.   </a:t>
            </a:r>
          </a:p>
          <a:p>
            <a:r>
              <a:rPr lang="en-US" dirty="0"/>
              <a:t>Generally, there is no significant difference in purchase amounts between male and female shoppers. </a:t>
            </a:r>
          </a:p>
          <a:p>
            <a:pPr marL="0" indent="0">
              <a:buNone/>
            </a:pPr>
            <a:r>
              <a:rPr lang="en-US" b="1" dirty="0"/>
              <a:t>Visuals : </a:t>
            </a:r>
          </a:p>
          <a:p>
            <a:pPr marL="0" indent="0">
              <a:buNone/>
            </a:pPr>
            <a:r>
              <a:rPr lang="en-US" dirty="0"/>
              <a:t>Boxplot of Purchase Amount by Gender.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A04F5-DD06-0572-94FE-79972AC45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32267" r="58628" b="17985"/>
          <a:stretch/>
        </p:blipFill>
        <p:spPr>
          <a:xfrm>
            <a:off x="6840433" y="1563330"/>
            <a:ext cx="4850121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C34E-ABFC-D7FF-9841-992EBAE2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163592" cy="727153"/>
          </a:xfrm>
        </p:spPr>
        <p:txBody>
          <a:bodyPr/>
          <a:lstStyle/>
          <a:p>
            <a:r>
              <a:rPr lang="en-IN" sz="4000" b="1" dirty="0">
                <a:latin typeface="Arial Black" panose="020B0A04020102020204" pitchFamily="34" charset="0"/>
              </a:rPr>
              <a:t>Purchase Amount by Season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B48-EA6A-8E96-754E-C761D038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2" y="1356852"/>
            <a:ext cx="6174657" cy="4891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Insights:  </a:t>
            </a:r>
          </a:p>
          <a:p>
            <a:r>
              <a:rPr lang="en-US" dirty="0"/>
              <a:t> Average purchase amounts vary across different seasons.</a:t>
            </a:r>
          </a:p>
          <a:p>
            <a:r>
              <a:rPr lang="en-US" dirty="0"/>
              <a:t>The highest average purchase amount is observed in the Winter season. </a:t>
            </a:r>
          </a:p>
          <a:p>
            <a:r>
              <a:rPr lang="en-US" dirty="0"/>
              <a:t> The Spring season has the lowest average purchase amount.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Visuals:</a:t>
            </a:r>
          </a:p>
          <a:p>
            <a:pPr marL="0" indent="0">
              <a:buNone/>
            </a:pPr>
            <a:r>
              <a:rPr lang="en-US" dirty="0" err="1"/>
              <a:t>Barplot</a:t>
            </a:r>
            <a:r>
              <a:rPr lang="en-US" dirty="0"/>
              <a:t> of Average Purchase Amount by Season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21A6B-3BE7-02E5-02E9-A1FBBA6E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7" t="32831" r="30322" b="12975"/>
          <a:stretch/>
        </p:blipFill>
        <p:spPr>
          <a:xfrm>
            <a:off x="6843251" y="1681317"/>
            <a:ext cx="5043948" cy="4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0B18-09C5-FAD4-AD16-AF295EF4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488057" cy="638663"/>
          </a:xfrm>
        </p:spPr>
        <p:txBody>
          <a:bodyPr>
            <a:normAutofit fontScale="90000"/>
          </a:bodyPr>
          <a:lstStyle/>
          <a:p>
            <a:r>
              <a:rPr lang="en-IN" sz="4000" b="1" dirty="0" err="1">
                <a:latin typeface="Arial Black" panose="020B0A04020102020204" pitchFamily="34" charset="0"/>
              </a:rPr>
              <a:t>Pairplot</a:t>
            </a:r>
            <a:r>
              <a:rPr lang="en-IN" sz="4000" b="1" dirty="0">
                <a:latin typeface="Arial Black" panose="020B0A04020102020204" pitchFamily="34" charset="0"/>
              </a:rPr>
              <a:t> of Numeric Variables</a:t>
            </a:r>
            <a:endParaRPr lang="hi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2539-E8E9-3C69-C74E-BF865136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1573162"/>
            <a:ext cx="5751870" cy="46752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pPr marL="0" indent="0">
              <a:buNone/>
            </a:pPr>
            <a:r>
              <a:rPr lang="en-US" dirty="0"/>
              <a:t>There are some correlations between variables like Age, Purchase Amount, Previous Purchases, and Review Rating.</a:t>
            </a:r>
          </a:p>
          <a:p>
            <a:pPr marL="0" indent="0">
              <a:buNone/>
            </a:pPr>
            <a:r>
              <a:rPr lang="en-US" dirty="0"/>
              <a:t>For example, older shoppers tend to have higher purchase amounts and more previous purchases.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Visuals: </a:t>
            </a:r>
          </a:p>
          <a:p>
            <a:pPr marL="0" indent="0">
              <a:buNone/>
            </a:pPr>
            <a:r>
              <a:rPr lang="en-US" dirty="0" err="1"/>
              <a:t>Pairplot</a:t>
            </a:r>
            <a:r>
              <a:rPr lang="en-US" dirty="0"/>
              <a:t> of Age, Purchase Amount, Previous Purchases, and Review Rating.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5344B-E4EC-FB7C-2DDF-A83D47B5D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 t="20939" r="24273" b="5515"/>
          <a:stretch/>
        </p:blipFill>
        <p:spPr>
          <a:xfrm>
            <a:off x="5928852" y="1361334"/>
            <a:ext cx="6164824" cy="50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631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Shopping Trend Analysis </vt:lpstr>
      <vt:lpstr>INTRODUCTION</vt:lpstr>
      <vt:lpstr>Understanding the Dataset:</vt:lpstr>
      <vt:lpstr>Data Cleaning and Preparation</vt:lpstr>
      <vt:lpstr>Descriptive Statistics</vt:lpstr>
      <vt:lpstr>Gender Distribution</vt:lpstr>
      <vt:lpstr>Purchase Amount by Gender</vt:lpstr>
      <vt:lpstr>Purchase Amount by Season</vt:lpstr>
      <vt:lpstr>Pairplot of Numeric Variables</vt:lpstr>
      <vt:lpstr>Subscription Status Distribution</vt:lpstr>
      <vt:lpstr>Payment Method Distribution</vt:lpstr>
      <vt:lpstr>Purchase Amount by Subscription Status</vt:lpstr>
      <vt:lpstr>Discount Applied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Tiwari</dc:creator>
  <cp:lastModifiedBy>Pallavi Tiwari</cp:lastModifiedBy>
  <cp:revision>1</cp:revision>
  <dcterms:created xsi:type="dcterms:W3CDTF">2024-06-28T16:00:30Z</dcterms:created>
  <dcterms:modified xsi:type="dcterms:W3CDTF">2024-06-28T17:35:55Z</dcterms:modified>
</cp:coreProperties>
</file>