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bfbbe8043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bfbbe804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dbfbbe8043_1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dbfbbe8043_1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dbfbbe8043_1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dbfbbe8043_1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dbfbbe8043_1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dbfbbe8043_1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dbfbbe8043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dbfbbe8043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dbfbbe8043_1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dbfbbe8043_1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dbfbbe8043_1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dbfbbe8043_1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dbfbbe8043_1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dbfbbe8043_1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dbfbbe8043_1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dbfbbe8043_1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dbfbbe8043_1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dbfbbe8043_1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dbfbbe8043_1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dbfbbe8043_1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bfbbe804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bfbbe804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dbfbbe8043_1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dbfbbe8043_1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dbfbbe8043_1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dbfbbe8043_1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dbfbbe8043_1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2dbfbbe8043_1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bfbbe8043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bfbbe804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bfbbe8043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bfbbe8043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bfbbe8043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bfbbe8043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bfbbe8043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bfbbe8043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bfbbe8043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bfbbe8043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bfbbe8043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bfbbe8043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bfbbe8043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bfbbe8043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bfbbe8043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bfbbe8043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bfbbe80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bfbbe80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bfbbe8043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bfbbe8043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bfbbe8043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bfbbe8043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bfbbe8043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bfbbe8043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bfbbe8043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bfbbe8043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bfbbe8043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bfbbe8043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bfbbe8043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bfbbe8043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bfbbe8043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bfbbe8043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bfbbe8043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dbfbbe8043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bfbbe8043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bfbbe8043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bfbbe8043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bfbbe8043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bfbbe804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bfbbe804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bfbbe8043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dbfbbe8043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bfbbe8043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bfbbe8043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bfbbe8043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bfbbe8043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bfbbe8043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dbfbbe8043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bfbbe8043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dbfbbe8043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bfbbe8043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bfbbe8043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bfbbe8043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bfbbe8043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dbfbbe8043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dbfbbe8043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bfbbe8043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bfbbe8043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bfbbe8043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bfbbe8043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bfbbe804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bfbbe804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bfbbe8043_1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dbfbbe8043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bfbbe8043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dbfbbe8043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bfbbe8043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bfbbe8043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dbfbbe8043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dbfbbe8043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bfbbe8043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dbfbbe8043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dbfbbe8043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dbfbbe8043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dbfbbe8043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dbfbbe8043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dbfbbe8043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dbfbbe8043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bfbbe8043_1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dbfbbe8043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bfbbe8043_1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dbfbbe8043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bfbbe804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bfbbe804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dbfbbe8043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dbfbbe8043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dbfbbe8043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dbfbbe8043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dbfbbe8043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dbfbbe8043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bfbbe8043_1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dbfbbe8043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dbfbbe8043_1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dbfbbe8043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dbfbbe8043_1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dbfbbe8043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dbfbbe8043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dbfbbe8043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dbfbbe8043_1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dbfbbe8043_1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dbfbbe8043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dbfbbe8043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dbfbbe8043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dbfbbe8043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bfbbe804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bfbbe804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dbfbbe8043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dbfbbe8043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dbfbbe8043_1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dbfbbe8043_1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dbfbbe8043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dbfbbe8043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dbfbbe8043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dbfbbe8043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dbfbbe8043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dbfbbe8043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dbfbbe8043_1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dbfbbe8043_1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dbfbbe8043_1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dbfbbe8043_1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dbfbbe8043_1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dbfbbe8043_1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dbfbbe8043_1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dbfbbe8043_1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dbfbbe8043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dbfbbe8043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bfbbe804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bfbbe804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dbfbbe8043_1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dbfbbe8043_1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dbfbbe8043_1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dbfbbe8043_1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dbfbbe8043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dbfbbe8043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dbfbbe8043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dbfbbe8043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dbfbbe8043_1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dbfbbe8043_1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dbfbbe8043_1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dbfbbe8043_1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dbfbbe8043_1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dbfbbe8043_1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dbfbbe8043_1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dbfbbe8043_1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dbfbbe8043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dbfbbe8043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dbfbbe8043_1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dbfbbe8043_1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bfbbe8043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bfbbe804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dbfbbe8043_1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dbfbbe8043_1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dbfbbe8043_1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dbfbbe8043_1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dbfbbe8043_1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dbfbbe8043_1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dbfbbe8043_1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dbfbbe8043_1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dbfbbe8043_1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dbfbbe8043_1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dbfbbe8043_1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dbfbbe8043_1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dbfbbe8043_1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dbfbbe8043_1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dbfbbe8043_1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dbfbbe8043_1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dbfbbe8043_1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dbfbbe8043_1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dbfbbe8043_1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dbfbbe8043_1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bfbbe804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bfbbe804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dbfbbe8043_1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dbfbbe8043_1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dbfbbe8043_1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dbfbbe8043_1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dbfbbe8043_1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dbfbbe8043_1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dbfbbe8043_1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dbfbbe8043_1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dbfbbe8043_1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dbfbbe8043_1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dbfbbe8043_1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dbfbbe8043_1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dbfbbe8043_1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dbfbbe8043_1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dbfbbe8043_1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dbfbbe8043_1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dbfbbe8043_1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dbfbbe8043_1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dbfbbe8043_1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dbfbbe8043_1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6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5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6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5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5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5.jpg"/><Relationship Id="rId4" Type="http://schemas.openxmlformats.org/officeDocument/2006/relationships/image" Target="../media/image25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6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5.jpg"/><Relationship Id="rId4" Type="http://schemas.openxmlformats.org/officeDocument/2006/relationships/image" Target="../media/image29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Relationship Id="rId4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Relationship Id="rId4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jpg"/><Relationship Id="rId4" Type="http://schemas.openxmlformats.org/officeDocument/2006/relationships/image" Target="../media/image2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jpg"/><Relationship Id="rId4" Type="http://schemas.openxmlformats.org/officeDocument/2006/relationships/image" Target="../media/image2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jpg"/><Relationship Id="rId4" Type="http://schemas.openxmlformats.org/officeDocument/2006/relationships/image" Target="../media/image2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.jpg"/><Relationship Id="rId4" Type="http://schemas.openxmlformats.org/officeDocument/2006/relationships/image" Target="../media/image3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.jpg"/><Relationship Id="rId4" Type="http://schemas.openxmlformats.org/officeDocument/2006/relationships/image" Target="../media/image1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jpg"/><Relationship Id="rId4" Type="http://schemas.openxmlformats.org/officeDocument/2006/relationships/image" Target="../media/image1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5.jpg"/><Relationship Id="rId4" Type="http://schemas.openxmlformats.org/officeDocument/2006/relationships/image" Target="../media/image2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.jpg"/><Relationship Id="rId4" Type="http://schemas.openxmlformats.org/officeDocument/2006/relationships/image" Target="../media/image2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6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5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2023/2024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63525" y="833975"/>
            <a:ext cx="52140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Способами осуществления эволюционного процесса являются дивергенция и конвергенция. Дивергенция приводит к формированию гомологичных органов (примеры 1, 3–5 задания), а конвергенция – аналогичных (пример 2).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802" name="Google Shape;802;p112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03" name="Google Shape;803;p112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04" name="Google Shape;804;p112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2017/2018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" name="Google Shape;809;p113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810" name="Google Shape;810;p113"/>
          <p:cNvSpPr txBox="1"/>
          <p:nvPr>
            <p:ph idx="1" type="body"/>
          </p:nvPr>
        </p:nvSpPr>
        <p:spPr>
          <a:xfrm>
            <a:off x="35300" y="76200"/>
            <a:ext cx="8094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B3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Укажите три примера аллопатрического видообразования: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11" name="Google Shape;811;p113"/>
          <p:cNvSpPr txBox="1"/>
          <p:nvPr/>
        </p:nvSpPr>
        <p:spPr>
          <a:xfrm>
            <a:off x="160125" y="4481550"/>
            <a:ext cx="556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цифрами (порядок записи цифр не имеет значения). Например: 135.</a:t>
            </a:r>
            <a:endParaRPr i="1" sz="1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12" name="Google Shape;812;p113"/>
          <p:cNvSpPr txBox="1"/>
          <p:nvPr/>
        </p:nvSpPr>
        <p:spPr>
          <a:xfrm>
            <a:off x="35300" y="584675"/>
            <a:ext cx="7874100" cy="3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1)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образование нескольких рас шалфея из-за приспособления к разным опылителям;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2)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образование тритикале в результате естественной гибридизации пшеницы с рожью;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3)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образование подвидов обыкновенной белки в результате пространственного разделения </a:t>
            </a:r>
            <a:r>
              <a:rPr lang="ru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ареала;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4)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образование подвидов виноградной улитки в результате разделения ареала из-за изменения русла реки;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5)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произрастание близкородственных видов лиственниц в разных географических районах Северного полушария.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7" name="Google Shape;817;p11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818" name="Google Shape;818;p114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345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19" name="Google Shape;819;p114"/>
          <p:cNvSpPr txBox="1"/>
          <p:nvPr/>
        </p:nvSpPr>
        <p:spPr>
          <a:xfrm>
            <a:off x="54100" y="613600"/>
            <a:ext cx="5359200" cy="4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Аллопатрическое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видообразование протекает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при </a:t>
            </a:r>
            <a:r>
              <a:rPr lang="ru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наличии географической изоляции. 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Популяции одного вида разобщены большими расстояниями </a:t>
            </a:r>
            <a:r>
              <a:rPr lang="ru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или </a:t>
            </a: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географическими препятствиями (примеры 3, 4 и 5 задания). Географическая изоляция препятствует обмену генетической информацией между обособленными популяциями.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825" name="Google Shape;825;p115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26" name="Google Shape;826;p115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27" name="Google Shape;827;p115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2017/2018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" name="Google Shape;832;p116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833" name="Google Shape;833;p116"/>
          <p:cNvSpPr txBox="1"/>
          <p:nvPr>
            <p:ph idx="1" type="body"/>
          </p:nvPr>
        </p:nvSpPr>
        <p:spPr>
          <a:xfrm>
            <a:off x="35300" y="76200"/>
            <a:ext cx="8094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A3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На общности территории или акватории, занимаемой в природе особями одного вида, основан критерий вида: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34" name="Google Shape;834;p116"/>
          <p:cNvSpPr txBox="1"/>
          <p:nvPr/>
        </p:nvSpPr>
        <p:spPr>
          <a:xfrm>
            <a:off x="0" y="1207125"/>
            <a:ext cx="4253400" cy="2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</a:t>
            </a:r>
            <a:r>
              <a:rPr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генетический;</a:t>
            </a:r>
            <a:endParaRPr sz="24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</a:t>
            </a:r>
            <a:r>
              <a:rPr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биохимический; </a:t>
            </a:r>
            <a:endParaRPr sz="24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3)</a:t>
            </a:r>
            <a:r>
              <a:rPr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географический; </a:t>
            </a:r>
            <a:endParaRPr sz="24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4)</a:t>
            </a:r>
            <a:r>
              <a:rPr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морфологический.</a:t>
            </a:r>
            <a:endParaRPr sz="24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11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840" name="Google Shape;840;p117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41" name="Google Shape;841;p117"/>
          <p:cNvSpPr txBox="1"/>
          <p:nvPr/>
        </p:nvSpPr>
        <p:spPr>
          <a:xfrm>
            <a:off x="63525" y="833975"/>
            <a:ext cx="5359200" cy="3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Географический критерий вида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основан на том, что каждый вид занимает определенную территорию или акваторию (ареал). Например,лиственница сибирская распространена в Сибири (Зауралье), a лиственница Даурская в Приморском крае (Дальний Восток).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Google Shape;846;p118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847" name="Google Shape;847;p118"/>
          <p:cNvSpPr txBox="1"/>
          <p:nvPr>
            <p:ph idx="1" type="body"/>
          </p:nvPr>
        </p:nvSpPr>
        <p:spPr>
          <a:xfrm>
            <a:off x="35300" y="76200"/>
            <a:ext cx="8094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A13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Примером морфологической адаптации является: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48" name="Google Shape;848;p118"/>
          <p:cNvSpPr txBox="1"/>
          <p:nvPr/>
        </p:nvSpPr>
        <p:spPr>
          <a:xfrm>
            <a:off x="0" y="848750"/>
            <a:ext cx="6648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</a:t>
            </a:r>
            <a:r>
              <a:rPr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строительство гнезд птицами;</a:t>
            </a:r>
            <a:endParaRPr sz="24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</a:t>
            </a:r>
            <a:r>
              <a:rPr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наличие жгучих волосков у крапивы;</a:t>
            </a:r>
            <a:endParaRPr sz="24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3)</a:t>
            </a:r>
            <a:r>
              <a:rPr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скопление моржей на лежбищах в период размножения;</a:t>
            </a:r>
            <a:endParaRPr sz="24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4)</a:t>
            </a:r>
            <a:r>
              <a:rPr lang="ru" sz="2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способность медицинских пиявок вырабатывать гирудин,препятствующий свертыванию крови.</a:t>
            </a:r>
            <a:endParaRPr sz="24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119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854" name="Google Shape;854;p119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55" name="Google Shape;855;p119"/>
          <p:cNvSpPr txBox="1"/>
          <p:nvPr/>
        </p:nvSpPr>
        <p:spPr>
          <a:xfrm>
            <a:off x="0" y="670200"/>
            <a:ext cx="5378100" cy="3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Морфологические </a:t>
            </a:r>
            <a:r>
              <a:rPr lang="ru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адаптации</a:t>
            </a: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(приспособления) включают изменения формы и строения организма. Примером такой адаптации является наличие жгучих волосков у крапивы, при помощи которых растение защищается от травоядных животных, а это, в свою очередь, повышает шанс особей выжить и оставить потомство.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Google Shape;860;p120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861" name="Google Shape;861;p120"/>
          <p:cNvSpPr txBox="1"/>
          <p:nvPr>
            <p:ph idx="1" type="body"/>
          </p:nvPr>
        </p:nvSpPr>
        <p:spPr>
          <a:xfrm>
            <a:off x="35300" y="0"/>
            <a:ext cx="8586600" cy="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B3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Для каждой пары органов (структур) подберите схему, отражающую способ осуществления эволюционного процесса, который привел к формированию указанных органов (структур):</a:t>
            </a:r>
            <a:endParaRPr sz="18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62" name="Google Shape;862;p120"/>
          <p:cNvSpPr txBox="1"/>
          <p:nvPr/>
        </p:nvSpPr>
        <p:spPr>
          <a:xfrm>
            <a:off x="35300" y="4059375"/>
            <a:ext cx="66462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А2Б2В2Г1Д1.</a:t>
            </a:r>
            <a:endParaRPr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863" name="Google Shape;863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25" y="889413"/>
            <a:ext cx="4072963" cy="31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12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869" name="Google Shape;869;p121"/>
          <p:cNvSpPr txBox="1"/>
          <p:nvPr/>
        </p:nvSpPr>
        <p:spPr>
          <a:xfrm>
            <a:off x="54025" y="261175"/>
            <a:ext cx="6038100" cy="4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Определим, какой способ эволюционного процесса отражает каждая схема. Цифрой 1 обозначена дивергенция, которая приводит к расхождению признаков у родственных организмов и формированию у них гомологичных органов, цифрой 2 - конвергенция, которая приводит к фенотипическому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схождению </a:t>
            </a:r>
            <a:r>
              <a:rPr lang="ru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признаков</a:t>
            </a: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неродственных организмов и формированию аналогичных органов.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Далее, </a:t>
            </a:r>
            <a:r>
              <a:rPr lang="ru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рассмотрев</a:t>
            </a: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приведенные пары органов(структур), установим их гомологию или аналогию.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Гомологичными органами являются иглы ежа (видоизмененные остевые волосы) и шерсть собаки, зерновка пшеницы и ягода винограда(плоды), ядовитые железы гадюки (видоизмененные слюнные железы) и слюнные железы ящерицы,конечности различных типов у насекомых.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Аналогичными</a:t>
            </a: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органами являются корнеплод моркови(видоизмененный главный корень) и клубень картофеля (видоизмененный побег).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0" name="Google Shape;870;p121"/>
          <p:cNvSpPr txBox="1"/>
          <p:nvPr>
            <p:ph idx="1" type="body"/>
          </p:nvPr>
        </p:nvSpPr>
        <p:spPr>
          <a:xfrm>
            <a:off x="64925" y="1284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А1Б1В2Г1Д1 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5300" y="0"/>
            <a:ext cx="8586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B8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5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Установите соответствие:</a:t>
            </a:r>
            <a:r>
              <a:rPr lang="ru" sz="18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132688" y="4071050"/>
            <a:ext cx="58278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А1Б1В2Г2Д2.</a:t>
            </a:r>
            <a:endParaRPr i="1" sz="1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1383" l="0" r="832" t="1857"/>
          <a:stretch/>
        </p:blipFill>
        <p:spPr>
          <a:xfrm>
            <a:off x="152400" y="486850"/>
            <a:ext cx="5788375" cy="34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" name="Google Shape;875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876" name="Google Shape;876;p122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7" name="Google Shape;877;p122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8" name="Google Shape;878;p122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2017/2018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" name="Google Shape;883;p123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884" name="Google Shape;884;p123"/>
          <p:cNvSpPr txBox="1"/>
          <p:nvPr>
            <p:ph idx="1" type="body"/>
          </p:nvPr>
        </p:nvSpPr>
        <p:spPr>
          <a:xfrm>
            <a:off x="35300" y="0"/>
            <a:ext cx="8670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А10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На рисунке изображена общая схема действия одной из форм естественного отбора.</a:t>
            </a:r>
            <a:endParaRPr sz="17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85" name="Google Shape;885;p123"/>
          <p:cNvSpPr txBox="1"/>
          <p:nvPr/>
        </p:nvSpPr>
        <p:spPr>
          <a:xfrm>
            <a:off x="35300" y="2792925"/>
            <a:ext cx="78741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1)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приводит к снижению генетического разнообразия;</a:t>
            </a: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b="1"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2)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сохраняет отклонения от приспособительной нормы;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3)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закрепляет новые адаптивные генотипы в популяции; 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4)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действует в постоянно изменяющихся в определенном направлении условиях среды.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86" name="Google Shape;886;p123"/>
          <p:cNvSpPr txBox="1"/>
          <p:nvPr/>
        </p:nvSpPr>
        <p:spPr>
          <a:xfrm>
            <a:off x="0" y="2329400"/>
            <a:ext cx="61395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Укажите признак, характерный для этой формы отбора:</a:t>
            </a:r>
            <a:r>
              <a:rPr lang="ru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87" name="Google Shape;887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13" y="563400"/>
            <a:ext cx="53625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12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893" name="Google Shape;893;p124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94" name="Google Shape;894;p124"/>
          <p:cNvSpPr txBox="1"/>
          <p:nvPr/>
        </p:nvSpPr>
        <p:spPr>
          <a:xfrm>
            <a:off x="122825" y="749300"/>
            <a:ext cx="5124000" cy="4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На рисунке показана общая схема действия стабилизирующего отбора, который действует в относительно постоянных условиях среды. Он сохраняет прежний фенотип и удаляет любые отклонившиеся от него фенотипы. Следовательно, происходит снижение генетического разнообразия.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А1Б2В2Г1Д2 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91725" y="742250"/>
            <a:ext cx="59901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Атавизмы – признаки отдаленных предков, которые были утрачены видом в ходе эволюции и проявляются у отдельных особей как отклонение от нормы. Атавизмами являются хвост у человека и развитые задние конечности у дельфина. Рудименты – это органы, которые в процессе эволюции утратили свое основное значение и сохранились у современных видов в зачаточном состоянии. Рудиментами являются третье веко у человека, мышцы, двигающие ушную раковину у человека, а также редуцированные глаза у крота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144" name="Google Shape;144;p25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2023/2024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5300" y="76200"/>
            <a:ext cx="87417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A8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Согласно синтетической теории эволюции длинная шея у жирафа развилась под действием: </a:t>
            </a:r>
            <a:r>
              <a:rPr lang="ru" sz="16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127000" y="1202275"/>
            <a:ext cx="5637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 упражнения органа;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 естественного отбора;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3) искусственного отбора;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4) модификационной изменчивости;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5) стремления к совершенствованию.</a:t>
            </a:r>
            <a:endParaRPr sz="24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63525" y="833975"/>
            <a:ext cx="52140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Согласно синтетической теории эволюции формирование адаптаций (длинная шея у жирафа) происходит под действием естественного отбора.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5300" y="76200"/>
            <a:ext cx="7881000" cy="15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A9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Из пяти приведенных пар органов (структур) живых организмов четыре пары образовались в результате одного способа осуществления эволюционного процесса. Укажите «лишнюю» пару, к образованию которой привел другой способ: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134050" y="1555050"/>
            <a:ext cx="5637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 жало пчелы и яйцеклад сверчка;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 усики гороха и игловидные листья сосны;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3) корнеплод редиса и корни-присоски омелы;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4) клубень картофеля и корневые шишки георгина;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5) молочные железы коровы и потовые железы человека.</a:t>
            </a:r>
            <a:endParaRPr sz="24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63525" y="833975"/>
            <a:ext cx="52140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Способами осуществления эволюционного процесса являются дивергенция и конвергенция. Дивергенция приводит к формированию гомологичных органов (примеры 1–3 и 5 задания), а конвергенция – аналогичных (пример 4).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5300" y="0"/>
            <a:ext cx="8586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B8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5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Установите соответствие:</a:t>
            </a:r>
            <a:r>
              <a:rPr lang="ru" sz="18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35300" y="4021650"/>
            <a:ext cx="66462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А1Б1В2Г2Д2.</a:t>
            </a:r>
            <a:endParaRPr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50" y="451501"/>
            <a:ext cx="6054200" cy="30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А2Б2В1Г1Д2 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91725" y="742250"/>
            <a:ext cx="59901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Рудименты – это органы, которые в процессе эволюции утратили свое основное значение и сохранились у современных видов в зачаточном состоянии. Рудиментами являются копчик и аппендикс у человека, недоразвитые крылья у птицы киви. 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Атавизмы – признаки отдаленных предков, которые были утрачены видом в ходе эволюции и проявляются у отдельных особей как отклонение от нормы. Атавизмами являются двухпалость у лошади и многососковость у человека.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5300" y="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А9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Заполните пустые ячейки таблицы «Пути достижения биологического прогресса»: </a:t>
            </a:r>
            <a:endParaRPr sz="17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1590" l="1802" r="1269" t="4300"/>
          <a:stretch/>
        </p:blipFill>
        <p:spPr>
          <a:xfrm>
            <a:off x="500950" y="473025"/>
            <a:ext cx="4564925" cy="2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5300" y="3119975"/>
            <a:ext cx="78741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1)</a:t>
            </a:r>
            <a:r>
              <a:rPr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 а – катаморфоз; б – аллогенез; в – развитие мезодермы у животных; </a:t>
            </a:r>
            <a:endParaRPr sz="13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2)</a:t>
            </a:r>
            <a:r>
              <a:rPr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 а – аллогенез; б – катаморфоз; в – короткий толстый клюв у зерноядных птиц;</a:t>
            </a:r>
            <a:endParaRPr sz="13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3)</a:t>
            </a:r>
            <a:r>
              <a:rPr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 а – катаморфоз; б – арогенез; в – наличие цветка у покрытосеменных растений; </a:t>
            </a:r>
            <a:endParaRPr sz="13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4)</a:t>
            </a:r>
            <a:r>
              <a:rPr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 а – катаморфоз; б – катагенез; в – редукция органов зрения у пещерных животных; </a:t>
            </a:r>
            <a:endParaRPr sz="13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5)</a:t>
            </a:r>
            <a:r>
              <a:rPr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 а – конвергенция; б – аллогенез; в – наличие простых и сложных листьев у растений семейства Розовые.</a:t>
            </a:r>
            <a:endParaRPr sz="1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195" name="Google Shape;195;p32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6" name="Google Shape;196;p32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2023/2024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3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5300" y="0"/>
            <a:ext cx="86700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B8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На рисунке изображена общая схема действия одной из форм естественного отбора. Укажите примеры действия этой формы отбора: </a:t>
            </a:r>
            <a:endParaRPr sz="15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76200" y="3045300"/>
            <a:ext cx="7874100" cy="1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1)</a:t>
            </a:r>
            <a:r>
              <a:rPr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 формирование устойчивости к новым ядохимикатам у сорняков; </a:t>
            </a: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2)</a:t>
            </a:r>
            <a:r>
              <a:rPr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 поддержание определенной длины венчика у цветков, опыляемых шмелями; </a:t>
            </a: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3)</a:t>
            </a:r>
            <a:r>
              <a:rPr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 наибольшая выживаемость телят, имеющих при рождении среднюю массу тела; </a:t>
            </a: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4)</a:t>
            </a:r>
            <a:r>
              <a:rPr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 редукция хлоропластов у растений при переходе к паразитическому образу жизни; </a:t>
            </a: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5)</a:t>
            </a:r>
            <a:r>
              <a:rPr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 гибель длинноухих и короткоухих зайцев и преимущественное выживание особей со средними размерами ушных раковин при резких колебаниях температуры.</a:t>
            </a: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75" y="642000"/>
            <a:ext cx="3402346" cy="24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155225" y="4684875"/>
            <a:ext cx="5503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цифрами (порядок записи цифр не имеет значения). Например: 15.</a:t>
            </a:r>
            <a:endParaRPr i="1" sz="1000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14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122825" y="749300"/>
            <a:ext cx="5994300" cy="4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На рисунке изображена общая схема действия движущего естественного отбора. Движущий отбор вступает в действие, когда условия окружающей среды начинают меняться в определенном направлении. Он сохраняет в популяции полезные отклонившиеся фенотипы (те, которые более соответствуют изменившимся условиям) и удаляет прежние бесполезные. Примерами действия движущего отбора могут служить формирование устойчивости к новым ядохимикатам у сорняков, редукция хлоропластов у растений при переходе к паразитическому образу жизни. Примеры 2, 3 и 5 задания иллюстрируют действие стабилизирующего отбора.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5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5300" y="0"/>
            <a:ext cx="86700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B12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Для каждого примера видообразования укажите форму изоляции, которая обусловила видообразование: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5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25" y="561675"/>
            <a:ext cx="2777875" cy="30860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/>
        </p:nvSpPr>
        <p:spPr>
          <a:xfrm>
            <a:off x="84675" y="3896100"/>
            <a:ext cx="556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А1Б2В3.</a:t>
            </a:r>
            <a:endParaRPr i="1" sz="1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А1Б3В2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122825" y="749300"/>
            <a:ext cx="5295900" cy="4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В примере А (см. задание) расы дуба черешчатого различаются по количеству хромосом. Различия в структуре или количестве хромосом – это причины генетической изоляции. В примере Б сказано о разных сроках и местах размножения форели радужной, различающихся температурой воды. Это причина экологической изоляции. В примере В речь идет о различиях в брачном поведении светляка обыкновенного. Это этологическая изоляция. Примеров географической и морфофизиологической изоляции в задании нет.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234" name="Google Shape;234;p37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5" name="Google Shape;235;p37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2023/2024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8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5300" y="76200"/>
            <a:ext cx="78810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A2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Морфологический критерий вида основан на том, что особи одного вида: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141100" y="1040000"/>
            <a:ext cx="56373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 имеют одинаковый кариотип;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 сходны по внешнему и внутреннему строению;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3) сходны по химическому составу и обмену веществ;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4) занимают в природе определенную территорию или акваторию;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5) свободно скрещиваются между собой и дают плодовитое потомство</a:t>
            </a: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 sz="24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9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63525" y="833975"/>
            <a:ext cx="52140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Морфологический критерий вида основан на том, что особи одного вида сходны по внешнему и внутреннему строению. Например, у растений это могут быть строение цветка, соцветия, расположение листьев на стебле, форма листа, жилкование листа и др.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0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5300" y="76200"/>
            <a:ext cx="80373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A9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Укажите отличительный признак представителей вида Человек разумный: </a:t>
            </a:r>
            <a:r>
              <a:rPr lang="ru" sz="16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141100" y="1040000"/>
            <a:ext cx="56373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 наличие волосяного покрова;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 S-образная форма позвоночника;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3) вскармливание потомства молоком;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4) верхние конечности хватательного типа;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5) наличие у эмбриона глотки, пронизанной жаберными щелями. </a:t>
            </a:r>
            <a:endParaRPr sz="24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63525" y="833975"/>
            <a:ext cx="52140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Отличительным признаком представителей вида Человек разумный из перечисленных в задании является S-образная форма позвоночника. Другие признаки характерны не только для человека. Имеют волосяной покров и вскармливают потомство молоком и другие млекопитающие; верхние конечности хватательного типа у приматов; глотка пронизана жаберными щелями у эмбрионов хордовых.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22825" y="749300"/>
            <a:ext cx="5613300" cy="4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Катагенез приводит к формированию катаморфозов (редукция листьев у заразихи и других растений-паразитов). Алломорфозы (различная окраска цветков у растений семейства Крестоцветные) достигаются путем аллогенеза. Арогенез приводит к формированию ароморфозов – крупных, принципиально новых адаптаций, которые существенно повышают уровень организации живых организмов. Примером ароморфоза является развитие мезодермы у животных.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2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35300" y="0"/>
            <a:ext cx="86700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B12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Для каждого примера видообразования укажите форму изоляции, которая обусловила видообразование: </a:t>
            </a:r>
            <a:endParaRPr sz="15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1" name="Google Shape;271;p42"/>
          <p:cNvSpPr txBox="1"/>
          <p:nvPr/>
        </p:nvSpPr>
        <p:spPr>
          <a:xfrm>
            <a:off x="84675" y="3896100"/>
            <a:ext cx="556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А1Б2В3.</a:t>
            </a:r>
            <a:endParaRPr i="1" sz="1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25" y="642000"/>
            <a:ext cx="3053401" cy="325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А4Б3В2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122825" y="632600"/>
            <a:ext cx="5422500" cy="45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В примере А (см. задание) сказано, что произошло пространственное разделение ареала ели обыкновенной. С наличием какихлибо пространственных барьеров, препятствующих встрече особей того или иного вида, связана географическая изоляция. В примере Б речь идет о различиях в брачном поведении особей дрозофилы фруктовой. Это причина этологической изоляции. В примере В сказано о несовпадении сроков размножения у рас клевера ползучего из-за различного режима увлажнения. Это экологическая изоляция. Примеров генетической и морфофизиологической изоляции в задании нет.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285" name="Google Shape;285;p44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6" name="Google Shape;286;p44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7" name="Google Shape;287;p44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2022/2023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5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5300" y="0"/>
            <a:ext cx="86700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Укажите, к какому критерию вида относятся сведения, приведенные в примерах: 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5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84675" y="3896100"/>
            <a:ext cx="556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А1Б2В3.</a:t>
            </a:r>
            <a:endParaRPr i="1" sz="1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94400"/>
            <a:ext cx="5143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А2Б1В4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02" name="Google Shape;302;p46"/>
          <p:cNvSpPr txBox="1"/>
          <p:nvPr/>
        </p:nvSpPr>
        <p:spPr>
          <a:xfrm>
            <a:off x="122825" y="632600"/>
            <a:ext cx="5186700" cy="45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В примере А (см. задание) содержатся сведения о среде обитания хвоща полевого. Совокупность характерных факторов среды, необходимых для существования вида, – это экологический критерий вида. В примере Б приводятся сведения о том, что виды клевера различаются по кариотипу. Данные о хромосомном наборе организмов относятся к генетическому критерию вида. В примере В описано внешнее строение баранца обыкновенного. Эти сведения относятся к морфологическому критерию вида. Примеров географического критерия вида в задании нет.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7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35300" y="0"/>
            <a:ext cx="8670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B12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Установите соответствие: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5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09" name="Google Shape;309;p47"/>
          <p:cNvSpPr txBox="1"/>
          <p:nvPr/>
        </p:nvSpPr>
        <p:spPr>
          <a:xfrm>
            <a:off x="84675" y="3896100"/>
            <a:ext cx="556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А1Б1В2Г2Д2.</a:t>
            </a:r>
            <a:endParaRPr i="1" sz="1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48400"/>
            <a:ext cx="2902732" cy="31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8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А2Б1В2Г2Д1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7" name="Google Shape;317;p48"/>
          <p:cNvSpPr txBox="1"/>
          <p:nvPr/>
        </p:nvSpPr>
        <p:spPr>
          <a:xfrm>
            <a:off x="122825" y="632600"/>
            <a:ext cx="5771400" cy="45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Bookman Old Style"/>
                <a:ea typeface="Bookman Old Style"/>
                <a:cs typeface="Bookman Old Style"/>
                <a:sym typeface="Bookman Old Style"/>
              </a:rPr>
              <a:t>В примерах А, В и Г (см. задание) содержатся сведения об изменении фенотипа под действием условий окружающей среды, происходящем без изменения генотипа. Это модификационная изменчивость. Модификации характеризуются определенностью (предсказуемостью), имеют массовый характер, в большинстве случаев являются обратимыми и способствуют адаптации особей к изменяющимся условиям среды. В примерах Б и Д содержатся сведения о том, что произошла мутация – наследуемое изменение генетического материала. Это генотипическая (наследственная) изменчивость. Мутации возникают внезапно, не образуют непрерывных рядов изменчивости и не имеют нормы реакции, они не носят массовый характер, а проявляются индивидуально.</a:t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9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35300" y="0"/>
            <a:ext cx="8670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B13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Установите соответствие: </a:t>
            </a:r>
            <a:endParaRPr sz="15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24" name="Google Shape;324;p49"/>
          <p:cNvSpPr txBox="1"/>
          <p:nvPr/>
        </p:nvSpPr>
        <p:spPr>
          <a:xfrm>
            <a:off x="84675" y="3896100"/>
            <a:ext cx="556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А1Б1В2Г2Д2.</a:t>
            </a:r>
            <a:endParaRPr i="1" sz="1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25" name="Google Shape;32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48400"/>
            <a:ext cx="48101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0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331" name="Google Shape;331;p50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А1Б2В1Г2Д2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122825" y="632600"/>
            <a:ext cx="5771400" cy="45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Bookman Old Style"/>
                <a:ea typeface="Bookman Old Style"/>
                <a:cs typeface="Bookman Old Style"/>
                <a:sym typeface="Bookman Old Style"/>
              </a:rPr>
              <a:t>Аналогичными называются органы, имеющие внешнее сходство и выполняющие одинаковые функции, но разные по происхождению. Например, крылья птицы (передние конечности) и крылья шмеля (выросты второго и третьего сегментов груди), корнеплод моркови (видоизмененный главный корень) и корневище пырея (видоизмененный побег). Гомологичными называются органы, которые независимо от выполняемых функций (они могут быть одинаковыми или разными) имеют единый план строения и общее происхождение. Гомологичными органами являются жало пчелы (видоизмененный яйцеклад) и яйцеклад кузнечика, усики гороха (видоизмененные листья) и игловидные листья сосны, донце луковицы лука (видоизмененный стебель) и мясистый стебель кактуса.</a:t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338" name="Google Shape;338;p51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39" name="Google Shape;339;p51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40" name="Google Shape;340;p51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2022/2023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5300" y="0"/>
            <a:ext cx="8586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B9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Укажите, к каким доказательствам эволюции относится каждый из приведенных примеров: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7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5300" y="4113300"/>
            <a:ext cx="57855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А1Б1В2Г2Д3.</a:t>
            </a:r>
            <a:endParaRPr i="1" sz="1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2143" t="754"/>
          <a:stretch/>
        </p:blipFill>
        <p:spPr>
          <a:xfrm>
            <a:off x="173575" y="707313"/>
            <a:ext cx="3241325" cy="34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2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35300" y="0"/>
            <a:ext cx="8670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B12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Установите соответствие: </a:t>
            </a:r>
            <a:endParaRPr sz="15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47" name="Google Shape;347;p52"/>
          <p:cNvSpPr txBox="1"/>
          <p:nvPr/>
        </p:nvSpPr>
        <p:spPr>
          <a:xfrm>
            <a:off x="84675" y="3896100"/>
            <a:ext cx="556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А1Б1В2Г2Д2.</a:t>
            </a:r>
            <a:endParaRPr i="1" sz="1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48" name="Google Shape;34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48400"/>
            <a:ext cx="2931281" cy="31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354" name="Google Shape;354;p53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А1Б1В2Г1Д2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55" name="Google Shape;355;p53"/>
          <p:cNvSpPr txBox="1"/>
          <p:nvPr/>
        </p:nvSpPr>
        <p:spPr>
          <a:xfrm>
            <a:off x="122825" y="632600"/>
            <a:ext cx="5771400" cy="45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Bookman Old Style"/>
                <a:ea typeface="Bookman Old Style"/>
                <a:cs typeface="Bookman Old Style"/>
                <a:sym typeface="Bookman Old Style"/>
              </a:rPr>
              <a:t>В примерах А, Б и Г (см. задание) содержатся сведения о том, что произошла мутация – наследуемое изменение генетического материала. Это генотипическая (наследственная) изменчивость. Мутации возникают внезапно, не образуют непрерывных рядов изменчивости и не имеют нормы реакции, они не носят массовый характер, а проявляются индивидуально. В примерах В и Д содержатся сведения об изменении фенотипа под действием условий окружающей среды, происходящем без изменения генотипа. Это модификационная изменчивость. Модификации характеризуются определенностью (предсказуемостью), имеют массовый характер, в большинстве случаев являются обратимыми и способствуют адаптации особей к изменяющимся условиям среды.</a:t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4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35300" y="0"/>
            <a:ext cx="8670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B13</a:t>
            </a:r>
            <a:r>
              <a:rPr lang="ru" sz="15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Установите соответствие: </a:t>
            </a:r>
            <a:endParaRPr sz="15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62" name="Google Shape;362;p54"/>
          <p:cNvSpPr txBox="1"/>
          <p:nvPr/>
        </p:nvSpPr>
        <p:spPr>
          <a:xfrm>
            <a:off x="84675" y="3896100"/>
            <a:ext cx="556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А1Б1В2Г2Д2.</a:t>
            </a:r>
            <a:endParaRPr i="1" sz="1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63" name="Google Shape;36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48400"/>
            <a:ext cx="51435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5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369" name="Google Shape;369;p55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А2Б1В2Г1Д1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70" name="Google Shape;370;p55"/>
          <p:cNvSpPr txBox="1"/>
          <p:nvPr/>
        </p:nvSpPr>
        <p:spPr>
          <a:xfrm>
            <a:off x="122825" y="632600"/>
            <a:ext cx="5761800" cy="45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Гомологичными называются органы, которые независимо от выполняемых функций (они могут быть одинаковыми или разными) имеют единый план строения и общее происхождение. Гомологичными органами являются иглы ежа (видоизмененные волосы) и остевые волосы собаки, жужжальца мухи (видоизмененная вторая пара крыльев) и задние крылья пчелы. Аналогичными называются органы, имеющие внешнее сходство и выполняющие одинаковые функции, но разные по происхождению. Например, колючки барбариса (видоизмененные листья) и шипы ежевики (выросты покровной ткани), корневые шишки георгина (видоизмененные корни) и корневище ландыша (видоизмененный побег), раковина виноградной улитки (продукт выделения наружного эпителия, производное эктодермы) и панцирь черепахи (костные пластины, производные мезодермы).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376" name="Google Shape;376;p56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77" name="Google Shape;377;p56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78" name="Google Shape;378;p56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2022/2023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57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384" name="Google Shape;384;p57"/>
          <p:cNvSpPr txBox="1"/>
          <p:nvPr>
            <p:ph idx="1" type="body"/>
          </p:nvPr>
        </p:nvSpPr>
        <p:spPr>
          <a:xfrm>
            <a:off x="35300" y="76200"/>
            <a:ext cx="7792200" cy="17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A8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Естественный отбор, который действует в изменяющихся в определенном направлении условиях окружающей среды и приводит к формированию новой нормы реакции признаков и закреплению в популяции новых фенотипов, называется: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85" name="Google Shape;385;p57"/>
          <p:cNvSpPr txBox="1"/>
          <p:nvPr/>
        </p:nvSpPr>
        <p:spPr>
          <a:xfrm>
            <a:off x="178825" y="1681300"/>
            <a:ext cx="56373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 движущим;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 искусственным;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3) симпатрическим;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4) аллопатрическим;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5) стабилизирующим.</a:t>
            </a:r>
            <a:endParaRPr sz="24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8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391" name="Google Shape;391;p58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92" name="Google Shape;392;p58"/>
          <p:cNvSpPr txBox="1"/>
          <p:nvPr/>
        </p:nvSpPr>
        <p:spPr>
          <a:xfrm>
            <a:off x="63525" y="833975"/>
            <a:ext cx="52140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В задании приведено определение движущего отбора. Эту форму отбора Ч. Дарвин рассматривал в качестве важнейшего фактора, приводящего к образованию новых видов.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9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398" name="Google Shape;398;p59"/>
          <p:cNvSpPr txBox="1"/>
          <p:nvPr>
            <p:ph idx="1" type="body"/>
          </p:nvPr>
        </p:nvSpPr>
        <p:spPr>
          <a:xfrm>
            <a:off x="35300" y="76200"/>
            <a:ext cx="8094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Укажите примеры, в которых приведенная совокупность организмов составляет популяцию: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99" name="Google Shape;399;p59"/>
          <p:cNvSpPr txBox="1"/>
          <p:nvPr/>
        </p:nvSpPr>
        <p:spPr>
          <a:xfrm>
            <a:off x="103375" y="933600"/>
            <a:ext cx="73563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 котята, полученные от одной кошки за один приплод; </a:t>
            </a:r>
            <a:endParaRPr sz="17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 кишечные палочки, обитающие в организме одного человека; </a:t>
            </a:r>
            <a:endParaRPr sz="17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3) особи зайца-беляка, обитающего в заказнике Ружанская пуща; </a:t>
            </a:r>
            <a:endParaRPr sz="17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4) березы, дубы и сосны, произрастающие на территории Беларуси; </a:t>
            </a:r>
            <a:endParaRPr sz="17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5) все виды планктонных организмов, обитающие в одном водоеме. </a:t>
            </a:r>
            <a:endParaRPr sz="20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00" name="Google Shape;400;p59"/>
          <p:cNvSpPr txBox="1"/>
          <p:nvPr/>
        </p:nvSpPr>
        <p:spPr>
          <a:xfrm>
            <a:off x="178975" y="4189200"/>
            <a:ext cx="556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цифрами (порядок записи цифр не имеет значения). Например: 15.</a:t>
            </a:r>
            <a:endParaRPr i="1" sz="1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60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406" name="Google Shape;406;p60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23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07" name="Google Shape;407;p60"/>
          <p:cNvSpPr txBox="1"/>
          <p:nvPr/>
        </p:nvSpPr>
        <p:spPr>
          <a:xfrm>
            <a:off x="63525" y="833975"/>
            <a:ext cx="55854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Популяция – способная к саморегуляции группа особей одного вида, обитающих на общей территории, свободно скрещивающихся между собой и дающих плодовитое потомство. Например, популяцию составляют кишечные палочки, обитающие в организме одного человека, и особи зайца-беляка, обитающего в заказнике Ружанская пуща. Другие варианты ответа являются неверными: первый вариант не соответствует определению популяции (нет ни ареала, ни взаимодействия между особями), в четвертом и пятом приведено по несколько видов живых организмов.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1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413" name="Google Shape;413;p61"/>
          <p:cNvSpPr txBox="1"/>
          <p:nvPr>
            <p:ph idx="1" type="body"/>
          </p:nvPr>
        </p:nvSpPr>
        <p:spPr>
          <a:xfrm>
            <a:off x="35300" y="0"/>
            <a:ext cx="85866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B5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Установите соответствие:</a:t>
            </a:r>
            <a:r>
              <a:rPr lang="ru" sz="18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14" name="Google Shape;414;p61"/>
          <p:cNvSpPr txBox="1"/>
          <p:nvPr/>
        </p:nvSpPr>
        <p:spPr>
          <a:xfrm>
            <a:off x="35300" y="4021650"/>
            <a:ext cx="66462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А1Б2В3.</a:t>
            </a:r>
            <a:endParaRPr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15" name="Google Shape;41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50" y="979000"/>
            <a:ext cx="64389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А3Б2В3Г3Д1 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41125" y="742250"/>
            <a:ext cx="5827800" cy="4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В примерах А и В (см. задание) приведены пары гомологичных органов, в примере Г приведен атавизм. Наличие у живых организмов гомологичных и аналогичных органов, рудиментов и атавизмов – это сравнительно-анатомические доказательства эволюции. В примере Б содержатся сведения о свойстве генетического кода. Это молекулярно-генетические доказательства эволюции. Ископаемые переходные формы (пример Д) – палеонтологические доказательства эволюции.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62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А3Б4В1 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22" name="Google Shape;422;p62"/>
          <p:cNvSpPr txBox="1"/>
          <p:nvPr/>
        </p:nvSpPr>
        <p:spPr>
          <a:xfrm>
            <a:off x="91725" y="742250"/>
            <a:ext cx="53025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Мел – это пример биогенного вещества биосферы, которое формируется из продуктов жизнедеятельности живых организмов и их отмерших частей. Почва относится к биокосному веществу биосферы, которое является результатом взаимодействия живых и косных компонентов. Фауна Мирового океана входит в состав живого вещества биосферы. Примера косного вещества, которое формируется без участия живых организмов, в задании нет.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63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428" name="Google Shape;428;p63"/>
          <p:cNvSpPr txBox="1"/>
          <p:nvPr>
            <p:ph idx="1" type="body"/>
          </p:nvPr>
        </p:nvSpPr>
        <p:spPr>
          <a:xfrm>
            <a:off x="35300" y="0"/>
            <a:ext cx="85866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B13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Установите соответствие:</a:t>
            </a:r>
            <a:r>
              <a:rPr lang="ru" sz="18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29" name="Google Shape;429;p63"/>
          <p:cNvSpPr txBox="1"/>
          <p:nvPr/>
        </p:nvSpPr>
        <p:spPr>
          <a:xfrm>
            <a:off x="35300" y="4021650"/>
            <a:ext cx="66462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А1Б1В2Г3.</a:t>
            </a:r>
            <a:endParaRPr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30" name="Google Shape;43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99300"/>
            <a:ext cx="5250784" cy="31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6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436" name="Google Shape;436;p64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А1Б2В3Г3 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7" name="Google Shape;437;p64"/>
          <p:cNvSpPr txBox="1"/>
          <p:nvPr/>
        </p:nvSpPr>
        <p:spPr>
          <a:xfrm>
            <a:off x="91725" y="742250"/>
            <a:ext cx="61515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Арогенез – это путь эволюционного развития, связанный с формированием крупных, принципиально новых приспособлений, существенно повышающих уровень организации организмов и позволяющих им расширить среду обитания или перейти в новую. К таким адаптациям относится появление цветка и плода у покрытосеменных растений. Катагенез – это путь эволюционного развития, при котором биологический прогресс организмов достигается за счет упрощения их организации. К таким адаптациям относится редукция органов зрения у пещерных животных. Аллогенез – это путь эволюционного развития, при котором организмы приобретают частные адаптации, не изменяющие их общий уровень организации, и занимают в своей среде обитания разнообразные экологические ниши. Примерами частных приспособлений являются видоизменение побега в корневище у некоторых трав и различные типы перьев у птиц.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443" name="Google Shape;443;p65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44" name="Google Shape;444;p65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45" name="Google Shape;445;p65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2022/2023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66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35300" y="76200"/>
            <a:ext cx="8094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Укажите примеры, в которых приведенная совокупность организмов составляет популяцию: 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52" name="Google Shape;452;p66"/>
          <p:cNvSpPr txBox="1"/>
          <p:nvPr/>
        </p:nvSpPr>
        <p:spPr>
          <a:xfrm>
            <a:off x="103375" y="933600"/>
            <a:ext cx="73563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 мхи и лишайники, произрастающие на территории Беларуси; 2) поросята, полученные от одной свиноматки за один приплод; 3) все виды бентосных организмов, обитающие в одном водоеме; </a:t>
            </a:r>
            <a:endParaRPr sz="17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4) особи ежа белогрудого, обитающего в заказнике Налибокский; </a:t>
            </a:r>
            <a:endParaRPr sz="17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5) туберкулезные палочки, обитающие в организме больного туберкулезом человека.</a:t>
            </a:r>
            <a:endParaRPr sz="20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53" name="Google Shape;453;p66"/>
          <p:cNvSpPr txBox="1"/>
          <p:nvPr/>
        </p:nvSpPr>
        <p:spPr>
          <a:xfrm>
            <a:off x="178975" y="4189200"/>
            <a:ext cx="556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цифрами (порядок записи цифр не имеет значения). Например: 15.</a:t>
            </a:r>
            <a:endParaRPr i="1" sz="1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6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459" name="Google Shape;459;p67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45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60" name="Google Shape;460;p67"/>
          <p:cNvSpPr txBox="1"/>
          <p:nvPr/>
        </p:nvSpPr>
        <p:spPr>
          <a:xfrm>
            <a:off x="63525" y="833975"/>
            <a:ext cx="59061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Популяция – способная к саморегуляции группа особей одного вида, обитающих на общей территории, свободно скрещивающихся между собой и дающих плодовитое потомство. Например, популяцию составляют особи ежа белогрудого, обитающего в заказнике Налибокский, и туберкулезные палочки, обитающие в организме больного туберкулезом человека. Другие варианты ответа являются неверными: в первом и третьем приведено по несколько видов живых организмов, второй вариант не соответствует определению популяции (нет ни ареала, ни взаимодействия между особями.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68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466" name="Google Shape;466;p68"/>
          <p:cNvSpPr txBox="1"/>
          <p:nvPr>
            <p:ph idx="1" type="body"/>
          </p:nvPr>
        </p:nvSpPr>
        <p:spPr>
          <a:xfrm>
            <a:off x="35300" y="0"/>
            <a:ext cx="85866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B5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Установите соответствие:</a:t>
            </a:r>
            <a:r>
              <a:rPr lang="ru" sz="18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67" name="Google Shape;467;p68"/>
          <p:cNvSpPr txBox="1"/>
          <p:nvPr/>
        </p:nvSpPr>
        <p:spPr>
          <a:xfrm>
            <a:off x="35300" y="4021650"/>
            <a:ext cx="66462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А1Б2В3.</a:t>
            </a:r>
            <a:endParaRPr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68" name="Google Shape;46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25" y="852050"/>
            <a:ext cx="6085724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69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474" name="Google Shape;474;p69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А3Б2В1 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75" name="Google Shape;475;p69"/>
          <p:cNvSpPr txBox="1"/>
          <p:nvPr/>
        </p:nvSpPr>
        <p:spPr>
          <a:xfrm>
            <a:off x="91725" y="742250"/>
            <a:ext cx="53025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Нефть – это пример биогенного вещества биосферы, которое формируется из продуктов жизнедеятельности живых организмов и их отмерших частей. Мрамор относится к косному веществу биосферы, которое формируется без участия живых организмов. Флора суши Земли входит в состав живого вещества биосферы. Примера биокосного вещества, которое является результатом взаимодействия живых и косных компонентов, в задании нет.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70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481" name="Google Shape;481;p70"/>
          <p:cNvSpPr txBox="1"/>
          <p:nvPr>
            <p:ph idx="1" type="body"/>
          </p:nvPr>
        </p:nvSpPr>
        <p:spPr>
          <a:xfrm>
            <a:off x="35300" y="0"/>
            <a:ext cx="85866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B13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Установите соответствие:</a:t>
            </a:r>
            <a:r>
              <a:rPr lang="ru" sz="18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82" name="Google Shape;482;p70"/>
          <p:cNvSpPr txBox="1"/>
          <p:nvPr/>
        </p:nvSpPr>
        <p:spPr>
          <a:xfrm>
            <a:off x="35300" y="4021650"/>
            <a:ext cx="66462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А1Б1В2Г3.</a:t>
            </a:r>
            <a:endParaRPr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83" name="Google Shape;48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99300"/>
            <a:ext cx="4503341" cy="31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7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489" name="Google Shape;489;p71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А1Б3В2Г3 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90" name="Google Shape;490;p71"/>
          <p:cNvSpPr txBox="1"/>
          <p:nvPr/>
        </p:nvSpPr>
        <p:spPr>
          <a:xfrm>
            <a:off x="91725" y="566450"/>
            <a:ext cx="62175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Арогенез – это путь эволюционного развития, связанный с формированием крупных, принципиально новых приспособлений, существенно повышающих уровень организации организмов и позволяющих им расширить среду обитания или перейти в новую. К таким адаптациям относится образование тканей у растений. Аллогенез – это путь эволюционного развития, при котором организмы приобретают частные адаптации, не изменяющие их общий уровень организации, и занимают в своей среде обитания разнообразные экологические ниши. Примерами частных приспособлений являются различные приспособления для прикрепления к стенке кишечника хозяина у эндопаразитов, разнообразная окраска плодов у растений одного рода. Катагенез – это путь эволюционного развития, при котором биологический прогресс организмов достигается за счет упрощения их организации. К таким адаптациям относится редукция хлорофилла у растений-паразитов.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93" name="Google Shape;93;p18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2023/2024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496" name="Google Shape;496;p72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97" name="Google Shape;497;p72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98" name="Google Shape;498;p72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2022/2023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73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504" name="Google Shape;504;p73"/>
          <p:cNvSpPr txBox="1"/>
          <p:nvPr>
            <p:ph idx="1" type="body"/>
          </p:nvPr>
        </p:nvSpPr>
        <p:spPr>
          <a:xfrm>
            <a:off x="35300" y="0"/>
            <a:ext cx="8670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Укажите, элементарной единицей какого уровня организации жизни является биологический объект, изображенный на рисунке:</a:t>
            </a:r>
            <a:endParaRPr sz="17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05" name="Google Shape;505;p73"/>
          <p:cNvSpPr txBox="1"/>
          <p:nvPr/>
        </p:nvSpPr>
        <p:spPr>
          <a:xfrm>
            <a:off x="73025" y="3273900"/>
            <a:ext cx="78741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1)</a:t>
            </a:r>
            <a:r>
              <a:rPr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 биосферного; </a:t>
            </a:r>
            <a:endParaRPr sz="13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2)</a:t>
            </a:r>
            <a:r>
              <a:rPr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 молекулярного; </a:t>
            </a:r>
            <a:endParaRPr sz="13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3)</a:t>
            </a:r>
            <a:r>
              <a:rPr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 организменного; </a:t>
            </a:r>
            <a:endParaRPr sz="13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4)</a:t>
            </a:r>
            <a:r>
              <a:rPr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 клеточного; </a:t>
            </a:r>
            <a:endParaRPr sz="13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5)</a:t>
            </a:r>
            <a:r>
              <a:rPr lang="ru" sz="1300">
                <a:latin typeface="Bookman Old Style"/>
                <a:ea typeface="Bookman Old Style"/>
                <a:cs typeface="Bookman Old Style"/>
                <a:sym typeface="Bookman Old Style"/>
              </a:rPr>
              <a:t> биоценотического. </a:t>
            </a:r>
            <a:endParaRPr sz="1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06" name="Google Shape;506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50" y="838200"/>
            <a:ext cx="31337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7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512" name="Google Shape;512;p74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13" name="Google Shape;513;p74"/>
          <p:cNvSpPr txBox="1"/>
          <p:nvPr/>
        </p:nvSpPr>
        <p:spPr>
          <a:xfrm>
            <a:off x="122825" y="749300"/>
            <a:ext cx="5124000" cy="4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На рисунке задания изображена нервная клетка – нейрон. Клетка – элементарная единица клеточного уровня организации жизни. 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75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519" name="Google Shape;519;p75"/>
          <p:cNvSpPr txBox="1"/>
          <p:nvPr>
            <p:ph idx="1" type="body"/>
          </p:nvPr>
        </p:nvSpPr>
        <p:spPr>
          <a:xfrm>
            <a:off x="35300" y="0"/>
            <a:ext cx="8433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А2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Ученик, рассмотрев рисунки А–Б, предположил, что изображенные на них организмы относятся к разным видам. Какой критерий вида он использовал?</a:t>
            </a:r>
            <a:endParaRPr sz="17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20" name="Google Shape;520;p75"/>
          <p:cNvSpPr txBox="1"/>
          <p:nvPr/>
        </p:nvSpPr>
        <p:spPr>
          <a:xfrm>
            <a:off x="101300" y="2945325"/>
            <a:ext cx="78741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1)</a:t>
            </a: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 генетический; 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2)</a:t>
            </a: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 экологический; 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3)</a:t>
            </a: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 биохимический; 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4)</a:t>
            </a: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 географический; 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5)</a:t>
            </a: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 морфологический. 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21" name="Google Shape;52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50" y="974525"/>
            <a:ext cx="5953450" cy="1675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7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527" name="Google Shape;527;p76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28" name="Google Shape;528;p76"/>
          <p:cNvSpPr txBox="1"/>
          <p:nvPr/>
        </p:nvSpPr>
        <p:spPr>
          <a:xfrm>
            <a:off x="122825" y="749300"/>
            <a:ext cx="5124000" cy="4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В задании приведены рисунки двух животных. Рассмотрев их, можно выявить особенности внешнего строения изображенных организмов. Совокупность характерных признаков внешнего строения – это морфологический критерий вида.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77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534" name="Google Shape;534;p77"/>
          <p:cNvSpPr txBox="1"/>
          <p:nvPr>
            <p:ph idx="1" type="body"/>
          </p:nvPr>
        </p:nvSpPr>
        <p:spPr>
          <a:xfrm>
            <a:off x="35300" y="76200"/>
            <a:ext cx="8094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B12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Укажите примеры действия стабилизирующей формы естественного отбора: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35" name="Google Shape;535;p77"/>
          <p:cNvSpPr txBox="1"/>
          <p:nvPr/>
        </p:nvSpPr>
        <p:spPr>
          <a:xfrm>
            <a:off x="103375" y="696175"/>
            <a:ext cx="73563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 поддержание определенной длины венчика у цветков, опыляемых шмелями; </a:t>
            </a:r>
            <a:endParaRPr sz="16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 наибольшая выживаемость телят, имеющих при рождении среднюю массу тела; </a:t>
            </a:r>
            <a:endParaRPr sz="16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3) преимущественное выживание медуз, имеющих типичное полупрозрачное тело; </a:t>
            </a:r>
            <a:endParaRPr sz="16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4) редукция корневых волосков у растений при переходе к паразитическому образу жизни; </a:t>
            </a:r>
            <a:endParaRPr sz="16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5) формирование густого подшерстка у животных при расширении ареала на территорию с холодным климатом.</a:t>
            </a: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9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36" name="Google Shape;536;p77"/>
          <p:cNvSpPr txBox="1"/>
          <p:nvPr/>
        </p:nvSpPr>
        <p:spPr>
          <a:xfrm>
            <a:off x="160125" y="4481550"/>
            <a:ext cx="556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цифрами (порядок записи цифр не имеет значения). Например: 153.</a:t>
            </a:r>
            <a:endParaRPr i="1" sz="1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78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542" name="Google Shape;542;p78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12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43" name="Google Shape;543;p78"/>
          <p:cNvSpPr txBox="1"/>
          <p:nvPr/>
        </p:nvSpPr>
        <p:spPr>
          <a:xfrm>
            <a:off x="63525" y="833975"/>
            <a:ext cx="6302100" cy="3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Стабилизирующий отбор действует в относительно постоянных и оптимальных для популяций условиях среды обитания. Он сохраняет в популяции средние значения тех или иных признаков и удаляет отклонившиеся от них фенотипы, что способствует сохранению существующего вида. Примерами действия стабилизирующего отбора могут служить поддержание определенной длины венчика у цветков, опыляемых шмелями; наибольшая выживаемость телят, имеющих при рождении среднюю массу тела; преимущественное выживание медуз, имеющих типичное полупрозрачное тело. Примеры 4 и 5 задания иллюстрируют движущий отбор. 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79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549" name="Google Shape;549;p79"/>
          <p:cNvSpPr txBox="1"/>
          <p:nvPr>
            <p:ph idx="1" type="body"/>
          </p:nvPr>
        </p:nvSpPr>
        <p:spPr>
          <a:xfrm>
            <a:off x="35300" y="0"/>
            <a:ext cx="83298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B13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Укажите, какому способу видообразования соответствует каждый из приведенных примеров:</a:t>
            </a:r>
            <a:r>
              <a:rPr lang="ru" sz="18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0" name="Google Shape;550;p79"/>
          <p:cNvSpPr txBox="1"/>
          <p:nvPr/>
        </p:nvSpPr>
        <p:spPr>
          <a:xfrm>
            <a:off x="35300" y="4021650"/>
            <a:ext cx="66462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А1Б1В2Г2.</a:t>
            </a:r>
            <a:endParaRPr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51" name="Google Shape;55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25" y="683050"/>
            <a:ext cx="3613225" cy="32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80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557" name="Google Shape;557;p80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А1Б1В2Г1 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8" name="Google Shape;558;p80"/>
          <p:cNvSpPr txBox="1"/>
          <p:nvPr/>
        </p:nvSpPr>
        <p:spPr>
          <a:xfrm>
            <a:off x="91725" y="566450"/>
            <a:ext cx="54630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Симпатрическое видообразование протекает при наличии биологической изоляции. Популяции одного вида находятся в пределах материнского ареала, но не могут скрещиваться в силу биологических различий между особями. Симпатрическое видообразование может происходить в силу несовпадения сроков размножения (пример А задания), вследствие различий в структуре или количестве хромосом (пример Б), из-за изменения пищевой специализации (пример Г) и др. Аллопатрическое видообразование протекает при наличии географической изоляции. Популяции одного вида разобщены большими расстояниями или географическими препятствиями (пример В). Географическая изоляция препятствует обмену генетической информацией между обособленными популяциями.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564" name="Google Shape;564;p81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5" name="Google Shape;565;p81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6" name="Google Shape;566;p81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2022/2023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5300" y="76200"/>
            <a:ext cx="87417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A8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Согласно синтетической теории эволюции ласты у кита развились под действием:</a:t>
            </a:r>
            <a:r>
              <a:rPr lang="ru" sz="16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27000" y="1202275"/>
            <a:ext cx="5637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 упражнения органов;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 искусственного отбора;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3) модификационной изменчивости;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4) естественного отбора; </a:t>
            </a:r>
            <a:endParaRPr sz="21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5) стремления к совершенствованию.</a:t>
            </a:r>
            <a:endParaRPr sz="24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82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572" name="Google Shape;572;p82"/>
          <p:cNvSpPr txBox="1"/>
          <p:nvPr>
            <p:ph idx="1" type="body"/>
          </p:nvPr>
        </p:nvSpPr>
        <p:spPr>
          <a:xfrm>
            <a:off x="35300" y="76200"/>
            <a:ext cx="8094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B12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Укажите примеры действия движущей формы естественного отбора: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3" name="Google Shape;573;p82"/>
          <p:cNvSpPr txBox="1"/>
          <p:nvPr/>
        </p:nvSpPr>
        <p:spPr>
          <a:xfrm>
            <a:off x="35300" y="781050"/>
            <a:ext cx="73563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 формирование устойчивости к ядохимикатам у крыс; </a:t>
            </a:r>
            <a:endParaRPr sz="16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 редукция пищеварительной системы у червей при переходе к эндопаразитизму; </a:t>
            </a:r>
            <a:endParaRPr sz="16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3) наибольшая выживаемость поросят, имеющих при рождении среднюю массу тела; </a:t>
            </a:r>
            <a:endParaRPr sz="16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4) формирование покровительственной окраски у самок глухаря при расширении ареала; </a:t>
            </a:r>
            <a:endParaRPr sz="16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5) поддержание определенной длины клюва у колибри, питающихся нектаром определенных видов растений.</a:t>
            </a:r>
            <a:endParaRPr sz="19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4" name="Google Shape;574;p82"/>
          <p:cNvSpPr txBox="1"/>
          <p:nvPr/>
        </p:nvSpPr>
        <p:spPr>
          <a:xfrm>
            <a:off x="160125" y="4481550"/>
            <a:ext cx="556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цифрами (порядок записи цифр не имеет значения). Например: 153.</a:t>
            </a:r>
            <a:endParaRPr i="1" sz="1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8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580" name="Google Shape;580;p83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124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1" name="Google Shape;581;p83"/>
          <p:cNvSpPr txBox="1"/>
          <p:nvPr/>
        </p:nvSpPr>
        <p:spPr>
          <a:xfrm>
            <a:off x="63525" y="833975"/>
            <a:ext cx="6198600" cy="3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Движущий отбор вступает в действие, когда условия окружающей среды начинают меняться в определенном направлении. Он сохраняет в популяции полезные отклонившиеся фенотипы (те, которые более соответствуют изменившимся условиям) и удаляет прежние бесполезные. Примерами движущего отбора могут служить формирование устойчивости к ядохимикатам у крыс, редукция пищеварительной системы у червей при переходе к эндопаразитизму и формирование покровительственной окраски у самок глухаря при расширении ареала. Примеры 3 и 5 задания иллюстрируют действие стабилизирующего отбора.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84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587" name="Google Shape;587;p84"/>
          <p:cNvSpPr txBox="1"/>
          <p:nvPr>
            <p:ph idx="1" type="body"/>
          </p:nvPr>
        </p:nvSpPr>
        <p:spPr>
          <a:xfrm>
            <a:off x="35300" y="0"/>
            <a:ext cx="83298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B13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Укажите, какому способу видообразования соответствует каждый из приведенных примеров:</a:t>
            </a:r>
            <a:r>
              <a:rPr lang="ru" sz="18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8" name="Google Shape;588;p84"/>
          <p:cNvSpPr txBox="1"/>
          <p:nvPr/>
        </p:nvSpPr>
        <p:spPr>
          <a:xfrm>
            <a:off x="35300" y="4021650"/>
            <a:ext cx="66462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А1Б1В2Г2.</a:t>
            </a:r>
            <a:endParaRPr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89" name="Google Shape;589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17" y="697875"/>
            <a:ext cx="3279890" cy="32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85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595" name="Google Shape;595;p85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А2Б1В2Г1 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6" name="Google Shape;596;p85"/>
          <p:cNvSpPr txBox="1"/>
          <p:nvPr/>
        </p:nvSpPr>
        <p:spPr>
          <a:xfrm>
            <a:off x="91725" y="566450"/>
            <a:ext cx="54630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Аллопатрическое видообразование протекает при наличии географической изоляции. Популяции одного вида разобщены большими расстояниями или географическими препятствиями (примеры А и В задания). Географическая изоляция препятствует обмену генетической информацией между обособленными популяциями. Симпатрическое видообразование протекает при наличии биологической изоляции. Популяции одного вида находятся в пределах материнского ареала, но не могут скрещиваться в силу биологических различий между особями. Симпатрическое видообразование может происходить из-из различий в структуре или количестве хромосом (пример Б), вследствие различий в поведении, прежде всего – в брачных ритуалах (пример Г).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602" name="Google Shape;602;p86"/>
          <p:cNvSpPr txBox="1"/>
          <p:nvPr>
            <p:ph type="ctrTitle"/>
          </p:nvPr>
        </p:nvSpPr>
        <p:spPr>
          <a:xfrm>
            <a:off x="169325" y="150900"/>
            <a:ext cx="51120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Тематическое консультирование</a:t>
            </a: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 (</a:t>
            </a:r>
            <a:r>
              <a:rPr b="1" lang="ru" sz="224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ДРТ</a:t>
            </a: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3" name="Google Shape;603;p86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rgbClr val="B7B7B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endParaRPr b="1" sz="4500">
              <a:solidFill>
                <a:srgbClr val="B7B7B7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rgbClr val="B7B7B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</a:t>
            </a: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4" name="Google Shape;604;p86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2020</a:t>
            </a:r>
            <a:endParaRPr b="1" i="1" sz="25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87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610" name="Google Shape;610;p87"/>
          <p:cNvSpPr txBox="1"/>
          <p:nvPr>
            <p:ph idx="1" type="body"/>
          </p:nvPr>
        </p:nvSpPr>
        <p:spPr>
          <a:xfrm>
            <a:off x="35300" y="76200"/>
            <a:ext cx="8094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Прочитайте текст. Выберите предложения, в которых даны описания физиологического критерия вида Медведь бурый: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1" name="Google Shape;611;p87"/>
          <p:cNvSpPr txBox="1"/>
          <p:nvPr/>
        </p:nvSpPr>
        <p:spPr>
          <a:xfrm>
            <a:off x="35300" y="781050"/>
            <a:ext cx="6603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(1)Медведь бурый распространен по всей лесной зоне в восточной части Европы и Азии, в западной части Европы он сохранился в отдельных, прежде всего горных, районах. (2)Тело у него массивное, слабо вытянутое, голова широкая. (3)Конечности средней длины, заканчиваются невтягивающимися длинными серповидными когтями. (4)Половая зрелость у медведя бурого наступает в возрасте 3–4 лет. (5)Брачный период приходится на июнь – июль и на сентябрь – октябрь. (6)Поселяется медведь в крупных лесных массивах, предпочитает глухие старовозрастные лиственные и хвойные леса, пересеченные речками, озерами, лесными полянами. </a:t>
            </a:r>
            <a:endParaRPr sz="19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2" name="Google Shape;612;p87"/>
          <p:cNvSpPr txBox="1"/>
          <p:nvPr/>
        </p:nvSpPr>
        <p:spPr>
          <a:xfrm>
            <a:off x="160125" y="4481550"/>
            <a:ext cx="556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цифрами (порядок записи цифр не имеет значения). Например: 14.</a:t>
            </a:r>
            <a:endParaRPr i="1" sz="1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88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618" name="Google Shape;618;p88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45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9" name="Google Shape;619;p88"/>
          <p:cNvSpPr txBox="1"/>
          <p:nvPr/>
        </p:nvSpPr>
        <p:spPr>
          <a:xfrm>
            <a:off x="63525" y="833975"/>
            <a:ext cx="6198600" cy="3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Физиологический критерий вида отражает совокупность характерных особенностей процессов жизнедеятельности (размножение, пищеварение, выделение и др.). Сведения о размножении медведя бурого содержатся в предложениях 4 и 5 текста. В предложении 1 указан ареал медведя бурого. Эти данные относятся к географическому критерию вида. Информация о строении животного (предложения 2 и 3) – это морфологический критерий вида, местах его обитания (предложение 6) – экологический критерий вида.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89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625" name="Google Shape;625;p89"/>
          <p:cNvSpPr txBox="1"/>
          <p:nvPr>
            <p:ph idx="1" type="body"/>
          </p:nvPr>
        </p:nvSpPr>
        <p:spPr>
          <a:xfrm>
            <a:off x="35300" y="0"/>
            <a:ext cx="83298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B3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Укажите, какому способу видообразования соответствует каждый из приведенных примеров:</a:t>
            </a:r>
            <a:r>
              <a:rPr lang="ru" sz="18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6" name="Google Shape;626;p89"/>
          <p:cNvSpPr txBox="1"/>
          <p:nvPr/>
        </p:nvSpPr>
        <p:spPr>
          <a:xfrm>
            <a:off x="35300" y="4021650"/>
            <a:ext cx="66462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А2Б2В1.</a:t>
            </a:r>
            <a:endParaRPr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27" name="Google Shape;627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11" y="707300"/>
            <a:ext cx="3293226" cy="32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90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633" name="Google Shape;633;p90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А1Б2В1 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4" name="Google Shape;634;p90"/>
          <p:cNvSpPr txBox="1"/>
          <p:nvPr/>
        </p:nvSpPr>
        <p:spPr>
          <a:xfrm>
            <a:off x="91725" y="566450"/>
            <a:ext cx="54630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Симпатрическое видообразование протекает при наличии биологической изоляции. Популяции одного вида находятся в пределах материнского ареала, но не могут скрещиваться в силу биологических различий между особями. Симпатрическое видообразование может происходить путем природной гибридизации (пример А задания), при разных местах размножения и развития (пример В) и др. Аллопатрическое видообразование протекает при наличии географической изоляции. Популяции одного вида разобщены большими расстояниями или географическими препятствиями (пример Б). Географическая изоляция препятствует обмену генетической информацией между обособленными популяциями.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640" name="Google Shape;640;p91"/>
          <p:cNvSpPr txBox="1"/>
          <p:nvPr>
            <p:ph type="ctrTitle"/>
          </p:nvPr>
        </p:nvSpPr>
        <p:spPr>
          <a:xfrm>
            <a:off x="169325" y="150900"/>
            <a:ext cx="51120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Тематическое консультирование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 (</a:t>
            </a:r>
            <a:r>
              <a:rPr b="1" lang="ru" sz="224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ДРТ</a:t>
            </a: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1" name="Google Shape;641;p91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rgbClr val="B7B7B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endParaRPr b="1" sz="4500">
              <a:solidFill>
                <a:srgbClr val="B7B7B7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rgbClr val="B7B7B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</a:t>
            </a: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2" name="Google Shape;642;p91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2018</a:t>
            </a:r>
            <a:endParaRPr b="1" i="1" sz="25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3525" y="833975"/>
            <a:ext cx="52140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Согласно синтетической теории эволюции формирование адаптаций (ласты у кита) происходит под действием естественного отбора.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92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648" name="Google Shape;648;p92"/>
          <p:cNvSpPr txBox="1"/>
          <p:nvPr>
            <p:ph idx="1" type="body"/>
          </p:nvPr>
        </p:nvSpPr>
        <p:spPr>
          <a:xfrm>
            <a:off x="35300" y="76200"/>
            <a:ext cx="8094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A16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Примером прямой борьбы за существование являются отношения между: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9" name="Google Shape;649;p92"/>
          <p:cNvSpPr txBox="1"/>
          <p:nvPr/>
        </p:nvSpPr>
        <p:spPr>
          <a:xfrm>
            <a:off x="35300" y="1045100"/>
            <a:ext cx="73563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 погремком летним и злаками, на корнях которых погремок паразитирует; </a:t>
            </a:r>
            <a:endParaRPr sz="16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 лисицей и личинками блохи, которые обитают в ее норе и питаются слущивающимися ороговевшими клетками кожи лисицы; 3) жгучей крапивой и ясноткой белой («глухой крапивой»), сходной с крапивой по внешнему виду, но не имеющей жгучих волосков; </a:t>
            </a:r>
            <a:endParaRPr sz="16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4) головастиками и взрослыми лягушками, обитающими в одном пруду, когда головастики питаются растительной пищей, а взрослые особи – насекомыми. </a:t>
            </a:r>
            <a:endParaRPr sz="19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9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655" name="Google Shape;655;p93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6" name="Google Shape;656;p93"/>
          <p:cNvSpPr txBox="1"/>
          <p:nvPr/>
        </p:nvSpPr>
        <p:spPr>
          <a:xfrm>
            <a:off x="63525" y="833975"/>
            <a:ext cx="5359200" cy="3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Прямая борьба проявляется в непосредственном столкновении организмов друг с другом. Взаимоотношения между погремком летним и злаками, на корнях которых погремок паразитирует, являются примером прямой межвидовой борьбы, выраженной в форме паразит – хозяин.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94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662" name="Google Shape;662;p94"/>
          <p:cNvSpPr txBox="1"/>
          <p:nvPr>
            <p:ph idx="1" type="body"/>
          </p:nvPr>
        </p:nvSpPr>
        <p:spPr>
          <a:xfrm>
            <a:off x="35300" y="0"/>
            <a:ext cx="85938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B6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Для каждого примера адаптаций организмов укажите обозначенный на схеме цифрами 1–3 путь достижения биологического прогресса, который привел к образованию данных адаптаций:</a:t>
            </a:r>
            <a:r>
              <a:rPr lang="ru" sz="18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3" name="Google Shape;663;p94"/>
          <p:cNvSpPr txBox="1"/>
          <p:nvPr/>
        </p:nvSpPr>
        <p:spPr>
          <a:xfrm>
            <a:off x="35300" y="4162800"/>
            <a:ext cx="66462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А3Б3В2Г1.</a:t>
            </a:r>
            <a:endParaRPr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64" name="Google Shape;66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26" y="980700"/>
            <a:ext cx="3973948" cy="31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95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670" name="Google Shape;670;p95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А3Б1В2Г1 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1" name="Google Shape;671;p95"/>
          <p:cNvSpPr txBox="1"/>
          <p:nvPr/>
        </p:nvSpPr>
        <p:spPr>
          <a:xfrm>
            <a:off x="91725" y="566450"/>
            <a:ext cx="60381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Арогенез – путь развития адаптаций, повышающих уровень организации организмов и позволяющих им расширить среду обитания или перейти в новую (обозначен на схеме цифрой 3). К таким адаптациям относится появление двойного оплодотворения у цветковых растений, ускоряющего весь процесс формирования семяпочки и семени. Аллогенез – путь развития частных адаптаций внутри одной адаптивной зоны с возникновением большого количества близких форм, различающихся приспособлениями одного масштаба (обозначен на схеме цифрой 1). Примерами частных приспособлений являются плавательные перепонки у водоплавающих птиц, различная форма плодов и толщина околоплодника у тыквенных растений. Катагенез – путь развития адаптаций, связанный с упрощением строения и образа жизни в связи с переходом организмов в упрощенную экологическую среду (обозначен на схеме цифрой 2). К таким адаптациям относится редукция хлоропластов у растений-паразитов.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677" name="Google Shape;677;p96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8" name="Google Shape;678;p96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9" name="Google Shape;679;p96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2018/2019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97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685" name="Google Shape;685;p97"/>
          <p:cNvSpPr txBox="1"/>
          <p:nvPr>
            <p:ph idx="1" type="body"/>
          </p:nvPr>
        </p:nvSpPr>
        <p:spPr>
          <a:xfrm>
            <a:off x="35300" y="0"/>
            <a:ext cx="8670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А10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На рисунке изображена общая схема действия одной из форм естественного отбора.</a:t>
            </a:r>
            <a:endParaRPr sz="17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6" name="Google Shape;686;p97"/>
          <p:cNvSpPr txBox="1"/>
          <p:nvPr/>
        </p:nvSpPr>
        <p:spPr>
          <a:xfrm>
            <a:off x="35300" y="2792925"/>
            <a:ext cx="78741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1)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повышение устойчивости крыс к ядохимикатам;</a:t>
            </a: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b="1"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2)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сохранение гинкго и секвойи в неизменном виде; 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3)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поддержание постоянной температуры тела у птиц; 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4)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сохранение яркой окраски венчика у цветков алоэ перистого.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87" name="Google Shape;687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25" y="650700"/>
            <a:ext cx="44862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97"/>
          <p:cNvSpPr txBox="1"/>
          <p:nvPr/>
        </p:nvSpPr>
        <p:spPr>
          <a:xfrm>
            <a:off x="0" y="2329400"/>
            <a:ext cx="5403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Укажите пример действия этой формы отбора: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98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694" name="Google Shape;694;p98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5" name="Google Shape;695;p98"/>
          <p:cNvSpPr txBox="1"/>
          <p:nvPr/>
        </p:nvSpPr>
        <p:spPr>
          <a:xfrm>
            <a:off x="122825" y="749300"/>
            <a:ext cx="5124000" cy="4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На рисунке задания изображена общая схема действия движущего естественного отбора, который действует в постепенно изменяющихся в определенном направлении условиях среды. Он сохраняет полезные отклонившиеся фенотипы и удаляет прежние бесполезные. Примером этой формы отбора является повышение устойчивости крыс к ядохимикатам.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701" name="Google Shape;701;p99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02" name="Google Shape;702;p99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03" name="Google Shape;703;p99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2019/2020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100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709" name="Google Shape;709;p100"/>
          <p:cNvSpPr txBox="1"/>
          <p:nvPr>
            <p:ph idx="1" type="body"/>
          </p:nvPr>
        </p:nvSpPr>
        <p:spPr>
          <a:xfrm>
            <a:off x="35300" y="0"/>
            <a:ext cx="8670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А13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Прочитайте текст:</a:t>
            </a:r>
            <a:endParaRPr sz="17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10" name="Google Shape;710;p100"/>
          <p:cNvSpPr txBox="1"/>
          <p:nvPr/>
        </p:nvSpPr>
        <p:spPr>
          <a:xfrm>
            <a:off x="103750" y="2962650"/>
            <a:ext cx="78741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1)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I – арогенез; II – ароморфозы; 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2)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I – аллогенез; II – ароморфозы; 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3)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I – катагенез; II – катаморфозы;</a:t>
            </a: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b="1"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4)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I – катагенез; II – алломорфозы; 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5)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I – аллогенез; II – алломорфозы.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11" name="Google Shape;711;p100"/>
          <p:cNvSpPr txBox="1"/>
          <p:nvPr/>
        </p:nvSpPr>
        <p:spPr>
          <a:xfrm>
            <a:off x="103750" y="1933300"/>
            <a:ext cx="60357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Установите, каким из путей биологического прогресса (</a:t>
            </a:r>
            <a:r>
              <a:rPr b="1" lang="ru" sz="1800">
                <a:solidFill>
                  <a:schemeClr val="dk1"/>
                </a:solidFill>
              </a:rPr>
              <a:t>I</a:t>
            </a:r>
            <a:r>
              <a:rPr lang="ru" sz="1800">
                <a:solidFill>
                  <a:schemeClr val="dk2"/>
                </a:solidFill>
              </a:rPr>
              <a:t>) было достигнуто описанное эволюционное явление, и укажите название адаптаций (</a:t>
            </a:r>
            <a:r>
              <a:rPr b="1" lang="ru" sz="1800">
                <a:solidFill>
                  <a:schemeClr val="dk1"/>
                </a:solidFill>
              </a:rPr>
              <a:t>II</a:t>
            </a:r>
            <a:r>
              <a:rPr lang="ru" sz="1800">
                <a:solidFill>
                  <a:schemeClr val="dk2"/>
                </a:solidFill>
              </a:rPr>
              <a:t>):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2" name="Google Shape;712;p100"/>
          <p:cNvSpPr txBox="1"/>
          <p:nvPr/>
        </p:nvSpPr>
        <p:spPr>
          <a:xfrm>
            <a:off x="103750" y="226300"/>
            <a:ext cx="53379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«Спорофит покрытосеменных представлен различными жизненными формами: деревьями, кустарниками, кустарничками, лианами, травами. Лианы и травы могут быть одно- и многолетними, другие жизненные формы – многолетние».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p10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718" name="Google Shape;718;p101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19" name="Google Shape;719;p101"/>
          <p:cNvSpPr txBox="1"/>
          <p:nvPr/>
        </p:nvSpPr>
        <p:spPr>
          <a:xfrm>
            <a:off x="122825" y="749300"/>
            <a:ext cx="5124000" cy="4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В тексте задания речь идет о разнообразии жизненных форм у покрытосеменных растений. К появлению частных приспособлений приводит аллогенез. Аллогенез – путь развития частных адаптаций, не изменяющих уровень организации особей и позволяющих им более полно заселить среду обитания. Сами адаптации называются алломорфозами.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5300" y="76200"/>
            <a:ext cx="83256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A9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7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Из пяти приведенных пар органов (структур) живых организмов четыре пары образовались в результате одного способа осуществления эволюционного процесса. Укажите «лишнюю» пару, к образованию которой привел другой способ:</a:t>
            </a:r>
            <a:r>
              <a:rPr lang="ru" sz="13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6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27000" y="1315175"/>
            <a:ext cx="5637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 колючки барбариса и усики гороха;</a:t>
            </a:r>
            <a:endParaRPr sz="20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 корни-присоски повилики и столоны картофеля;</a:t>
            </a:r>
            <a:endParaRPr sz="20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3) корневище ириса и клубень топинамбура; </a:t>
            </a:r>
            <a:endParaRPr sz="20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4) жужжальца мухи и задние крылья пчелы; </a:t>
            </a:r>
            <a:endParaRPr sz="2016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5) слюнные железы лошади и ядовитые железы гадюки.</a:t>
            </a:r>
            <a:endParaRPr sz="23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102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725" name="Google Shape;725;p102"/>
          <p:cNvSpPr txBox="1"/>
          <p:nvPr>
            <p:ph idx="1" type="body"/>
          </p:nvPr>
        </p:nvSpPr>
        <p:spPr>
          <a:xfrm>
            <a:off x="35300" y="0"/>
            <a:ext cx="85866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B2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Установите соответствие:</a:t>
            </a:r>
            <a:r>
              <a:rPr lang="ru" sz="18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26" name="Google Shape;726;p102"/>
          <p:cNvSpPr txBox="1"/>
          <p:nvPr/>
        </p:nvSpPr>
        <p:spPr>
          <a:xfrm>
            <a:off x="35300" y="4021650"/>
            <a:ext cx="66462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А2Б2В2Г1Д1.</a:t>
            </a:r>
            <a:endParaRPr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727" name="Google Shape;72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99300"/>
            <a:ext cx="51435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10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733" name="Google Shape;733;p103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А1Б2В2Г2Д1 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34" name="Google Shape;734;p103"/>
          <p:cNvSpPr txBox="1"/>
          <p:nvPr/>
        </p:nvSpPr>
        <p:spPr>
          <a:xfrm>
            <a:off x="91725" y="566450"/>
            <a:ext cx="60381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Аналогичные органы – органы, имеющие разное происхождение и неодинаковый план строения, но выполняющие одинаковые функции и обладающие внешним сходством. Например, разные по происхождению бивни моржа (видоизмененные клыки) и бивни слона (разросшиеся резцы), нижняя челюсть человека (кость лицевого отдела черепа) и нижние челюсти пчелы (видоизмененные конечности головного отдела). Гомологичные органы – органы, имеющие единое происхождение, общий план строения, но выполняющие разные функции. Они формируются из одинаковых эмбриональных зачатков (на одной генетической основе) и занимают на теле организмов одинаковое положение. Гомологичными органами являются семянка одуванчика и ягода винограда (плоды), листья гороха и почечные чешуи тополя (по происхождению это листья), жужжальца мухи (видоизмененная вторая пара крыльев) и задние крылья пчелы.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740" name="Google Shape;740;p104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1" name="Google Shape;741;p104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2" name="Google Shape;742;p104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2019/2020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p105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748" name="Google Shape;748;p105"/>
          <p:cNvSpPr txBox="1"/>
          <p:nvPr>
            <p:ph idx="1" type="body"/>
          </p:nvPr>
        </p:nvSpPr>
        <p:spPr>
          <a:xfrm>
            <a:off x="35300" y="0"/>
            <a:ext cx="8670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А13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Прочитайте текст:</a:t>
            </a:r>
            <a:endParaRPr sz="17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9" name="Google Shape;749;p105"/>
          <p:cNvSpPr txBox="1"/>
          <p:nvPr/>
        </p:nvSpPr>
        <p:spPr>
          <a:xfrm>
            <a:off x="103750" y="2962650"/>
            <a:ext cx="78741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1)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I – арогенез; II – ароморфоз;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2)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I – катагенез; II – ароморфоз;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3)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I – арогенез; II – алломорфоз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;</a:t>
            </a: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b="1"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4)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I – катагенез; II – катаморфоз; 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5) 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I – аллогенез; II – алломорфоз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0" name="Google Shape;750;p105"/>
          <p:cNvSpPr txBox="1"/>
          <p:nvPr/>
        </p:nvSpPr>
        <p:spPr>
          <a:xfrm>
            <a:off x="103750" y="1933300"/>
            <a:ext cx="60357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Установите, каким из путей биологического прогресса (</a:t>
            </a:r>
            <a:r>
              <a:rPr b="1" lang="ru" sz="1800">
                <a:solidFill>
                  <a:schemeClr val="dk1"/>
                </a:solidFill>
              </a:rPr>
              <a:t>I</a:t>
            </a:r>
            <a:r>
              <a:rPr lang="ru" sz="1800">
                <a:solidFill>
                  <a:schemeClr val="dk2"/>
                </a:solidFill>
              </a:rPr>
              <a:t>) было достигнуто описанное эволюционное явление, и укажите название адаптаций (</a:t>
            </a:r>
            <a:r>
              <a:rPr b="1" lang="ru" sz="1800">
                <a:solidFill>
                  <a:schemeClr val="dk1"/>
                </a:solidFill>
              </a:rPr>
              <a:t>II</a:t>
            </a:r>
            <a:r>
              <a:rPr lang="ru" sz="1800">
                <a:solidFill>
                  <a:schemeClr val="dk2"/>
                </a:solidFill>
              </a:rPr>
              <a:t>):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1" name="Google Shape;751;p105"/>
          <p:cNvSpPr txBox="1"/>
          <p:nvPr/>
        </p:nvSpPr>
        <p:spPr>
          <a:xfrm>
            <a:off x="103750" y="226300"/>
            <a:ext cx="53379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«Один из этапов эволюции растений – появление семени. Семя содержит запас питательных веществ, его плотные оболочки защищают зародыш от неблагоприятных условий среды, большинство из которых губительно для спор споровых растений»</a:t>
            </a:r>
            <a:r>
              <a:rPr lang="ru" sz="1800">
                <a:solidFill>
                  <a:schemeClr val="dk2"/>
                </a:solidFill>
              </a:rPr>
              <a:t>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10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757" name="Google Shape;757;p106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8" name="Google Shape;758;p106"/>
          <p:cNvSpPr txBox="1"/>
          <p:nvPr/>
        </p:nvSpPr>
        <p:spPr>
          <a:xfrm>
            <a:off x="122825" y="749300"/>
            <a:ext cx="5124000" cy="4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В тексте задания речь идет о появлении семени и преимуществах семян по сравнению со спорами. К появлению семени и, соответственно, семенных растений – крупной систематической группы, включающей отделы Голосеменные и Покрытосеменные, приводит арогенез. Арогенез – это путь развития адаптаций, повышающих уровень организации особей и позволяющих им расширить среду обитания или перейти в новую. Сами адаптации называются ароморфозами</a:t>
            </a: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107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764" name="Google Shape;764;p107"/>
          <p:cNvSpPr txBox="1"/>
          <p:nvPr>
            <p:ph idx="1" type="body"/>
          </p:nvPr>
        </p:nvSpPr>
        <p:spPr>
          <a:xfrm>
            <a:off x="35300" y="0"/>
            <a:ext cx="85866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B2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4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ru" sz="1616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Установите соответствие:</a:t>
            </a:r>
            <a:r>
              <a:rPr lang="ru" sz="18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29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65" name="Google Shape;765;p107"/>
          <p:cNvSpPr txBox="1"/>
          <p:nvPr/>
        </p:nvSpPr>
        <p:spPr>
          <a:xfrm>
            <a:off x="35300" y="4021650"/>
            <a:ext cx="66462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в виде сочетания букв и цифр, соблюдая алфавитную последовательность букв левого столбца. Например: А2Б2В2Г1Д1.</a:t>
            </a:r>
            <a:endParaRPr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766" name="Google Shape;766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99300"/>
            <a:ext cx="51244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108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772" name="Google Shape;772;p108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А1Б2В2Г1Д2 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3" name="Google Shape;773;p108"/>
          <p:cNvSpPr txBox="1"/>
          <p:nvPr/>
        </p:nvSpPr>
        <p:spPr>
          <a:xfrm>
            <a:off x="91725" y="566450"/>
            <a:ext cx="60381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man Old Style"/>
                <a:ea typeface="Bookman Old Style"/>
                <a:cs typeface="Bookman Old Style"/>
                <a:sym typeface="Bookman Old Style"/>
              </a:rPr>
              <a:t>Аналогичные органы – органы, имеющие разное происхождение и неодинаковый план строения, но выполняющие одинаковые функции и обладающие внешним сходством. Например, разные по происхождению крылья птицы (передние конечности) и крылья бабочки (выросты второго и третьего сегментов груди), корнеплод моркови (видоизмененный главный корень) и корневище пырея (видоизмененный побег). Гомологичные органы – органы, имеющие единое происхождение, общий план строения, но выполняющие разные функции. Они формируются из одинаковых эмбриональных зачатков (на одной генетической основе) и занимают на теле организмов одинаковое положение. Гомологичными органами являются колючки кактуса и хвоинки ели (по происхождению это листья), жало пчелы (видоизмененный яйцеклад) и яйцеклад кузнечика, ядовитые железы гадюки (видоизмененные слюнные) и слюнные железы собаки.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00" y="0"/>
            <a:ext cx="3956700" cy="3956700"/>
          </a:xfrm>
          <a:prstGeom prst="snip2DiagRect">
            <a:avLst>
              <a:gd fmla="val 0" name="adj1"/>
              <a:gd fmla="val 43689" name="adj2"/>
            </a:avLst>
          </a:prstGeom>
          <a:noFill/>
          <a:ln>
            <a:noFill/>
          </a:ln>
          <a:effectLst>
            <a:outerShdw blurRad="985838" rotWithShape="0" algn="bl" dir="11040000" dist="104775">
              <a:srgbClr val="000000">
                <a:alpha val="51000"/>
              </a:srgbClr>
            </a:outerShdw>
          </a:effectLst>
        </p:spPr>
      </p:pic>
      <p:sp>
        <p:nvSpPr>
          <p:cNvPr id="779" name="Google Shape;779;p109"/>
          <p:cNvSpPr txBox="1"/>
          <p:nvPr>
            <p:ph type="ctrTitle"/>
          </p:nvPr>
        </p:nvSpPr>
        <p:spPr>
          <a:xfrm>
            <a:off x="169325" y="119925"/>
            <a:ext cx="48753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Репетиционное тестирование 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40">
                <a:solidFill>
                  <a:srgbClr val="CCCC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 биологии</a:t>
            </a:r>
            <a:endParaRPr i="1" sz="2240">
              <a:solidFill>
                <a:srgbClr val="CCCC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0" name="Google Shape;780;p109"/>
          <p:cNvSpPr txBox="1"/>
          <p:nvPr>
            <p:ph idx="1" type="subTitle"/>
          </p:nvPr>
        </p:nvSpPr>
        <p:spPr>
          <a:xfrm>
            <a:off x="169325" y="1272950"/>
            <a:ext cx="41205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этап </a:t>
            </a:r>
            <a:r>
              <a:rPr b="1" lang="ru" sz="4500">
                <a:solidFill>
                  <a:srgbClr val="F1C2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4500">
              <a:solidFill>
                <a:srgbClr val="F1C23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45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вариант </a:t>
            </a:r>
            <a:r>
              <a:rPr b="1" lang="ru" sz="4500">
                <a:solidFill>
                  <a:srgbClr val="CC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4500">
              <a:solidFill>
                <a:srgbClr val="CC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1" name="Google Shape;781;p109"/>
          <p:cNvSpPr txBox="1"/>
          <p:nvPr/>
        </p:nvSpPr>
        <p:spPr>
          <a:xfrm>
            <a:off x="169325" y="3496600"/>
            <a:ext cx="215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rgbClr val="D9D9D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2017/2018</a:t>
            </a:r>
            <a:endParaRPr b="1" i="1" sz="2500">
              <a:solidFill>
                <a:srgbClr val="D9D9D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p110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258250" y="0"/>
            <a:ext cx="5143500" cy="5143500"/>
          </a:xfrm>
          <a:prstGeom prst="parallelogram">
            <a:avLst>
              <a:gd fmla="val 34568" name="adj"/>
            </a:avLst>
          </a:prstGeom>
          <a:noFill/>
          <a:ln>
            <a:noFill/>
          </a:ln>
        </p:spPr>
      </p:pic>
      <p:sp>
        <p:nvSpPr>
          <p:cNvPr id="787" name="Google Shape;787;p110"/>
          <p:cNvSpPr txBox="1"/>
          <p:nvPr>
            <p:ph idx="1" type="body"/>
          </p:nvPr>
        </p:nvSpPr>
        <p:spPr>
          <a:xfrm>
            <a:off x="35300" y="76200"/>
            <a:ext cx="8094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B3</a:t>
            </a:r>
            <a:r>
              <a:rPr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r>
              <a:rPr lang="ru" sz="1924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Укажите три примера симпатрического видообразования:</a:t>
            </a:r>
            <a:endParaRPr sz="1937"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8" name="Google Shape;788;p110"/>
          <p:cNvSpPr txBox="1"/>
          <p:nvPr/>
        </p:nvSpPr>
        <p:spPr>
          <a:xfrm>
            <a:off x="160125" y="4481550"/>
            <a:ext cx="556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Bookman Old Style"/>
                <a:ea typeface="Bookman Old Style"/>
                <a:cs typeface="Bookman Old Style"/>
                <a:sym typeface="Bookman Old Style"/>
              </a:rPr>
              <a:t>Ответ запишите цифрами (порядок записи цифр не имеет значения). Например: 135.</a:t>
            </a:r>
            <a:endParaRPr i="1" sz="1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9" name="Google Shape;789;p110"/>
          <p:cNvSpPr txBox="1"/>
          <p:nvPr/>
        </p:nvSpPr>
        <p:spPr>
          <a:xfrm>
            <a:off x="35300" y="584675"/>
            <a:ext cx="7874100" cy="3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1)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существование в устье реки сезонных рас миноги с разными сроками размножения;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2)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образование тритикале в результате естественной гибридизации пшеницы с рожью; 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3)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образование рас шалфея из-за приспособления к разным видам насекомых-опылителей;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4)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образование подвидов виноградной улитки в результате разделения ареала из-за изменения русла реки;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5)</a:t>
            </a:r>
            <a:r>
              <a:rPr lang="ru" sz="1600">
                <a:latin typeface="Bookman Old Style"/>
                <a:ea typeface="Bookman Old Style"/>
                <a:cs typeface="Bookman Old Style"/>
                <a:sym typeface="Bookman Old Style"/>
              </a:rPr>
              <a:t> произрастание близкородственных видов лиственниц в разных географических районах Северного полушария.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11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674" y="0"/>
            <a:ext cx="4821600" cy="3314700"/>
          </a:xfrm>
          <a:prstGeom prst="snip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795" name="Google Shape;795;p111"/>
          <p:cNvSpPr txBox="1"/>
          <p:nvPr>
            <p:ph idx="1" type="body"/>
          </p:nvPr>
        </p:nvSpPr>
        <p:spPr>
          <a:xfrm>
            <a:off x="141125" y="204600"/>
            <a:ext cx="8670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29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Ответ: </a:t>
            </a:r>
            <a:r>
              <a:rPr b="1" lang="ru" sz="1729">
                <a:solidFill>
                  <a:srgbClr val="3C7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123</a:t>
            </a:r>
            <a:endParaRPr sz="1729">
              <a:solidFill>
                <a:srgbClr val="3C78D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6" name="Google Shape;796;p111"/>
          <p:cNvSpPr txBox="1"/>
          <p:nvPr/>
        </p:nvSpPr>
        <p:spPr>
          <a:xfrm>
            <a:off x="54100" y="613600"/>
            <a:ext cx="5359200" cy="4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latin typeface="Bookman Old Style"/>
                <a:ea typeface="Bookman Old Style"/>
                <a:cs typeface="Bookman Old Style"/>
                <a:sym typeface="Bookman Old Style"/>
              </a:rPr>
              <a:t>Симпатрическое видообразование протекает при наличии биологической изоляции. Популяции одного вида находятся в пределах материнского ареала, но не могут скрещиваться в силу биологических различий между особями. Симпатрическое видообразование может происходить у рыб при разных сроках размножения (пример 1 задания), путем природной гибридизации (пример 2), у растений из-за приспособления к разным видам насекомых-опылителей (пример 3) и др.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