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85" r:id="rId2"/>
    <p:sldId id="28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158"/>
    <a:srgbClr val="410B57"/>
    <a:srgbClr val="382576"/>
    <a:srgbClr val="342675"/>
    <a:srgbClr val="1C266D"/>
    <a:srgbClr val="1D276E"/>
    <a:srgbClr val="400E57"/>
    <a:srgbClr val="401463"/>
    <a:srgbClr val="455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3FD50-040E-48BC-B3A6-638CDD0E0C44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614D6-9A12-42F6-B8B1-1143EFD82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5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02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CD644-15CA-41D4-A096-BB0BD801D36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1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CD644-15CA-41D4-A096-BB0BD801D36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CD644-15CA-41D4-A096-BB0BD801D36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44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307305" y="1626707"/>
            <a:ext cx="3441031" cy="14774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307305" y="3898228"/>
            <a:ext cx="3441031" cy="2141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80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800" i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800" i="0" dirty="0" smtClean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462655" y="645131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9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" y="-1852598"/>
            <a:ext cx="11088710" cy="10273597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8161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>
          <a:xfrm>
            <a:off x="8794984" y="6278370"/>
            <a:ext cx="2743200" cy="365125"/>
          </a:xfrm>
        </p:spPr>
        <p:txBody>
          <a:bodyPr/>
          <a:lstStyle/>
          <a:p>
            <a:r>
              <a:rPr lang="en-US" sz="2400" dirty="0"/>
              <a:t> </a:t>
            </a:r>
            <a:endParaRPr lang="en-US" sz="2400" dirty="0">
              <a:solidFill>
                <a:srgbClr val="C34343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826000" y="1447800"/>
            <a:ext cx="2578100" cy="2514600"/>
          </a:xfrm>
          <a:prstGeom prst="ellipse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703523" y="1339850"/>
            <a:ext cx="2806700" cy="2730500"/>
          </a:xfrm>
          <a:prstGeom prst="ellipse">
            <a:avLst/>
          </a:prstGeom>
          <a:noFill/>
          <a:ln w="38100">
            <a:solidFill>
              <a:srgbClr val="545E63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476767" y="4468970"/>
            <a:ext cx="7208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 Bord</a:t>
            </a:r>
            <a:endParaRPr lang="pt-BR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2" b="98851" l="3214" r="996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52" y="1489572"/>
            <a:ext cx="2736071" cy="25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-32197" y="0"/>
          <a:ext cx="6059510" cy="2189408"/>
        </p:xfrm>
        <a:graphic>
          <a:graphicData uri="http://schemas.openxmlformats.org/drawingml/2006/table">
            <a:tbl>
              <a:tblPr/>
              <a:tblGrid>
                <a:gridCol w="6059510"/>
              </a:tblGrid>
              <a:tr h="218940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3000778" y="2208726"/>
          <a:ext cx="6091708" cy="2247364"/>
        </p:xfrm>
        <a:graphic>
          <a:graphicData uri="http://schemas.openxmlformats.org/drawingml/2006/table">
            <a:tbl>
              <a:tblPr/>
              <a:tblGrid>
                <a:gridCol w="6091708"/>
              </a:tblGrid>
              <a:tr h="22473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-1" y="4436772"/>
          <a:ext cx="6027313" cy="2416937"/>
        </p:xfrm>
        <a:graphic>
          <a:graphicData uri="http://schemas.openxmlformats.org/drawingml/2006/table">
            <a:tbl>
              <a:tblPr/>
              <a:tblGrid>
                <a:gridCol w="6027313"/>
              </a:tblGrid>
              <a:tr h="24169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6027312" y="4456090"/>
          <a:ext cx="6164687" cy="2401910"/>
        </p:xfrm>
        <a:graphic>
          <a:graphicData uri="http://schemas.openxmlformats.org/drawingml/2006/table">
            <a:tbl>
              <a:tblPr/>
              <a:tblGrid>
                <a:gridCol w="6164687"/>
              </a:tblGrid>
              <a:tr h="2401910">
                <a:tc>
                  <a:txBody>
                    <a:bodyPr/>
                    <a:lstStyle/>
                    <a:p>
                      <a:endParaRPr lang="pt-BR" u="sng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/>
          </p:nvPr>
        </p:nvGraphicFramePr>
        <p:xfrm>
          <a:off x="6027313" y="0"/>
          <a:ext cx="6164687" cy="2189408"/>
        </p:xfrm>
        <a:graphic>
          <a:graphicData uri="http://schemas.openxmlformats.org/drawingml/2006/table">
            <a:tbl>
              <a:tblPr/>
              <a:tblGrid>
                <a:gridCol w="6164687"/>
              </a:tblGrid>
              <a:tr h="218940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45" y="1191295"/>
            <a:ext cx="940158" cy="940158"/>
          </a:xfrm>
          <a:prstGeom prst="rect">
            <a:avLst/>
          </a:prstGeom>
        </p:spPr>
      </p:pic>
      <p:sp>
        <p:nvSpPr>
          <p:cNvPr id="11" name="Texto explicativo em elipse 10"/>
          <p:cNvSpPr/>
          <p:nvPr/>
        </p:nvSpPr>
        <p:spPr>
          <a:xfrm>
            <a:off x="3383930" y="142792"/>
            <a:ext cx="2537135" cy="1621614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Senhor analista, desejo uma solução que monitore o desempenho dos meus funcionários em home office e seus respectivos computadores.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" y="1191295"/>
            <a:ext cx="940158" cy="940158"/>
          </a:xfrm>
          <a:prstGeom prst="rect">
            <a:avLst/>
          </a:prstGeom>
        </p:spPr>
      </p:pic>
      <p:sp>
        <p:nvSpPr>
          <p:cNvPr id="14" name="Texto explicativo em elipse 13"/>
          <p:cNvSpPr/>
          <p:nvPr/>
        </p:nvSpPr>
        <p:spPr>
          <a:xfrm>
            <a:off x="702705" y="193183"/>
            <a:ext cx="1435188" cy="940157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Do que você precisa ?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92" y="-82284"/>
            <a:ext cx="2368660" cy="23686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517" y="325071"/>
            <a:ext cx="1202108" cy="1202108"/>
          </a:xfrm>
          <a:prstGeom prst="rect">
            <a:avLst/>
          </a:prstGeom>
        </p:spPr>
      </p:pic>
      <p:sp>
        <p:nvSpPr>
          <p:cNvPr id="18" name="Fluxograma: Processo 17"/>
          <p:cNvSpPr/>
          <p:nvPr/>
        </p:nvSpPr>
        <p:spPr>
          <a:xfrm>
            <a:off x="6284890" y="325071"/>
            <a:ext cx="2017166" cy="1202108"/>
          </a:xfrm>
          <a:prstGeom prst="flowChartProcess">
            <a:avLst/>
          </a:prstGeom>
          <a:solidFill>
            <a:srgbClr val="3C11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Desejo página web para os meus funcionários terem acesso único por usuário.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9" name="Fluxograma: Processo 18"/>
          <p:cNvSpPr/>
          <p:nvPr/>
        </p:nvSpPr>
        <p:spPr>
          <a:xfrm>
            <a:off x="3145124" y="2362161"/>
            <a:ext cx="2017166" cy="1202108"/>
          </a:xfrm>
          <a:prstGeom prst="flowChartProcess">
            <a:avLst/>
          </a:prstGeom>
          <a:solidFill>
            <a:srgbClr val="3C11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O site deve conter um countdown que defina as horas diárias trabalhadas e que faça upload dos arquivos.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62" y="2125540"/>
            <a:ext cx="2368660" cy="236866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24" y="2514479"/>
            <a:ext cx="934831" cy="93483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10" y="2946529"/>
            <a:ext cx="706190" cy="706190"/>
          </a:xfrm>
          <a:prstGeom prst="rect">
            <a:avLst/>
          </a:prstGeom>
        </p:spPr>
      </p:pic>
      <p:sp>
        <p:nvSpPr>
          <p:cNvPr id="23" name="Fluxograma: Processo 22"/>
          <p:cNvSpPr/>
          <p:nvPr/>
        </p:nvSpPr>
        <p:spPr>
          <a:xfrm>
            <a:off x="167416" y="4597230"/>
            <a:ext cx="2240934" cy="1597507"/>
          </a:xfrm>
          <a:prstGeom prst="flowChartProcess">
            <a:avLst/>
          </a:prstGeom>
          <a:solidFill>
            <a:srgbClr val="3C11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Também quero um sistema de monitoramento em que meu gerente tenha total controle dos sistemas operacionais e da produtividade dos funcionários.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94" y="4584126"/>
            <a:ext cx="2125768" cy="212576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12" y="4494200"/>
            <a:ext cx="1311006" cy="1311006"/>
          </a:xfrm>
          <a:prstGeom prst="rect">
            <a:avLst/>
          </a:prstGeom>
        </p:spPr>
      </p:pic>
      <p:sp>
        <p:nvSpPr>
          <p:cNvPr id="27" name="Fluxograma: Processo 26"/>
          <p:cNvSpPr/>
          <p:nvPr/>
        </p:nvSpPr>
        <p:spPr>
          <a:xfrm>
            <a:off x="6194728" y="4603097"/>
            <a:ext cx="2288579" cy="2074599"/>
          </a:xfrm>
          <a:prstGeom prst="flowChartProcess">
            <a:avLst/>
          </a:prstGeom>
          <a:solidFill>
            <a:srgbClr val="3C11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 desejo que nesse sistema contenha gráficos com desempenho da CPU (gerando um alerta em caso de super aquecimento da maquina) e gráficos com diversas análises de desempenho dos funcionários.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422" y="4346703"/>
            <a:ext cx="2616394" cy="26163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15" y="5500404"/>
            <a:ext cx="609604" cy="609604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619" y="5480508"/>
            <a:ext cx="649396" cy="64939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1" y="4806030"/>
            <a:ext cx="589277" cy="58927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58" y="4806030"/>
            <a:ext cx="589277" cy="5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-483751" y="1105208"/>
            <a:ext cx="3981158" cy="3854547"/>
          </a:xfrm>
          <a:prstGeom prst="ellipse">
            <a:avLst/>
          </a:prstGeom>
          <a:solidFill>
            <a:schemeClr val="accent1">
              <a:lumMod val="50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Requisitos </a:t>
            </a:r>
            <a:r>
              <a:rPr lang="pt-BR" sz="3000" dirty="0" smtClean="0"/>
              <a:t>Funcionais</a:t>
            </a:r>
            <a:endParaRPr lang="pt-BR" sz="3000" dirty="0"/>
          </a:p>
        </p:txBody>
      </p:sp>
      <p:sp>
        <p:nvSpPr>
          <p:cNvPr id="6" name="Elipse 5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192868" y="873390"/>
            <a:ext cx="55306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Criar site institucional para 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Desenvolver o index do  site;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Inovação;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Ambiente de trabalho;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Especificação funcional;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API de monitoramento S.O;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Simulador de alerta em JAVA;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Definir e instalar o S.O.</a:t>
            </a:r>
          </a:p>
        </p:txBody>
      </p:sp>
    </p:spTree>
    <p:extLst>
      <p:ext uri="{BB962C8B-B14F-4D97-AF65-F5344CB8AC3E}">
        <p14:creationId xmlns:p14="http://schemas.microsoft.com/office/powerpoint/2010/main" val="11242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-483751" y="1105208"/>
            <a:ext cx="3981158" cy="3854547"/>
          </a:xfrm>
          <a:prstGeom prst="ellipse">
            <a:avLst/>
          </a:prstGeom>
          <a:solidFill>
            <a:schemeClr val="accent1">
              <a:lumMod val="50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Requisitos </a:t>
            </a:r>
          </a:p>
          <a:p>
            <a:pPr algn="ctr"/>
            <a:r>
              <a:rPr lang="pt-BR" sz="3000" dirty="0"/>
              <a:t>N</a:t>
            </a:r>
            <a:r>
              <a:rPr lang="pt-BR" sz="3000" dirty="0" smtClean="0"/>
              <a:t>ão Funcionais</a:t>
            </a:r>
            <a:endParaRPr lang="pt-BR" sz="3000" dirty="0"/>
          </a:p>
        </p:txBody>
      </p:sp>
      <p:sp>
        <p:nvSpPr>
          <p:cNvPr id="6" name="Elipse 5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21658" y="1512642"/>
            <a:ext cx="55306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Hospedar o site no </a:t>
            </a:r>
            <a:r>
              <a:rPr lang="pt-BR" sz="2400" dirty="0" err="1" smtClean="0"/>
              <a:t>Azure</a:t>
            </a:r>
            <a:r>
              <a:rPr lang="pt-BR" sz="2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Hospedar o banco de dados no </a:t>
            </a:r>
            <a:r>
              <a:rPr lang="pt-BR" sz="2400" dirty="0" err="1" smtClean="0"/>
              <a:t>Azure</a:t>
            </a:r>
            <a:r>
              <a:rPr lang="pt-BR" sz="2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/>
              <a:t>Canvas</a:t>
            </a:r>
            <a:r>
              <a:rPr lang="pt-BR" sz="2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User </a:t>
            </a:r>
            <a:r>
              <a:rPr lang="pt-BR" sz="2400" dirty="0" err="1" smtClean="0"/>
              <a:t>Stories</a:t>
            </a:r>
            <a:r>
              <a:rPr lang="pt-BR" sz="2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Story Bord;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Plano de respostas.</a:t>
            </a:r>
          </a:p>
        </p:txBody>
      </p:sp>
    </p:spTree>
    <p:extLst>
      <p:ext uri="{BB962C8B-B14F-4D97-AF65-F5344CB8AC3E}">
        <p14:creationId xmlns:p14="http://schemas.microsoft.com/office/powerpoint/2010/main" val="17248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>
          <a:xfrm>
            <a:off x="8794984" y="6278370"/>
            <a:ext cx="2743200" cy="365125"/>
          </a:xfrm>
        </p:spPr>
        <p:txBody>
          <a:bodyPr/>
          <a:lstStyle/>
          <a:p>
            <a:r>
              <a:rPr lang="en-US" sz="2400" dirty="0"/>
              <a:t> </a:t>
            </a:r>
            <a:endParaRPr lang="en-US" sz="2400" dirty="0">
              <a:solidFill>
                <a:srgbClr val="C34343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826000" y="1447800"/>
            <a:ext cx="2578100" cy="2514600"/>
          </a:xfrm>
          <a:prstGeom prst="ellipse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4703523" y="1339850"/>
            <a:ext cx="2806700" cy="2730500"/>
          </a:xfrm>
          <a:prstGeom prst="ellipse">
            <a:avLst/>
          </a:prstGeom>
          <a:noFill/>
          <a:ln w="38100">
            <a:solidFill>
              <a:srgbClr val="545E63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476767" y="4468970"/>
            <a:ext cx="7208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</a:p>
        </p:txBody>
      </p:sp>
      <p:sp>
        <p:nvSpPr>
          <p:cNvPr id="17" name="Elipse 16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09" y="1585029"/>
            <a:ext cx="2275127" cy="22352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2" y="3140946"/>
            <a:ext cx="757215" cy="7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 smtClean="0">
                <a:solidFill>
                  <a:schemeClr val="bg1"/>
                </a:solidFill>
                <a:latin typeface="Simplon BP Regular" pitchFamily="2" charset="0"/>
              </a:rPr>
              <a:t>PLANO </a:t>
            </a:r>
            <a:r>
              <a:rPr lang="pt-BR" sz="2800" dirty="0">
                <a:solidFill>
                  <a:schemeClr val="bg1"/>
                </a:solidFill>
                <a:latin typeface="Simplon BP Regular" pitchFamily="2" charset="0"/>
              </a:rPr>
              <a:t>DE AÇÃO</a:t>
            </a:r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113268" y="1507104"/>
            <a:ext cx="7256" cy="43382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88740" y="877732"/>
            <a:ext cx="1656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64416" y="929150"/>
            <a:ext cx="202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819657" y="861302"/>
            <a:ext cx="243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202648" y="1731013"/>
            <a:ext cx="1344705" cy="66117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4012973" y="1839609"/>
            <a:ext cx="1769732" cy="63598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4012973" y="3472534"/>
            <a:ext cx="1768533" cy="691341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Divergências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8362992" y="1839609"/>
            <a:ext cx="1701479" cy="63598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Feedback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8383046" y="3472040"/>
            <a:ext cx="1701479" cy="68869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Dedicação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2336797" y="1406828"/>
            <a:ext cx="1395968" cy="72304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Resolver divergências desde o seu   surgimento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202648" y="5558548"/>
            <a:ext cx="1365344" cy="6786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planejamento</a:t>
            </a:r>
            <a:endParaRPr lang="pt-BR" sz="14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206541" y="3010253"/>
            <a:ext cx="1361451" cy="5885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interesse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202648" y="4266258"/>
            <a:ext cx="1365344" cy="6369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Atrasos (Sprint)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4010057" y="5136398"/>
            <a:ext cx="1766407" cy="704041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Desvalorizar o trabalho do colega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8362992" y="5147294"/>
            <a:ext cx="1701479" cy="70348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Colaboração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706013" y="3196904"/>
            <a:ext cx="1368337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Planejamento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2356084" y="2292634"/>
            <a:ext cx="1376681" cy="45559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 convívio com o grupo</a:t>
            </a:r>
          </a:p>
        </p:txBody>
      </p:sp>
      <p:cxnSp>
        <p:nvCxnSpPr>
          <p:cNvPr id="3" name="Conector de seta reta 2"/>
          <p:cNvCxnSpPr>
            <a:stCxn id="11" idx="3"/>
          </p:cNvCxnSpPr>
          <p:nvPr/>
        </p:nvCxnSpPr>
        <p:spPr>
          <a:xfrm flipV="1">
            <a:off x="1547352" y="1806458"/>
            <a:ext cx="739390" cy="25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11" idx="3"/>
          </p:cNvCxnSpPr>
          <p:nvPr/>
        </p:nvCxnSpPr>
        <p:spPr>
          <a:xfrm>
            <a:off x="1547352" y="2061598"/>
            <a:ext cx="711962" cy="33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4925D617-0424-417B-A6A4-487F70F029FC}"/>
              </a:ext>
            </a:extLst>
          </p:cNvPr>
          <p:cNvSpPr/>
          <p:nvPr/>
        </p:nvSpPr>
        <p:spPr>
          <a:xfrm>
            <a:off x="2350121" y="3882741"/>
            <a:ext cx="1387980" cy="57945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Responsabilidade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E2D5DD5F-909E-4A3C-88A6-B1A2981DE9DB}"/>
              </a:ext>
            </a:extLst>
          </p:cNvPr>
          <p:cNvSpPr/>
          <p:nvPr/>
        </p:nvSpPr>
        <p:spPr>
          <a:xfrm>
            <a:off x="2336929" y="4661850"/>
            <a:ext cx="1395836" cy="49104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Respeitar as  </a:t>
            </a:r>
            <a:r>
              <a:rPr lang="pt-BR" sz="1270" dirty="0" err="1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Sprints</a:t>
            </a:r>
            <a:endParaRPr lang="pt-BR" sz="127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1592013" y="4270971"/>
            <a:ext cx="635829" cy="22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1582301" y="4495187"/>
            <a:ext cx="635829" cy="31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058CA45B-999B-4813-B867-6B39A0C76339}"/>
              </a:ext>
            </a:extLst>
          </p:cNvPr>
          <p:cNvSpPr/>
          <p:nvPr/>
        </p:nvSpPr>
        <p:spPr>
          <a:xfrm>
            <a:off x="2368386" y="3018060"/>
            <a:ext cx="1369217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cxnSp>
        <p:nvCxnSpPr>
          <p:cNvPr id="48" name="Conector de seta reta 47"/>
          <p:cNvCxnSpPr>
            <a:stCxn id="22" idx="3"/>
          </p:cNvCxnSpPr>
          <p:nvPr/>
        </p:nvCxnSpPr>
        <p:spPr>
          <a:xfrm>
            <a:off x="1567992" y="3304546"/>
            <a:ext cx="691322" cy="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xmlns="" id="{058CA45B-999B-4813-B867-6B39A0C76339}"/>
              </a:ext>
            </a:extLst>
          </p:cNvPr>
          <p:cNvSpPr/>
          <p:nvPr/>
        </p:nvSpPr>
        <p:spPr>
          <a:xfrm>
            <a:off x="2336797" y="5343248"/>
            <a:ext cx="1395968" cy="50211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xmlns="" id="{E00278AC-C126-4C24-B11D-DD7FA8B65D84}"/>
              </a:ext>
            </a:extLst>
          </p:cNvPr>
          <p:cNvSpPr/>
          <p:nvPr/>
        </p:nvSpPr>
        <p:spPr>
          <a:xfrm>
            <a:off x="2336797" y="6033954"/>
            <a:ext cx="1395968" cy="45003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Cooperação</a:t>
            </a:r>
          </a:p>
        </p:txBody>
      </p:sp>
      <p:cxnSp>
        <p:nvCxnSpPr>
          <p:cNvPr id="61" name="Conector de seta reta 60"/>
          <p:cNvCxnSpPr>
            <a:stCxn id="21" idx="3"/>
          </p:cNvCxnSpPr>
          <p:nvPr/>
        </p:nvCxnSpPr>
        <p:spPr>
          <a:xfrm flipV="1">
            <a:off x="1567993" y="5649445"/>
            <a:ext cx="704646" cy="24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21" idx="3"/>
          </p:cNvCxnSpPr>
          <p:nvPr/>
        </p:nvCxnSpPr>
        <p:spPr>
          <a:xfrm>
            <a:off x="1567993" y="5897879"/>
            <a:ext cx="704646" cy="3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xmlns="" id="{8A616B1D-ECF5-47CE-83FE-B5DE75501BA5}"/>
              </a:ext>
            </a:extLst>
          </p:cNvPr>
          <p:cNvSpPr/>
          <p:nvPr/>
        </p:nvSpPr>
        <p:spPr>
          <a:xfrm>
            <a:off x="10706013" y="1535090"/>
            <a:ext cx="1368338" cy="56175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Honestidade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706013" y="2241943"/>
            <a:ext cx="1368338" cy="56675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Respeito</a:t>
            </a:r>
          </a:p>
        </p:txBody>
      </p:sp>
      <p:cxnSp>
        <p:nvCxnSpPr>
          <p:cNvPr id="68" name="Conector de seta reta 67"/>
          <p:cNvCxnSpPr>
            <a:stCxn id="26" idx="3"/>
          </p:cNvCxnSpPr>
          <p:nvPr/>
        </p:nvCxnSpPr>
        <p:spPr>
          <a:xfrm flipV="1">
            <a:off x="10064471" y="1857753"/>
            <a:ext cx="505549" cy="29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26" idx="3"/>
          </p:cNvCxnSpPr>
          <p:nvPr/>
        </p:nvCxnSpPr>
        <p:spPr>
          <a:xfrm>
            <a:off x="10064471" y="2157599"/>
            <a:ext cx="506704" cy="3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454377" y="2245164"/>
            <a:ext cx="141642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Responsabilidade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454374" y="3900817"/>
            <a:ext cx="1416423" cy="54329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Empatia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058CA45B-999B-4813-B867-6B39A0C76339}"/>
              </a:ext>
            </a:extLst>
          </p:cNvPr>
          <p:cNvSpPr/>
          <p:nvPr/>
        </p:nvSpPr>
        <p:spPr>
          <a:xfrm>
            <a:off x="6454376" y="1486053"/>
            <a:ext cx="1416422" cy="64081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cxnSp>
        <p:nvCxnSpPr>
          <p:cNvPr id="20" name="Conector de seta reta 19"/>
          <p:cNvCxnSpPr>
            <a:stCxn id="16" idx="3"/>
          </p:cNvCxnSpPr>
          <p:nvPr/>
        </p:nvCxnSpPr>
        <p:spPr>
          <a:xfrm flipV="1">
            <a:off x="5782706" y="1937953"/>
            <a:ext cx="620289" cy="21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6" idx="3"/>
          </p:cNvCxnSpPr>
          <p:nvPr/>
        </p:nvCxnSpPr>
        <p:spPr>
          <a:xfrm>
            <a:off x="5782705" y="2157599"/>
            <a:ext cx="600027" cy="25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454374" y="3210932"/>
            <a:ext cx="1416423" cy="56675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Autocontrole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454376" y="4903190"/>
            <a:ext cx="141642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Respeito</a:t>
            </a:r>
          </a:p>
        </p:txBody>
      </p:sp>
      <p:cxnSp>
        <p:nvCxnSpPr>
          <p:cNvPr id="50" name="Conector de seta reta 49"/>
          <p:cNvCxnSpPr>
            <a:stCxn id="17" idx="3"/>
          </p:cNvCxnSpPr>
          <p:nvPr/>
        </p:nvCxnSpPr>
        <p:spPr>
          <a:xfrm>
            <a:off x="5781507" y="3818206"/>
            <a:ext cx="612270" cy="28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17" idx="3"/>
          </p:cNvCxnSpPr>
          <p:nvPr/>
        </p:nvCxnSpPr>
        <p:spPr>
          <a:xfrm flipV="1">
            <a:off x="5781507" y="3522353"/>
            <a:ext cx="612270" cy="29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454374" y="5617021"/>
            <a:ext cx="1416423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Feedback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706013" y="3900817"/>
            <a:ext cx="1368338" cy="54329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Disciplina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706011" y="4897623"/>
            <a:ext cx="1368339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Cooperação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706011" y="5617020"/>
            <a:ext cx="1368339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7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Proatividade</a:t>
            </a:r>
            <a:endParaRPr lang="pt-BR" sz="127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74" name="Conector de seta reta 73"/>
          <p:cNvCxnSpPr>
            <a:stCxn id="27" idx="3"/>
          </p:cNvCxnSpPr>
          <p:nvPr/>
        </p:nvCxnSpPr>
        <p:spPr>
          <a:xfrm flipV="1">
            <a:off x="10084525" y="3598839"/>
            <a:ext cx="485495" cy="21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27" idx="3"/>
          </p:cNvCxnSpPr>
          <p:nvPr/>
        </p:nvCxnSpPr>
        <p:spPr>
          <a:xfrm>
            <a:off x="10084525" y="3816390"/>
            <a:ext cx="485495" cy="28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33" idx="3"/>
          </p:cNvCxnSpPr>
          <p:nvPr/>
        </p:nvCxnSpPr>
        <p:spPr>
          <a:xfrm flipV="1">
            <a:off x="10064471" y="5280370"/>
            <a:ext cx="505549" cy="21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33" idx="3"/>
          </p:cNvCxnSpPr>
          <p:nvPr/>
        </p:nvCxnSpPr>
        <p:spPr>
          <a:xfrm>
            <a:off x="10064471" y="5499035"/>
            <a:ext cx="505549" cy="27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32" idx="3"/>
          </p:cNvCxnSpPr>
          <p:nvPr/>
        </p:nvCxnSpPr>
        <p:spPr>
          <a:xfrm flipV="1">
            <a:off x="5776464" y="5271611"/>
            <a:ext cx="600428" cy="21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>
            <a:stCxn id="32" idx="3"/>
          </p:cNvCxnSpPr>
          <p:nvPr/>
        </p:nvCxnSpPr>
        <p:spPr>
          <a:xfrm>
            <a:off x="5776464" y="5488418"/>
            <a:ext cx="600428" cy="25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5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0315" y="2684425"/>
            <a:ext cx="9027063" cy="3649133"/>
          </a:xfrm>
        </p:spPr>
        <p:txBody>
          <a:bodyPr>
            <a:normAutofit fontScale="92500" lnSpcReduction="10000"/>
          </a:bodyPr>
          <a:lstStyle/>
          <a:p>
            <a:pPr marL="1828800" lvl="4" indent="0" algn="ctr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BANDTEC – DIGITAL SCHOOL – GERAÇÃO FUTURA</a:t>
            </a:r>
          </a:p>
          <a:p>
            <a:pPr marL="1828800" lvl="4" indent="0" algn="ctr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4" indent="0" algn="ctr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CURSO DE TECNOLOGIA EM ANÁLISE E</a:t>
            </a:r>
          </a:p>
          <a:p>
            <a:pPr marL="1828800" lvl="4" indent="0" algn="ctr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DESENVOLVIMENTO DE SISTEMAS </a:t>
            </a:r>
          </a:p>
          <a:p>
            <a:pPr marL="1828800" lvl="4" indent="0" algn="ctr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4" indent="0" algn="ctr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 INSIDE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4" indent="0" algn="ctr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MONITORAMENTO DE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0" lvl="4" indent="0" algn="ctr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OPERACIONAIS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-483751" y="1105208"/>
            <a:ext cx="3981158" cy="3854547"/>
          </a:xfrm>
          <a:prstGeom prst="ellipse">
            <a:avLst/>
          </a:prstGeom>
          <a:solidFill>
            <a:schemeClr val="accent1">
              <a:lumMod val="50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Band Tec</a:t>
            </a:r>
          </a:p>
          <a:p>
            <a:pPr algn="ctr"/>
            <a:r>
              <a:rPr lang="pt-BR" sz="2400" dirty="0"/>
              <a:t>DIGITAL SCHOOL </a:t>
            </a:r>
          </a:p>
        </p:txBody>
      </p:sp>
      <p:sp>
        <p:nvSpPr>
          <p:cNvPr id="7" name="Elipse 6"/>
          <p:cNvSpPr/>
          <p:nvPr/>
        </p:nvSpPr>
        <p:spPr>
          <a:xfrm>
            <a:off x="-251930" y="-101169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>
          <a:xfrm>
            <a:off x="8794984" y="6278370"/>
            <a:ext cx="2743200" cy="365125"/>
          </a:xfrm>
        </p:spPr>
        <p:txBody>
          <a:bodyPr/>
          <a:lstStyle/>
          <a:p>
            <a:r>
              <a:rPr lang="en-US" sz="2400" dirty="0"/>
              <a:t> </a:t>
            </a:r>
            <a:endParaRPr lang="en-US" sz="2400" dirty="0">
              <a:solidFill>
                <a:srgbClr val="C34343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826000" y="1447800"/>
            <a:ext cx="2578100" cy="2514600"/>
          </a:xfrm>
          <a:prstGeom prst="ellipse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02" y="1585029"/>
            <a:ext cx="2240142" cy="2240142"/>
          </a:xfrm>
          <a:prstGeom prst="rect">
            <a:avLst/>
          </a:prstGeom>
        </p:spPr>
      </p:pic>
      <p:sp>
        <p:nvSpPr>
          <p:cNvPr id="40" name="Elipse 39"/>
          <p:cNvSpPr/>
          <p:nvPr/>
        </p:nvSpPr>
        <p:spPr>
          <a:xfrm>
            <a:off x="4703523" y="1339850"/>
            <a:ext cx="2806700" cy="2730500"/>
          </a:xfrm>
          <a:prstGeom prst="ellipse">
            <a:avLst/>
          </a:prstGeom>
          <a:noFill/>
          <a:ln w="38100">
            <a:solidFill>
              <a:srgbClr val="545E63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476767" y="4468970"/>
            <a:ext cx="7208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DO PROJETO</a:t>
            </a:r>
            <a:endParaRPr lang="pt-BR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-483751" y="1105208"/>
            <a:ext cx="3981158" cy="3854547"/>
          </a:xfrm>
          <a:prstGeom prst="ellipse">
            <a:avLst/>
          </a:prstGeom>
          <a:solidFill>
            <a:schemeClr val="accent1">
              <a:lumMod val="50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Problemática 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0784" y="1324321"/>
            <a:ext cx="6014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maioria das empresas possuem problemas com o trabalho</a:t>
            </a:r>
          </a:p>
          <a:p>
            <a:r>
              <a:rPr lang="pt-BR" dirty="0" smtClean="0"/>
              <a:t>em Home Office de seus funcionários.</a:t>
            </a:r>
          </a:p>
          <a:p>
            <a:endParaRPr lang="pt-BR" dirty="0"/>
          </a:p>
          <a:p>
            <a:r>
              <a:rPr lang="pt-BR" dirty="0" smtClean="0"/>
              <a:t>Eles encontram dificuldades principalmente no controle de produtividade de seus funcionários pois não tem um monitoramento adequado. Problemas com as cargas horarias e as entregas.</a:t>
            </a:r>
          </a:p>
          <a:p>
            <a:endParaRPr lang="pt-BR" dirty="0"/>
          </a:p>
          <a:p>
            <a:r>
              <a:rPr lang="pt-BR" dirty="0" smtClean="0"/>
              <a:t>Um dos problemas que mais atingem as empresas é com a segurança de informação. Pois muitos arquivos confidenciais não podem ser acessados por questão de segurança da informação.</a:t>
            </a:r>
          </a:p>
        </p:txBody>
      </p:sp>
      <p:sp>
        <p:nvSpPr>
          <p:cNvPr id="6" name="Elipse 5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-483751" y="1105208"/>
            <a:ext cx="3981158" cy="3854547"/>
          </a:xfrm>
          <a:prstGeom prst="ellipse">
            <a:avLst/>
          </a:prstGeom>
          <a:solidFill>
            <a:schemeClr val="accent1">
              <a:lumMod val="50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Solução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45138" y="727812"/>
            <a:ext cx="6014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Tec</a:t>
            </a:r>
            <a:r>
              <a:rPr lang="pt-BR" sz="2400" dirty="0" smtClean="0"/>
              <a:t> </a:t>
            </a:r>
            <a:r>
              <a:rPr lang="pt-BR" sz="2400" dirty="0" err="1" smtClean="0"/>
              <a:t>Inside</a:t>
            </a:r>
            <a:r>
              <a:rPr lang="pt-BR" sz="2400" dirty="0" smtClean="0"/>
              <a:t> traz uma solução inovadora para essas empresas pois oferecemos uma SO para  o monitoramento das atividades em Home Office.</a:t>
            </a:r>
          </a:p>
        </p:txBody>
      </p:sp>
      <p:sp>
        <p:nvSpPr>
          <p:cNvPr id="6" name="Elipse 5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45138" y="2770871"/>
            <a:ext cx="56538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Produto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dirty="0" smtClean="0"/>
              <a:t>Software de monitoramento da CPU, processamento, disco e memória. Com o intuito de controlar a produtividade dos funcionários, garantir continuidade dos serviços, horas trabalhadas e a segurança de dados.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845138" y="4959755"/>
            <a:ext cx="60144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Objetivo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dirty="0" smtClean="0"/>
              <a:t>Prover soluções de tecnologia que agreguem valor ao negocio da 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4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-483751" y="1105208"/>
            <a:ext cx="3981158" cy="3854547"/>
          </a:xfrm>
          <a:prstGeom prst="ellipse">
            <a:avLst/>
          </a:prstGeom>
          <a:solidFill>
            <a:schemeClr val="accent1">
              <a:lumMod val="50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Inovação</a:t>
            </a:r>
            <a:endParaRPr lang="pt-BR" sz="3600" dirty="0"/>
          </a:p>
        </p:txBody>
      </p:sp>
      <p:sp>
        <p:nvSpPr>
          <p:cNvPr id="6" name="Elipse 5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678801" y="1912767"/>
            <a:ext cx="7061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Utilizando o serviço Power BI, ferramenta de visualização e geração de relatórios, a </a:t>
            </a:r>
            <a:r>
              <a:rPr lang="pt-BR" sz="2400" dirty="0" err="1"/>
              <a:t>Tec</a:t>
            </a:r>
            <a:r>
              <a:rPr lang="pt-BR" sz="2400" dirty="0"/>
              <a:t> </a:t>
            </a:r>
            <a:r>
              <a:rPr lang="pt-BR" sz="2400" dirty="0" err="1"/>
              <a:t>Inside</a:t>
            </a:r>
            <a:r>
              <a:rPr lang="pt-BR" sz="2400" dirty="0"/>
              <a:t> inova em sua análise e tomada de decisão de gestores empresariais. Visamos a monitoração de produtividade dos colaboradores em Home Office: em quais dias da semana são mais produtivos; Rentabilidade de homens e mulheres; Aumento e eficácia na jornada de trabalho; monitoramento da produtividade em times diferentes.</a:t>
            </a:r>
          </a:p>
        </p:txBody>
      </p:sp>
    </p:spTree>
    <p:extLst>
      <p:ext uri="{BB962C8B-B14F-4D97-AF65-F5344CB8AC3E}">
        <p14:creationId xmlns:p14="http://schemas.microsoft.com/office/powerpoint/2010/main" val="40189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-483751" y="1105208"/>
            <a:ext cx="3981158" cy="3854547"/>
          </a:xfrm>
          <a:prstGeom prst="ellipse">
            <a:avLst/>
          </a:prstGeom>
          <a:solidFill>
            <a:schemeClr val="accent1">
              <a:lumMod val="50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Canvas</a:t>
            </a:r>
            <a:endParaRPr lang="pt-BR" sz="3600" dirty="0"/>
          </a:p>
        </p:txBody>
      </p:sp>
      <p:sp>
        <p:nvSpPr>
          <p:cNvPr id="6" name="Elipse 5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"/>
          <a:stretch/>
        </p:blipFill>
        <p:spPr>
          <a:xfrm>
            <a:off x="3664834" y="746975"/>
            <a:ext cx="8080698" cy="55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-483751" y="1105208"/>
            <a:ext cx="3981158" cy="3854547"/>
          </a:xfrm>
          <a:prstGeom prst="ellipse">
            <a:avLst/>
          </a:prstGeom>
          <a:solidFill>
            <a:schemeClr val="accent1">
              <a:lumMod val="50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User Story</a:t>
            </a:r>
            <a:endParaRPr lang="pt-BR" sz="3600" dirty="0"/>
          </a:p>
        </p:txBody>
      </p:sp>
      <p:sp>
        <p:nvSpPr>
          <p:cNvPr id="6" name="Elipse 5"/>
          <p:cNvSpPr/>
          <p:nvPr/>
        </p:nvSpPr>
        <p:spPr>
          <a:xfrm>
            <a:off x="-316324" y="-229495"/>
            <a:ext cx="1758758" cy="1742137"/>
          </a:xfrm>
          <a:prstGeom prst="ellipse">
            <a:avLst/>
          </a:prstGeom>
          <a:solidFill>
            <a:schemeClr val="accent1">
              <a:lumMod val="75000"/>
              <a:alpha val="9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455FD6"/>
                </a:solidFill>
                <a:latin typeface="Berlin Sans FB" panose="020E0602020502020306" pitchFamily="34" charset="0"/>
              </a:rPr>
              <a:t>TEC </a:t>
            </a:r>
            <a:r>
              <a:rPr lang="pt-BR" sz="2800" dirty="0" smtClean="0">
                <a:solidFill>
                  <a:srgbClr val="455FD6"/>
                </a:solidFill>
                <a:latin typeface="Berlin Sans FB" panose="020E0602020502020306" pitchFamily="34" charset="0"/>
              </a:rPr>
              <a:t>INSIDE</a:t>
            </a:r>
            <a:endParaRPr lang="pt-BR" sz="2800" dirty="0">
              <a:solidFill>
                <a:srgbClr val="455FD6"/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902299" y="1352282"/>
            <a:ext cx="6671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busca uma solução que garanta a produtividade dos funcionários através de uma plataforma de monitoramento das atividades e sistema operacional das respectivas máquinas.</a:t>
            </a:r>
          </a:p>
          <a:p>
            <a:r>
              <a:rPr lang="pt-BR" dirty="0" smtClean="0"/>
              <a:t>Dentro desse escopo se encontra um site voltado ao funcionário com sistema de cadastro, countdown de horas trabalhadas e link de upload para as atividades.</a:t>
            </a:r>
          </a:p>
          <a:p>
            <a:r>
              <a:rPr lang="pt-BR" dirty="0" smtClean="0"/>
              <a:t>Já para o gerente (responsável pela monitoração), o usuário pede um sistema que faça averiguação de tempo trabalhado por funcionários,  averiguação de funcionamento de cada máquina usada, tudo isso gerado em gráficos, alinhados  de acordo com o sistema de trabalho.</a:t>
            </a:r>
          </a:p>
          <a:p>
            <a:endParaRPr lang="pt-BR" dirty="0"/>
          </a:p>
          <a:p>
            <a:r>
              <a:rPr lang="pt-BR" dirty="0" smtClean="0"/>
              <a:t> A pedido a solução deve ter a interface fácil, prática e bem assertiva com base em visualização do monitoramento.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9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422</TotalTime>
  <Words>648</Words>
  <Application>Microsoft Office PowerPoint</Application>
  <PresentationFormat>Widescreen</PresentationFormat>
  <Paragraphs>126</Paragraphs>
  <Slides>14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Berlin Sans FB</vt:lpstr>
      <vt:lpstr>Calibri</vt:lpstr>
      <vt:lpstr>Calibri Light</vt:lpstr>
      <vt:lpstr>MV Boli</vt:lpstr>
      <vt:lpstr>Simplon BP Medium</vt:lpstr>
      <vt:lpstr>Simplon BP Regular</vt:lpstr>
      <vt:lpstr>Simplon Oi Headline</vt:lpstr>
      <vt:lpstr>Celestial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Carvalho Volpe</dc:creator>
  <cp:lastModifiedBy>Alexandre Carvalho Volpe</cp:lastModifiedBy>
  <cp:revision>28</cp:revision>
  <dcterms:created xsi:type="dcterms:W3CDTF">2019-03-19T21:23:01Z</dcterms:created>
  <dcterms:modified xsi:type="dcterms:W3CDTF">2019-03-20T23:34:58Z</dcterms:modified>
</cp:coreProperties>
</file>