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ee8e54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3ee8e54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9f21e5f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9f21e5f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9bf2e4c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9bf2e4c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9bf2e4c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9bf2e4c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9f21e5f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9f21e5f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3ee8e54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3ee8e54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9f21e5f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9f21e5f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3ee8e54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3ee8e54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9f21e5f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9f21e5f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tail-loyalty.org/expert-forum/rossiyskiy-rynok-postamatov-tsifry-servisy-lokatsi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Московский постамат (прототип)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800" y="0"/>
            <a:ext cx="5584200" cy="12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Дополнительная </a:t>
            </a:r>
            <a:r>
              <a:rPr lang="ru"/>
              <a:t>информация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Точек размещения </a:t>
            </a:r>
            <a:r>
              <a:rPr lang="ru">
                <a:solidFill>
                  <a:schemeClr val="dk1"/>
                </a:solidFill>
              </a:rPr>
              <a:t>почтоматов</a:t>
            </a:r>
            <a:r>
              <a:rPr lang="ru">
                <a:solidFill>
                  <a:schemeClr val="dk1"/>
                </a:solidFill>
              </a:rPr>
              <a:t> может быть больше, чем 10000, т. к. в сервисе можно предусмотреть функцию увеличения (уменьшения) </a:t>
            </a:r>
            <a:r>
              <a:rPr lang="ru">
                <a:solidFill>
                  <a:schemeClr val="dk1"/>
                </a:solidFill>
              </a:rPr>
              <a:t>количества</a:t>
            </a:r>
            <a:r>
              <a:rPr lang="ru">
                <a:solidFill>
                  <a:schemeClr val="dk1"/>
                </a:solidFill>
              </a:rPr>
              <a:t> размещаемых постаматов.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в определенной точки ставится постамат, то каждое здание в радиусе 400 м изменяет свой </a:t>
            </a:r>
            <a:r>
              <a:rPr lang="ru">
                <a:solidFill>
                  <a:schemeClr val="dk1"/>
                </a:solidFill>
              </a:rPr>
              <a:t>коэффициент</a:t>
            </a:r>
            <a:r>
              <a:rPr lang="ru">
                <a:solidFill>
                  <a:schemeClr val="dk1"/>
                </a:solidFill>
              </a:rPr>
              <a:t> в сторону уменьшения. Это необходимо для пересчет итоговых </a:t>
            </a:r>
            <a:r>
              <a:rPr lang="ru">
                <a:solidFill>
                  <a:schemeClr val="dk1"/>
                </a:solidFill>
              </a:rPr>
              <a:t>коэффициентов</a:t>
            </a:r>
            <a:r>
              <a:rPr lang="ru">
                <a:solidFill>
                  <a:schemeClr val="dk1"/>
                </a:solidFill>
              </a:rPr>
              <a:t> для потенциальных мест размещения постаматов.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 А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Большая часть людей получает посылки в пунктах выдачи или </a:t>
            </a:r>
            <a:r>
              <a:rPr lang="ru">
                <a:solidFill>
                  <a:schemeClr val="dk1"/>
                </a:solidFill>
              </a:rPr>
              <a:t>постаматах</a:t>
            </a:r>
            <a:r>
              <a:rPr lang="ru">
                <a:solidFill>
                  <a:schemeClr val="dk1"/>
                </a:solidFill>
              </a:rPr>
              <a:t> в </a:t>
            </a:r>
            <a:r>
              <a:rPr lang="ru">
                <a:solidFill>
                  <a:schemeClr val="dk1"/>
                </a:solidFill>
              </a:rPr>
              <a:t>непосредственной</a:t>
            </a:r>
            <a:r>
              <a:rPr lang="ru">
                <a:solidFill>
                  <a:schemeClr val="dk1"/>
                </a:solidFill>
              </a:rPr>
              <a:t> близости к дому или к месту куда они ходят на ежедневной основе: офис, спортивный зал, магазин формата “у дома”.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Поэтому приоритет должен быть отдан именно количеству людей проживающих в </a:t>
            </a:r>
            <a:r>
              <a:rPr lang="ru">
                <a:solidFill>
                  <a:schemeClr val="dk1"/>
                </a:solidFill>
              </a:rPr>
              <a:t>непосредственной близости</a:t>
            </a:r>
            <a:r>
              <a:rPr lang="ru">
                <a:solidFill>
                  <a:schemeClr val="dk1"/>
                </a:solidFill>
              </a:rPr>
              <a:t> к постамату и местам куда люди ходят на ежедневной основе.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“Сеть постаматов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Халва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изначально приняла концепцию «постамат у дома», …  Эффективность подхода была доказана в 2020 году, в течение которого через постаматы было выдано 5 млн посылок (при сети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постаматов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менее 4000). Менять стратегию в компании не планируют, – все тренды рынка указывают на максимальное приближение любых сервисов к дому потребителя”  –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https://retail-loyalty.org/expert-forum/rossiyskiy-rynok-postamatov-tsifry-servisy-lokatsii/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</a:t>
            </a:r>
            <a:r>
              <a:rPr lang="ru"/>
              <a:t> гексагонов и деление всех </a:t>
            </a:r>
            <a:r>
              <a:rPr lang="ru"/>
              <a:t>постаматов</a:t>
            </a:r>
            <a:r>
              <a:rPr lang="ru"/>
              <a:t> (10000) согласно критерию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0" y="1514825"/>
            <a:ext cx="44508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650"/>
              <a:t>Критерий:</a:t>
            </a:r>
            <a:endParaRPr sz="6650"/>
          </a:p>
          <a:p>
            <a:pPr indent="-3341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6650"/>
              <a:t>Количество постоянного населения</a:t>
            </a:r>
            <a:endParaRPr sz="6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650"/>
              <a:t>Позволяет</a:t>
            </a:r>
            <a:r>
              <a:rPr lang="ru" sz="6650"/>
              <a:t> реализовать принцип всеобщей доступности. </a:t>
            </a:r>
            <a:endParaRPr sz="6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650"/>
              <a:t>Округляем по правилам математики: </a:t>
            </a:r>
            <a:endParaRPr sz="6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650"/>
              <a:t>&gt;=0,5 ставим постамат</a:t>
            </a:r>
            <a:endParaRPr sz="6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6650"/>
              <a:t>&lt;</a:t>
            </a:r>
            <a:r>
              <a:rPr lang="ru" sz="6650"/>
              <a:t>=0,5 не ставим постамат</a:t>
            </a:r>
            <a:endParaRPr sz="6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0" y="1445225"/>
            <a:ext cx="4226916" cy="312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5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места постановки постамата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11500" y="936575"/>
            <a:ext cx="43209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радиусе 400 м берутся все здания, </a:t>
            </a:r>
            <a:r>
              <a:rPr lang="ru"/>
              <a:t>потенциально</a:t>
            </a:r>
            <a:r>
              <a:rPr lang="ru"/>
              <a:t> образующие системный спрос: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Жилые дома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Офисы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Магазины типа “Хлеб”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Магазины типа у дома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Университеты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Спортивные объекты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Каждое здание имеет свой </a:t>
            </a:r>
            <a:r>
              <a:rPr lang="ru"/>
              <a:t>коэффициент</a:t>
            </a:r>
            <a:r>
              <a:rPr lang="ru"/>
              <a:t>. Для получения суммарного коэффициента для точки все </a:t>
            </a:r>
            <a:r>
              <a:rPr lang="ru"/>
              <a:t>коэффициенты</a:t>
            </a:r>
            <a:r>
              <a:rPr lang="ru"/>
              <a:t> суммируются (радиус 400 м)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9724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 Б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 </a:t>
            </a:r>
            <a:r>
              <a:rPr lang="ru"/>
              <a:t>постаматов</a:t>
            </a:r>
            <a:r>
              <a:rPr lang="ru"/>
              <a:t> это в основном люди в возрасте 18-45 лет.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Т. к. в новых жилых </a:t>
            </a:r>
            <a:r>
              <a:rPr lang="ru"/>
              <a:t>комплексах проживает наибольшее количество молодых людей в данном возрасте, то таким жилым домам должно быть присвоены разные коэффициенты.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45 лет и старше - склонность к недоверию (боязнь что сложно будет вернуть товар…)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Нивелирования</a:t>
            </a:r>
            <a:r>
              <a:rPr lang="ru"/>
              <a:t> влияния расстояния на </a:t>
            </a:r>
            <a:r>
              <a:rPr lang="ru"/>
              <a:t>количество</a:t>
            </a:r>
            <a:r>
              <a:rPr lang="ru"/>
              <a:t> точек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29425"/>
            <a:ext cx="8520600" cy="32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Чем дальше мы находимся от потенциальной точки размещения постамата, тем больше зданий находится. Для того чтобы </a:t>
            </a:r>
            <a:r>
              <a:rPr lang="ru">
                <a:solidFill>
                  <a:schemeClr val="dk1"/>
                </a:solidFill>
              </a:rPr>
              <a:t>нивелировать</a:t>
            </a:r>
            <a:r>
              <a:rPr lang="ru">
                <a:solidFill>
                  <a:schemeClr val="dk1"/>
                </a:solidFill>
              </a:rPr>
              <a:t> влияние расстояния предлагается для каждого здания образующего системны спрос применить корректирующий коэффициент.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 здания итоговый = коэффициент здания * корректирующий коэффициент расстония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См. след. слайд.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" y="881075"/>
            <a:ext cx="4196024" cy="35666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5004425" y="718650"/>
            <a:ext cx="3750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Коэффициенты: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100 м. - 7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200 м. - 2,33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300 м. - 1,4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400 м. - 1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Площадь: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S1 = 31400 м2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S2 = 94200 м2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S3 = 157000 м2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S4 = 219800 м2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Итоговая таблица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Итоговая таблица представлена местами размещения постамата. Имеет двухуровневые индексы (по секторам, по порядковому номеру). Фильтрация выполнена по показателю востребованности.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25" y="88125"/>
            <a:ext cx="73414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