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289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7" autoAdjust="0"/>
  </p:normalViewPr>
  <p:slideViewPr>
    <p:cSldViewPr>
      <p:cViewPr varScale="1">
        <p:scale>
          <a:sx n="73" d="100"/>
          <a:sy n="73" d="100"/>
        </p:scale>
        <p:origin x="-9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6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E00338D-3041-4C41-86B7-772A6D068BB1}" type="datetimeFigureOut">
              <a:rPr lang="pt-BR"/>
              <a:pPr>
                <a:defRPr/>
              </a:pPr>
              <a:t>07/04/2015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476368-60B8-4BA0-8F01-641CAB2493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A9236DB-712F-4F92-8627-0947ABFF4149}" type="datetimeFigureOut">
              <a:rPr lang="pt-BR"/>
              <a:pPr>
                <a:defRPr/>
              </a:pPr>
              <a:t>07/04/2015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84A1F5-E5C5-407B-9C80-7BB8EFAA70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EE92C-946E-4AD3-B9B6-9C22EDB3AE45}" type="datetime1">
              <a:rPr lang="pt-BR"/>
              <a:pPr>
                <a:defRPr/>
              </a:pPr>
              <a:t>07/04/2015</a:t>
            </a:fld>
            <a:endParaRPr lang="pt-BR"/>
          </a:p>
        </p:txBody>
      </p:sp>
      <p:sp>
        <p:nvSpPr>
          <p:cNvPr id="5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AB174-6F4C-49A5-B444-61BAE9BEA6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A057A-761D-4A0B-8AAA-3ECC341B047A}" type="datetime1">
              <a:rPr lang="pt-BR"/>
              <a:pPr>
                <a:defRPr/>
              </a:pPr>
              <a:t>07/04/2015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558EF-4B03-4814-AFE8-6AA3FCA7B5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BEBFA-9C19-4778-9348-8EA006C6E063}" type="datetime1">
              <a:rPr lang="pt-BR"/>
              <a:pPr>
                <a:defRPr/>
              </a:pPr>
              <a:t>07/04/2015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33743-627A-4AAD-B737-6D50379251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4F73A-0D36-4DD2-B002-3E2C6E03C53B}" type="datetime1">
              <a:rPr lang="pt-BR"/>
              <a:pPr>
                <a:defRPr/>
              </a:pPr>
              <a:t>07/04/2015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7DB87-91D2-4058-BA5F-B72E40EBBD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4F4D8-9AFC-4A67-8771-0653F0CD50B9}" type="datetime1">
              <a:rPr lang="pt-BR"/>
              <a:pPr>
                <a:defRPr/>
              </a:pPr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3C01-7B8D-4AA1-9370-492A2AC23D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29223-F62B-4871-842F-748B538DE309}" type="datetime1">
              <a:rPr lang="pt-BR"/>
              <a:pPr>
                <a:defRPr/>
              </a:pPr>
              <a:t>07/04/2015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7E600-FA56-4FEC-8E61-C15E9860A1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528C1-EAC2-4456-BF1A-0D0CF3609E69}" type="datetime1">
              <a:rPr lang="pt-BR"/>
              <a:pPr>
                <a:defRPr/>
              </a:pPr>
              <a:t>07/04/2015</a:t>
            </a:fld>
            <a:endParaRPr lang="pt-BR"/>
          </a:p>
        </p:txBody>
      </p:sp>
      <p:sp>
        <p:nvSpPr>
          <p:cNvPr id="8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A1A70-FC55-4E7C-B0D9-0724A70F06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3A7E-A176-4496-94E4-30991010CFCA}" type="datetime1">
              <a:rPr lang="pt-BR"/>
              <a:pPr>
                <a:defRPr/>
              </a:pPr>
              <a:t>07/04/2015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8E64F-DB5B-42EF-B222-96CC096E3A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80B5B-AE53-481B-B647-EDDF4509043E}" type="datetime1">
              <a:rPr lang="pt-BR"/>
              <a:pPr>
                <a:defRPr/>
              </a:pPr>
              <a:t>07/04/2015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3F957-47B2-47BF-9337-5F0EF1A765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28F8E-98D0-4E93-935E-4A6829010050}" type="datetime1">
              <a:rPr lang="pt-BR"/>
              <a:pPr>
                <a:defRPr/>
              </a:pPr>
              <a:t>07/04/2015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3B81F-DF4E-48DB-843B-FA53130EFC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e Arredondado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riângulo retângulo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97557-CD87-4516-988B-4D0EF2367F0F}" type="datetime1">
              <a:rPr lang="pt-BR"/>
              <a:pPr>
                <a:defRPr/>
              </a:pPr>
              <a:t>07/04/2015</a:t>
            </a:fld>
            <a:endParaRPr lang="pt-BR"/>
          </a:p>
        </p:txBody>
      </p:sp>
      <p:sp>
        <p:nvSpPr>
          <p:cNvPr id="10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F3311-3EE4-4AB5-B8CB-9082FBC017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08EA98-85DE-4EFD-A508-0BDFBD91DA59}" type="datetime1">
              <a:rPr lang="pt-BR"/>
              <a:pPr>
                <a:defRPr/>
              </a:pPr>
              <a:t>07/04/2015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B4AE06-9F51-4CE3-8517-BCABD2643E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1033" name="Grupo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5" r:id="rId2"/>
    <p:sldLayoutId id="2147483904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5" r:id="rId9"/>
    <p:sldLayoutId id="2147483901" r:id="rId10"/>
    <p:sldLayoutId id="214748390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unodebrit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cumentation/codeconventions-137946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Convenções de </a:t>
            </a:r>
            <a:r>
              <a:rPr lang="pt-BR" smtClean="0"/>
              <a:t>codificação </a:t>
            </a:r>
            <a:endParaRPr lang="pt-BR" dirty="0"/>
          </a:p>
        </p:txBody>
      </p:sp>
      <p:sp>
        <p:nvSpPr>
          <p:cNvPr id="512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algn="ctr" eaLnBrk="1" hangingPunct="1"/>
            <a:r>
              <a:rPr lang="pt-BR" smtClean="0"/>
              <a:t>Bruno de Brito Leite</a:t>
            </a:r>
          </a:p>
          <a:p>
            <a:pPr marR="0" algn="ctr" eaLnBrk="1" hangingPunct="1"/>
            <a:r>
              <a:rPr lang="pt-BR" smtClean="0">
                <a:hlinkClick r:id="rId2"/>
              </a:rPr>
              <a:t>brunodebrito@gmail.com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Formatação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Endentação (ou Indentação)</a:t>
            </a:r>
          </a:p>
          <a:p>
            <a:pPr lvl="1"/>
            <a:r>
              <a:rPr lang="pt-BR" smtClean="0"/>
              <a:t>Recomenda-se utilizar 8 espaços</a:t>
            </a:r>
          </a:p>
          <a:p>
            <a:r>
              <a:rPr lang="pt-BR" smtClean="0"/>
              <a:t>Tamanho das linhas</a:t>
            </a:r>
          </a:p>
          <a:p>
            <a:pPr lvl="1"/>
            <a:r>
              <a:rPr lang="pt-BR" smtClean="0"/>
              <a:t>No máximo </a:t>
            </a:r>
          </a:p>
          <a:p>
            <a:pPr lvl="2"/>
            <a:r>
              <a:rPr lang="pt-BR" smtClean="0"/>
              <a:t>80 caracteres para código</a:t>
            </a:r>
          </a:p>
          <a:p>
            <a:pPr lvl="2"/>
            <a:r>
              <a:rPr lang="pt-BR" smtClean="0"/>
              <a:t>70 para comentários</a:t>
            </a: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84EFE-B365-45A9-A94B-40218C35381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Quebra de linha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Após vírgula</a:t>
            </a:r>
          </a:p>
          <a:p>
            <a:pPr lvl="1"/>
            <a:r>
              <a:rPr lang="pt-BR" smtClean="0"/>
              <a:t>Conexao conexao =  new Conexao(“localhost:1234”,</a:t>
            </a:r>
            <a:br>
              <a:rPr lang="pt-BR" smtClean="0"/>
            </a:br>
            <a:r>
              <a:rPr lang="pt-BR" smtClean="0"/>
              <a:t>		“root”, “123456”);</a:t>
            </a:r>
          </a:p>
          <a:p>
            <a:r>
              <a:rPr lang="pt-BR" smtClean="0"/>
              <a:t>Antes de operadores</a:t>
            </a:r>
          </a:p>
          <a:p>
            <a:pPr lvl="1"/>
            <a:r>
              <a:rPr lang="en-US" smtClean="0"/>
              <a:t>double x1 = - (b) - (Math.</a:t>
            </a:r>
            <a:r>
              <a:rPr lang="en-US" i="1" smtClean="0"/>
              <a:t>pow(b, 2) - 4 * a * c) </a:t>
            </a:r>
            <a:br>
              <a:rPr lang="en-US" i="1" smtClean="0"/>
            </a:br>
            <a:r>
              <a:rPr lang="en-US" i="1" smtClean="0"/>
              <a:t>		/ (2 * a * c);</a:t>
            </a:r>
          </a:p>
          <a:p>
            <a:pPr lvl="1"/>
            <a:endParaRPr lang="en-US" i="1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36ED8-847A-48D2-8AF5-55D88135882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Quebra de linha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Dê preferência a quebra de linhas mais altas</a:t>
            </a:r>
          </a:p>
          <a:p>
            <a:r>
              <a:rPr lang="pt-BR" smtClean="0"/>
              <a:t>Alinhe a nova linha com o início da expressão de mesmo nível na linha anterior</a:t>
            </a:r>
          </a:p>
          <a:p>
            <a:r>
              <a:rPr lang="pt-BR" smtClean="0"/>
              <a:t>Exemplos</a:t>
            </a:r>
          </a:p>
          <a:p>
            <a:pPr lvl="1"/>
            <a:r>
              <a:rPr lang="pt-BR" smtClean="0"/>
              <a:t>funcao(expressao1,  expressao2,  expressao3 ,  		          expressao4 ,  expressao5);</a:t>
            </a:r>
          </a:p>
          <a:p>
            <a:pPr lvl="1"/>
            <a:r>
              <a:rPr lang="pt-BR" smtClean="0"/>
              <a:t>var = funcao(expressao1,  </a:t>
            </a:r>
            <a:br>
              <a:rPr lang="pt-BR" smtClean="0"/>
            </a:br>
            <a:r>
              <a:rPr lang="pt-BR" smtClean="0"/>
              <a:t>		       funcao(expressao2,  expressao3));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4B869-0B2C-4453-94E6-1CF2C0E5C2F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Quebra de linha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Prefira</a:t>
            </a:r>
          </a:p>
          <a:p>
            <a:pPr lvl="1"/>
            <a:r>
              <a:rPr lang="pt-BR" smtClean="0"/>
              <a:t>valor1 = valor2 * (valor3 + valor4 - valor5)</a:t>
            </a:r>
            <a:r>
              <a:rPr lang="pt-BR" sz="2000" smtClean="0"/>
              <a:t> </a:t>
            </a:r>
            <a:br>
              <a:rPr lang="pt-BR" sz="2000" smtClean="0"/>
            </a:br>
            <a:r>
              <a:rPr lang="pt-BR" sz="2000" smtClean="0"/>
              <a:t>	            </a:t>
            </a:r>
            <a:r>
              <a:rPr lang="pt-BR" smtClean="0"/>
              <a:t>+ 4 * valor6</a:t>
            </a:r>
          </a:p>
          <a:p>
            <a:r>
              <a:rPr lang="pt-BR" smtClean="0"/>
              <a:t>Evite</a:t>
            </a:r>
          </a:p>
          <a:p>
            <a:pPr lvl="1"/>
            <a:r>
              <a:rPr lang="pt-BR" smtClean="0"/>
              <a:t>valor1 = valor2 * (valor3 + valor4</a:t>
            </a:r>
            <a:br>
              <a:rPr lang="pt-BR" smtClean="0"/>
            </a:br>
            <a:r>
              <a:rPr lang="pt-BR" smtClean="0"/>
              <a:t>	          - valor5)</a:t>
            </a:r>
            <a:r>
              <a:rPr lang="pt-BR" sz="2000" smtClean="0"/>
              <a:t> </a:t>
            </a:r>
            <a:r>
              <a:rPr lang="pt-BR" smtClean="0"/>
              <a:t>+ 4 * valor6</a:t>
            </a: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9A056-B618-44D9-84F4-4D1AE845933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Endentação em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Evitando endentação profunda</a:t>
            </a:r>
          </a:p>
          <a:p>
            <a:pPr>
              <a:defRPr/>
            </a:pPr>
            <a:r>
              <a:rPr lang="pt-BR" dirty="0" smtClean="0"/>
              <a:t>Convencional</a:t>
            </a:r>
          </a:p>
          <a:p>
            <a:pPr lvl="1">
              <a:defRPr/>
            </a:pPr>
            <a:r>
              <a:rPr lang="pt-BR" dirty="0" err="1" smtClean="0"/>
              <a:t>algumMetodo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arg</a:t>
            </a:r>
            <a:r>
              <a:rPr lang="pt-BR" dirty="0" smtClean="0"/>
              <a:t>,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umObj</a:t>
            </a:r>
            <a:r>
              <a:rPr lang="pt-BR" dirty="0" smtClean="0"/>
              <a:t>, </a:t>
            </a:r>
            <a:br>
              <a:rPr lang="pt-BR" dirty="0" smtClean="0"/>
            </a:br>
            <a:r>
              <a:rPr lang="pt-BR" dirty="0" smtClean="0"/>
              <a:t>		          String </a:t>
            </a:r>
            <a:r>
              <a:rPr lang="pt-BR" dirty="0" err="1" smtClean="0"/>
              <a:t>umaPalavra</a:t>
            </a:r>
            <a:r>
              <a:rPr lang="pt-BR" dirty="0" smtClean="0"/>
              <a:t>,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outroObj</a:t>
            </a:r>
            <a:r>
              <a:rPr lang="pt-BR" dirty="0" smtClean="0"/>
              <a:t>);</a:t>
            </a:r>
          </a:p>
          <a:p>
            <a:pPr marL="273050" lvl="1" indent="-273050">
              <a:buClr>
                <a:srgbClr val="0BD0D9"/>
              </a:buClr>
              <a:buSzPct val="95000"/>
              <a:defRPr/>
            </a:pPr>
            <a:r>
              <a:rPr lang="pt-BR" dirty="0" smtClean="0"/>
              <a:t>Tabulação</a:t>
            </a:r>
          </a:p>
          <a:p>
            <a:pPr marL="547687" lvl="2" indent="-273050">
              <a:buClr>
                <a:srgbClr val="0BD0D9"/>
              </a:buClr>
              <a:buSzPct val="95000"/>
              <a:defRPr/>
            </a:pP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synchronized</a:t>
            </a:r>
            <a:r>
              <a:rPr lang="pt-BR" dirty="0" smtClean="0"/>
              <a:t> </a:t>
            </a:r>
            <a:r>
              <a:rPr lang="pt-BR" dirty="0" err="1" smtClean="0"/>
              <a:t>metodoComNomeLongo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arg</a:t>
            </a:r>
            <a:r>
              <a:rPr lang="pt-BR" dirty="0" smtClean="0"/>
              <a:t>,                		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umObj</a:t>
            </a:r>
            <a:r>
              <a:rPr lang="pt-BR" dirty="0" smtClean="0"/>
              <a:t>, String </a:t>
            </a:r>
            <a:r>
              <a:rPr lang="pt-BR" dirty="0" err="1" smtClean="0"/>
              <a:t>umaPalavra</a:t>
            </a:r>
            <a:r>
              <a:rPr lang="pt-BR" dirty="0" smtClean="0"/>
              <a:t>,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outroObj</a:t>
            </a:r>
            <a:r>
              <a:rPr lang="pt-BR" dirty="0" smtClean="0"/>
              <a:t>);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6D696B-65CD-40BC-8D6D-A9BE478E9548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Endentação em expressões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Evite</a:t>
            </a:r>
          </a:p>
          <a:p>
            <a:pPr lvl="1"/>
            <a:r>
              <a:rPr lang="pt-BR" sz="2000" dirty="0" err="1" smtClean="0"/>
              <a:t>if</a:t>
            </a:r>
            <a:r>
              <a:rPr lang="pt-BR" sz="2000" dirty="0" smtClean="0"/>
              <a:t> ((condicao1 &amp;&amp; condicao2)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|</a:t>
            </a:r>
            <a:r>
              <a:rPr lang="pt-BR" sz="2000" dirty="0" err="1" smtClean="0"/>
              <a:t>|</a:t>
            </a:r>
            <a:r>
              <a:rPr lang="pt-BR" sz="2000" dirty="0" smtClean="0"/>
              <a:t> (condicao3 &amp;&amp; condicao4)	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|</a:t>
            </a:r>
            <a:r>
              <a:rPr lang="pt-BR" sz="2000" dirty="0" err="1" smtClean="0"/>
              <a:t>|</a:t>
            </a:r>
            <a:r>
              <a:rPr lang="pt-BR" sz="2000" dirty="0" smtClean="0"/>
              <a:t>!(condicao5 &amp;&amp; condicao6</a:t>
            </a:r>
            <a:r>
              <a:rPr lang="pt-BR" sz="2000" dirty="0" smtClean="0"/>
              <a:t>))</a:t>
            </a:r>
          </a:p>
          <a:p>
            <a:pPr>
              <a:buNone/>
            </a:pPr>
            <a:r>
              <a:rPr lang="pt-BR" sz="2000" dirty="0" smtClean="0"/>
              <a:t>	    {	</a:t>
            </a:r>
            <a:r>
              <a:rPr lang="en-US" sz="2000" dirty="0" err="1" smtClean="0"/>
              <a:t>fazAlgumaCoisa</a:t>
            </a:r>
            <a:r>
              <a:rPr lang="en-US" sz="2000" dirty="0" smtClean="0"/>
              <a:t>(); 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pt-BR" sz="2000" dirty="0" smtClean="0"/>
              <a:t>}</a:t>
            </a:r>
          </a:p>
          <a:p>
            <a:pPr lvl="1"/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5118A-7EE2-440F-A07A-EA0041CEBA7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Endentação em expressões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Prefira</a:t>
            </a:r>
          </a:p>
          <a:p>
            <a:pPr lvl="1"/>
            <a:r>
              <a:rPr lang="pt-BR" sz="2000" dirty="0" err="1" smtClean="0"/>
              <a:t>if</a:t>
            </a:r>
            <a:r>
              <a:rPr lang="pt-BR" sz="2000" dirty="0" smtClean="0"/>
              <a:t> ((condicao1 &amp;&amp; condicao2)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        |</a:t>
            </a:r>
            <a:r>
              <a:rPr lang="pt-BR" sz="2000" dirty="0" err="1" smtClean="0"/>
              <a:t>|</a:t>
            </a:r>
            <a:r>
              <a:rPr lang="pt-BR" sz="2000" dirty="0" smtClean="0"/>
              <a:t> (condicao3 &amp;&amp; condicao4)	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        |</a:t>
            </a:r>
            <a:r>
              <a:rPr lang="pt-BR" sz="2000" dirty="0" err="1" smtClean="0"/>
              <a:t>|</a:t>
            </a:r>
            <a:r>
              <a:rPr lang="pt-BR" sz="2000" dirty="0" smtClean="0"/>
              <a:t>!(condicao5 &amp;&amp; condicao6</a:t>
            </a:r>
            <a:r>
              <a:rPr lang="pt-BR" sz="2000" dirty="0" smtClean="0"/>
              <a:t>))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</a:t>
            </a:r>
            <a:r>
              <a:rPr lang="pt-BR" sz="2000" dirty="0" smtClean="0"/>
              <a:t>       {	</a:t>
            </a:r>
            <a:r>
              <a:rPr lang="en-US" sz="2000" dirty="0" err="1" smtClean="0"/>
              <a:t>fazAlgumaCoisa</a:t>
            </a:r>
            <a:r>
              <a:rPr lang="en-US" sz="2000" dirty="0" smtClean="0"/>
              <a:t>(); 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pt-BR" sz="2000" dirty="0" smtClean="0"/>
              <a:t>}</a:t>
            </a:r>
          </a:p>
          <a:p>
            <a:r>
              <a:rPr lang="pt-BR" dirty="0" smtClean="0"/>
              <a:t>Outra solução</a:t>
            </a:r>
          </a:p>
          <a:p>
            <a:pPr lvl="1"/>
            <a:r>
              <a:rPr lang="pt-BR" sz="2000" dirty="0" err="1" smtClean="0"/>
              <a:t>if</a:t>
            </a:r>
            <a:r>
              <a:rPr lang="pt-BR" sz="2000" dirty="0" smtClean="0"/>
              <a:t> ((condicao1 &amp;&amp; condicao2) |</a:t>
            </a:r>
            <a:r>
              <a:rPr lang="pt-BR" sz="2000" dirty="0" err="1" smtClean="0"/>
              <a:t>|</a:t>
            </a:r>
            <a:r>
              <a:rPr lang="pt-BR" sz="2000" dirty="0" smtClean="0"/>
              <a:t> (condicao3 &amp;&amp; condicao4)	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        |</a:t>
            </a:r>
            <a:r>
              <a:rPr lang="pt-BR" sz="2000" dirty="0" err="1" smtClean="0"/>
              <a:t>|</a:t>
            </a:r>
            <a:r>
              <a:rPr lang="pt-BR" sz="2000" dirty="0" smtClean="0"/>
              <a:t>!(condicao5 &amp;&amp; condicao6)) 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</a:t>
            </a:r>
            <a:r>
              <a:rPr lang="pt-BR" sz="2000" dirty="0" smtClean="0"/>
              <a:t>       {	</a:t>
            </a:r>
            <a:r>
              <a:rPr lang="en-US" sz="2000" dirty="0" err="1" smtClean="0"/>
              <a:t>fazAlgumaCoisa</a:t>
            </a:r>
            <a:r>
              <a:rPr lang="en-US" sz="2000" dirty="0" smtClean="0"/>
              <a:t>(); 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pt-BR" sz="2000" dirty="0" smtClean="0"/>
              <a:t>}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61B77-D670-4738-B2CB-EFDF0D602B5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smtClean="0"/>
              <a:t>Endentação em expressões ternárias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Comando condicional + atribuição combinados</a:t>
            </a:r>
          </a:p>
          <a:p>
            <a:r>
              <a:rPr lang="pt-BR" smtClean="0"/>
              <a:t>Formas sugeridas</a:t>
            </a:r>
          </a:p>
          <a:p>
            <a:pPr lvl="1"/>
            <a:r>
              <a:rPr lang="pt-BR" smtClean="0"/>
              <a:t>alfa = (expressaoBooleana1) ? beta : gama;</a:t>
            </a:r>
          </a:p>
          <a:p>
            <a:pPr lvl="1"/>
            <a:r>
              <a:rPr lang="pt-BR" smtClean="0"/>
              <a:t>alfa = (expressaoBooleana1) ? beta</a:t>
            </a:r>
          </a:p>
          <a:p>
            <a:pPr>
              <a:buFont typeface="Wingdings 2" pitchFamily="18" charset="2"/>
              <a:buNone/>
            </a:pPr>
            <a:r>
              <a:rPr lang="pt-BR" sz="2400" smtClean="0"/>
              <a:t>					       : gama;</a:t>
            </a:r>
          </a:p>
          <a:p>
            <a:pPr lvl="1"/>
            <a:r>
              <a:rPr lang="pt-BR" smtClean="0"/>
              <a:t>alfa = (expressaoBooleana1)</a:t>
            </a:r>
          </a:p>
          <a:p>
            <a:pPr>
              <a:buFont typeface="Wingdings 2" pitchFamily="18" charset="2"/>
              <a:buNone/>
            </a:pPr>
            <a:r>
              <a:rPr lang="pt-BR" sz="2400" smtClean="0"/>
              <a:t>			? beta</a:t>
            </a:r>
          </a:p>
          <a:p>
            <a:pPr>
              <a:buFont typeface="Wingdings 2" pitchFamily="18" charset="2"/>
              <a:buNone/>
            </a:pPr>
            <a:r>
              <a:rPr lang="pt-BR" sz="2400" smtClean="0"/>
              <a:t>			: gama;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B1B4B-E532-4D9E-8BC8-5AAC395A0075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Comentários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Documentação</a:t>
            </a:r>
          </a:p>
          <a:p>
            <a:pPr lvl="1"/>
            <a:r>
              <a:rPr lang="pt-BR" smtClean="0"/>
              <a:t>Utilizados pelo javadoc</a:t>
            </a:r>
          </a:p>
          <a:p>
            <a:pPr lvl="1"/>
            <a:r>
              <a:rPr lang="pt-BR" smtClean="0"/>
              <a:t>/** 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 Esta classe permite acesso ao banco de dados ...</a:t>
            </a:r>
            <a:br>
              <a:rPr lang="pt-BR" smtClean="0"/>
            </a:br>
            <a:r>
              <a:rPr lang="pt-BR" smtClean="0"/>
              <a:t> */</a:t>
            </a:r>
          </a:p>
          <a:p>
            <a:r>
              <a:rPr lang="pt-BR" smtClean="0"/>
              <a:t>Implementação</a:t>
            </a:r>
          </a:p>
          <a:p>
            <a:pPr lvl="1"/>
            <a:r>
              <a:rPr lang="pt-BR" smtClean="0"/>
              <a:t>Utilizados para explicar código</a:t>
            </a:r>
          </a:p>
          <a:p>
            <a:pPr lvl="1"/>
            <a:r>
              <a:rPr lang="pt-BR" smtClean="0"/>
              <a:t>/* </a:t>
            </a:r>
            <a:br>
              <a:rPr lang="pt-BR" smtClean="0"/>
            </a:br>
            <a:r>
              <a:rPr lang="pt-BR" smtClean="0"/>
              <a:t>	Este trecho de código implementa o algoritmo de ...</a:t>
            </a:r>
            <a:br>
              <a:rPr lang="pt-BR" smtClean="0"/>
            </a:br>
            <a:r>
              <a:rPr lang="pt-BR" smtClean="0"/>
              <a:t>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8BD6D-A33B-4BEC-B24B-E4C3109A85EE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Comentários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Prefira código legível em detrimento de várias linhas de comentários</a:t>
            </a:r>
          </a:p>
          <a:p>
            <a:r>
              <a:rPr lang="pt-BR" smtClean="0"/>
              <a:t>Única linha</a:t>
            </a:r>
          </a:p>
          <a:p>
            <a:pPr lvl="1"/>
            <a:r>
              <a:rPr lang="pt-BR" smtClean="0"/>
              <a:t>/* Ordena os elementos antes de impressão ... */</a:t>
            </a:r>
          </a:p>
          <a:p>
            <a:r>
              <a:rPr lang="pt-BR" smtClean="0"/>
              <a:t>Fim de linha</a:t>
            </a:r>
          </a:p>
          <a:p>
            <a:pPr lvl="1"/>
            <a:r>
              <a:rPr lang="pt-BR" smtClean="0"/>
              <a:t>int i = 31; //Variável começa no final do mês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05200-E94C-4131-93FC-1ECFE750C033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Importância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>
              <a:buClr>
                <a:srgbClr val="0BD0D9"/>
              </a:buClr>
              <a:buSzPct val="95000"/>
              <a:defRPr/>
            </a:pPr>
            <a:r>
              <a:rPr lang="pt-BR" dirty="0" smtClean="0"/>
              <a:t>Sistema em manutenção</a:t>
            </a:r>
          </a:p>
          <a:p>
            <a:pPr lvl="1">
              <a:defRPr/>
            </a:pPr>
            <a:r>
              <a:rPr lang="pt-BR" dirty="0" smtClean="0"/>
              <a:t>80% do tempo de vida</a:t>
            </a:r>
          </a:p>
          <a:p>
            <a:pPr>
              <a:defRPr/>
            </a:pPr>
            <a:r>
              <a:rPr lang="pt-BR" dirty="0" smtClean="0"/>
              <a:t>Difícil de manter</a:t>
            </a:r>
          </a:p>
          <a:p>
            <a:pPr lvl="1">
              <a:defRPr/>
            </a:pPr>
            <a:r>
              <a:rPr lang="pt-BR" dirty="0" smtClean="0"/>
              <a:t>Facilita se o mantenedor é o criador do código	</a:t>
            </a:r>
          </a:p>
          <a:p>
            <a:pPr>
              <a:defRPr/>
            </a:pPr>
            <a:r>
              <a:rPr lang="pt-BR" dirty="0" smtClean="0"/>
              <a:t>Facilita a legibilidade</a:t>
            </a:r>
          </a:p>
          <a:p>
            <a:pPr lvl="1">
              <a:defRPr/>
            </a:pPr>
            <a:r>
              <a:rPr lang="pt-BR" dirty="0" smtClean="0"/>
              <a:t>Entendimento mais rápido</a:t>
            </a:r>
          </a:p>
          <a:p>
            <a:pPr>
              <a:defRPr/>
            </a:pPr>
            <a:endParaRPr lang="pt-BR" dirty="0" smtClean="0"/>
          </a:p>
          <a:p>
            <a:pPr lvl="1"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333E-14EF-4A3D-A49B-1EFE010334D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Declarações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Uma por linha</a:t>
            </a:r>
          </a:p>
          <a:p>
            <a:r>
              <a:rPr lang="pt-BR" smtClean="0"/>
              <a:t>Use</a:t>
            </a:r>
          </a:p>
          <a:p>
            <a:pPr lvl="1"/>
            <a:r>
              <a:rPr lang="pt-BR" smtClean="0"/>
              <a:t>int nivel;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int tamanho;</a:t>
            </a:r>
          </a:p>
          <a:p>
            <a:r>
              <a:rPr lang="pt-BR" smtClean="0"/>
              <a:t>Ou</a:t>
            </a:r>
          </a:p>
          <a:p>
            <a:pPr lvl="1"/>
            <a:r>
              <a:rPr lang="pt-BR" smtClean="0"/>
              <a:t>int   nivel;         //nível de dificuldade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int   tamanho;  //tamanho da tela</a:t>
            </a:r>
          </a:p>
          <a:p>
            <a:r>
              <a:rPr lang="pt-BR" smtClean="0"/>
              <a:t>Evite</a:t>
            </a:r>
          </a:p>
          <a:p>
            <a:pPr lvl="1"/>
            <a:r>
              <a:rPr lang="pt-BR" smtClean="0"/>
              <a:t>int nivel, tamanho;</a:t>
            </a:r>
            <a:br>
              <a:rPr lang="pt-BR" smtClean="0"/>
            </a:b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809AB-1AC0-47D6-B37E-7A27B26C23B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Declarações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 declaradas no começo de cada bloco {}</a:t>
            </a:r>
          </a:p>
          <a:p>
            <a:pPr lvl="1"/>
            <a:r>
              <a:rPr lang="pt-BR" dirty="0" smtClean="0"/>
              <a:t>Obrigatório na linguagem C</a:t>
            </a:r>
          </a:p>
          <a:p>
            <a:pPr lvl="1"/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meuMetodo</a:t>
            </a:r>
            <a:r>
              <a:rPr lang="pt-BR" sz="2000" dirty="0" smtClean="0"/>
              <a:t>()</a:t>
            </a:r>
          </a:p>
          <a:p>
            <a:pPr lvl="1">
              <a:buNone/>
            </a:pPr>
            <a:r>
              <a:rPr lang="pt-BR" sz="2000" dirty="0" smtClean="0"/>
              <a:t>	{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valor1; 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condicao</a:t>
            </a:r>
            <a:r>
              <a:rPr lang="pt-BR" sz="2000" dirty="0" smtClean="0"/>
              <a:t>)</a:t>
            </a:r>
          </a:p>
          <a:p>
            <a:pPr lvl="1">
              <a:buNone/>
            </a:pPr>
            <a:r>
              <a:rPr lang="pt-BR" sz="2000" dirty="0" smtClean="0"/>
              <a:t>	</a:t>
            </a:r>
            <a:r>
              <a:rPr lang="pt-BR" sz="2000" dirty="0" smtClean="0"/>
              <a:t>	{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/>
              <a:t>valor2; 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pt-BR" sz="2000" dirty="0" smtClean="0"/>
              <a:t>...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      }</a:t>
            </a:r>
          </a:p>
          <a:p>
            <a:r>
              <a:rPr lang="pt-BR" dirty="0" smtClean="0"/>
              <a:t>Regra não vale para </a:t>
            </a:r>
            <a:r>
              <a:rPr lang="pt-BR" dirty="0" err="1" smtClean="0"/>
              <a:t>iterador</a:t>
            </a:r>
            <a:r>
              <a:rPr lang="pt-BR" dirty="0" smtClean="0"/>
              <a:t> de loop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E2F37-E8D0-4B52-B55F-7DEA4C2A729C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Inicialização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Não redeclare variáveis</a:t>
            </a:r>
          </a:p>
          <a:p>
            <a:r>
              <a:rPr lang="pt-BR" smtClean="0"/>
              <a:t>Variáveis devem sempre ser inicializadas</a:t>
            </a:r>
          </a:p>
          <a:p>
            <a:r>
              <a:rPr lang="pt-BR" smtClean="0"/>
              <a:t>Única razão para não inicializar</a:t>
            </a:r>
          </a:p>
          <a:p>
            <a:pPr lvl="1"/>
            <a:r>
              <a:rPr lang="pt-BR" smtClean="0"/>
              <a:t>Valor inicial deve ser calculado apenas em tempo de execução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9B8B12-15A7-4260-8C24-0FF5F0B2B68E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Atribuições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Uma única por linha</a:t>
            </a:r>
          </a:p>
          <a:p>
            <a:r>
              <a:rPr lang="pt-BR" smtClean="0"/>
              <a:t>Use</a:t>
            </a:r>
          </a:p>
          <a:p>
            <a:pPr lvl="1"/>
            <a:r>
              <a:rPr lang="pt-BR" smtClean="0"/>
              <a:t>i++;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j++;</a:t>
            </a:r>
          </a:p>
          <a:p>
            <a:r>
              <a:rPr lang="pt-BR" smtClean="0"/>
              <a:t>Evite</a:t>
            </a:r>
          </a:p>
          <a:p>
            <a:pPr lvl="1"/>
            <a:r>
              <a:rPr lang="pt-BR" smtClean="0"/>
              <a:t>i++; j++;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12857-FF19-43FE-8384-C041A7F52D4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Comandos compostos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Agrupados em blocos</a:t>
            </a:r>
          </a:p>
          <a:p>
            <a:pPr lvl="1"/>
            <a:r>
              <a:rPr lang="pt-BR" smtClean="0"/>
              <a:t>Delimitados por { }</a:t>
            </a:r>
          </a:p>
          <a:p>
            <a:r>
              <a:rPr lang="pt-BR" smtClean="0"/>
              <a:t>Comandos endentados um nível mais profundo</a:t>
            </a:r>
          </a:p>
          <a:p>
            <a:r>
              <a:rPr lang="pt-BR" smtClean="0"/>
              <a:t>Chave de abertura no final da linha inicial</a:t>
            </a:r>
          </a:p>
          <a:p>
            <a:r>
              <a:rPr lang="pt-BR" smtClean="0"/>
              <a:t> Procure criar blocos mesmo em comandos únicos</a:t>
            </a:r>
          </a:p>
          <a:p>
            <a:pPr lvl="1"/>
            <a:r>
              <a:rPr lang="pt-BR" smtClean="0"/>
              <a:t>Facilita modificações sem introdução de bugs</a:t>
            </a:r>
          </a:p>
          <a:p>
            <a:r>
              <a:rPr lang="pt-BR" smtClean="0"/>
              <a:t>Exemplo</a:t>
            </a:r>
          </a:p>
          <a:p>
            <a:pPr lvl="1"/>
            <a:r>
              <a:rPr lang="pt-BR" smtClean="0"/>
              <a:t>if (apagarArquivo) </a:t>
            </a:r>
            <a:br>
              <a:rPr lang="pt-BR" smtClean="0"/>
            </a:br>
            <a:r>
              <a:rPr lang="pt-BR" smtClean="0"/>
              <a:t>	arquivo.fechar();</a:t>
            </a:r>
            <a:br>
              <a:rPr lang="pt-BR" smtClean="0"/>
            </a:br>
            <a:r>
              <a:rPr lang="pt-BR" smtClean="0"/>
              <a:t>	arquivo.destruir();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4FD46-FC44-4425-A322-E53DFCF97CC9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Valor de retorno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Evite usar parênteses desnecessários</a:t>
            </a:r>
          </a:p>
          <a:p>
            <a:r>
              <a:rPr lang="pt-BR" smtClean="0"/>
              <a:t>Exemplos</a:t>
            </a:r>
          </a:p>
          <a:p>
            <a:pPr lvl="1"/>
            <a:r>
              <a:rPr lang="pt-BR" smtClean="0"/>
              <a:t>return;	</a:t>
            </a:r>
          </a:p>
          <a:p>
            <a:pPr lvl="1"/>
            <a:r>
              <a:rPr lang="pt-BR" smtClean="0"/>
              <a:t>return meuDisco.utilizacao();</a:t>
            </a:r>
          </a:p>
          <a:p>
            <a:pPr lvl="1"/>
            <a:r>
              <a:rPr lang="pt-BR" smtClean="0"/>
              <a:t>return (tamanhoAlterado? tamanho : tamanhoPadrao);</a:t>
            </a: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217C4C-80E3-4E73-92B4-8A0BB360E849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If e if/else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(condicao1</a:t>
            </a:r>
            <a:r>
              <a:rPr lang="pt-BR" sz="2800" dirty="0" smtClean="0"/>
              <a:t>)</a:t>
            </a:r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{	</a:t>
            </a:r>
            <a:r>
              <a:rPr lang="pt-BR" sz="2400" dirty="0" smtClean="0"/>
              <a:t>comandos1</a:t>
            </a:r>
            <a:r>
              <a:rPr lang="pt-BR" sz="2400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}</a:t>
            </a:r>
          </a:p>
          <a:p>
            <a:r>
              <a:rPr lang="pt-BR" sz="2800" dirty="0" err="1" smtClean="0"/>
              <a:t>if</a:t>
            </a:r>
            <a:r>
              <a:rPr lang="pt-BR" sz="2800" dirty="0" smtClean="0"/>
              <a:t> (condicao1) 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	{	comandos1</a:t>
            </a:r>
            <a:r>
              <a:rPr lang="pt-BR" sz="2800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} </a:t>
            </a:r>
            <a:r>
              <a:rPr lang="pt-BR" sz="2800" dirty="0" err="1" smtClean="0"/>
              <a:t>else</a:t>
            </a:r>
            <a:r>
              <a:rPr lang="pt-BR" sz="2800" dirty="0" smtClean="0"/>
              <a:t> </a:t>
            </a:r>
            <a:endParaRPr lang="pt-BR" sz="2800" dirty="0" smtClean="0"/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{	comandos2</a:t>
            </a:r>
            <a:r>
              <a:rPr lang="pt-BR" sz="2800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6BA70-DC81-4C5C-8713-68BEF2BA1283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If/else/if/else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(condicao1</a:t>
            </a:r>
            <a:r>
              <a:rPr lang="pt-BR" sz="2800" i="1" dirty="0" smtClean="0"/>
              <a:t>) </a:t>
            </a:r>
            <a:endParaRPr lang="pt-BR" sz="2800" i="1" dirty="0" smtClean="0"/>
          </a:p>
          <a:p>
            <a:pPr>
              <a:buNone/>
            </a:pPr>
            <a:r>
              <a:rPr lang="pt-BR" sz="2800" dirty="0" smtClean="0"/>
              <a:t>	{	comandos1</a:t>
            </a:r>
            <a:r>
              <a:rPr lang="pt-BR" sz="2800" dirty="0" smtClean="0"/>
              <a:t>;</a:t>
            </a:r>
            <a:endParaRPr lang="pt-BR" sz="2800" i="1" dirty="0" smtClean="0"/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} </a:t>
            </a:r>
            <a:r>
              <a:rPr lang="pt-BR" sz="2800" dirty="0" err="1" smtClean="0"/>
              <a:t>else</a:t>
            </a:r>
            <a:r>
              <a:rPr lang="pt-BR" sz="2800" dirty="0" smtClean="0"/>
              <a:t> </a:t>
            </a:r>
            <a:r>
              <a:rPr lang="pt-BR" sz="2800" dirty="0" err="1" smtClean="0"/>
              <a:t>if</a:t>
            </a:r>
            <a:r>
              <a:rPr lang="pt-BR" sz="2800" dirty="0" smtClean="0"/>
              <a:t> (condicao2</a:t>
            </a:r>
            <a:r>
              <a:rPr lang="pt-BR" sz="2800" i="1" dirty="0" smtClean="0"/>
              <a:t>) </a:t>
            </a:r>
            <a:endParaRPr lang="pt-BR" sz="2800" i="1" dirty="0" smtClean="0"/>
          </a:p>
          <a:p>
            <a:pPr>
              <a:buFont typeface="Wingdings 2" pitchFamily="18" charset="2"/>
              <a:buNone/>
            </a:pPr>
            <a:r>
              <a:rPr lang="pt-BR" sz="2800" i="1" dirty="0" smtClean="0"/>
              <a:t>	</a:t>
            </a:r>
            <a:r>
              <a:rPr lang="pt-BR" sz="2800" dirty="0" smtClean="0"/>
              <a:t>{	comandos2</a:t>
            </a:r>
            <a:r>
              <a:rPr lang="pt-BR" sz="2800" dirty="0" smtClean="0"/>
              <a:t>; </a:t>
            </a:r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} </a:t>
            </a:r>
            <a:r>
              <a:rPr lang="pt-BR" sz="2800" dirty="0" err="1" smtClean="0"/>
              <a:t>else</a:t>
            </a:r>
            <a:r>
              <a:rPr lang="pt-BR" sz="2800" dirty="0" smtClean="0"/>
              <a:t> </a:t>
            </a:r>
            <a:r>
              <a:rPr lang="pt-BR" sz="2800" dirty="0" err="1" smtClean="0"/>
              <a:t>if</a:t>
            </a:r>
            <a:r>
              <a:rPr lang="pt-BR" sz="2800" dirty="0" smtClean="0"/>
              <a:t> (condicao3</a:t>
            </a:r>
            <a:r>
              <a:rPr lang="pt-BR" sz="2800" i="1" dirty="0" smtClean="0"/>
              <a:t>) </a:t>
            </a:r>
            <a:endParaRPr lang="pt-BR" sz="2800" i="1" dirty="0" smtClean="0"/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{	comandos3</a:t>
            </a:r>
            <a:r>
              <a:rPr lang="pt-BR" sz="2800" dirty="0" smtClean="0"/>
              <a:t>; </a:t>
            </a:r>
          </a:p>
          <a:p>
            <a:pPr>
              <a:buFont typeface="Wingdings 2" pitchFamily="18" charset="2"/>
              <a:buNone/>
            </a:pPr>
            <a:r>
              <a:rPr lang="pt-BR" sz="2800" dirty="0" smtClean="0"/>
              <a:t>	}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8C48B-34CB-40D8-B184-762D5E9F12B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Loops</a:t>
            </a:r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 (</a:t>
            </a:r>
            <a:r>
              <a:rPr lang="pt-BR" dirty="0" err="1" smtClean="0"/>
              <a:t>inicializacao</a:t>
            </a:r>
            <a:r>
              <a:rPr lang="pt-BR" dirty="0" smtClean="0"/>
              <a:t>; </a:t>
            </a:r>
            <a:r>
              <a:rPr lang="pt-BR" dirty="0" err="1" smtClean="0"/>
              <a:t>condicao</a:t>
            </a:r>
            <a:r>
              <a:rPr lang="pt-BR" dirty="0" smtClean="0"/>
              <a:t>; incremento)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{	comandos</a:t>
            </a:r>
            <a:r>
              <a:rPr lang="pt-BR" dirty="0" smtClean="0"/>
              <a:t>;</a:t>
            </a:r>
            <a:br>
              <a:rPr lang="pt-BR" dirty="0" smtClean="0"/>
            </a:br>
            <a:r>
              <a:rPr lang="pt-BR" dirty="0" smtClean="0"/>
              <a:t>}</a:t>
            </a:r>
          </a:p>
          <a:p>
            <a:r>
              <a:rPr lang="pt-BR" dirty="0" err="1" smtClean="0"/>
              <a:t>while</a:t>
            </a:r>
            <a:r>
              <a:rPr lang="pt-BR" dirty="0" smtClean="0"/>
              <a:t>(</a:t>
            </a:r>
            <a:r>
              <a:rPr lang="pt-BR" dirty="0" err="1" smtClean="0"/>
              <a:t>condicao</a:t>
            </a:r>
            <a:r>
              <a:rPr lang="pt-BR" dirty="0" smtClean="0"/>
              <a:t>)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{	comandos</a:t>
            </a:r>
            <a:r>
              <a:rPr lang="pt-BR" dirty="0" smtClean="0"/>
              <a:t>;</a:t>
            </a:r>
            <a:br>
              <a:rPr lang="pt-BR" dirty="0" smtClean="0"/>
            </a:br>
            <a:r>
              <a:rPr lang="pt-BR" dirty="0" smtClean="0"/>
              <a:t>}</a:t>
            </a:r>
            <a:br>
              <a:rPr lang="pt-BR" dirty="0" smtClean="0"/>
            </a:br>
            <a:r>
              <a:rPr lang="pt-BR" dirty="0" err="1" smtClean="0"/>
              <a:t>while</a:t>
            </a:r>
            <a:r>
              <a:rPr lang="pt-BR" dirty="0" smtClean="0"/>
              <a:t> (</a:t>
            </a:r>
            <a:r>
              <a:rPr lang="pt-BR" dirty="0" err="1" smtClean="0"/>
              <a:t>condicao</a:t>
            </a:r>
            <a:r>
              <a:rPr lang="pt-BR" dirty="0" smtClean="0"/>
              <a:t>); //Loop vazio</a:t>
            </a:r>
          </a:p>
          <a:p>
            <a:r>
              <a:rPr lang="pt-BR" dirty="0" smtClean="0"/>
              <a:t>do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{	comandos</a:t>
            </a:r>
            <a:r>
              <a:rPr lang="pt-BR" dirty="0" smtClean="0"/>
              <a:t>;</a:t>
            </a:r>
            <a:br>
              <a:rPr lang="pt-BR" dirty="0" smtClean="0"/>
            </a:br>
            <a:r>
              <a:rPr lang="pt-BR" dirty="0" smtClean="0"/>
              <a:t>} </a:t>
            </a:r>
            <a:r>
              <a:rPr lang="pt-BR" dirty="0" err="1" smtClean="0"/>
              <a:t>while</a:t>
            </a:r>
            <a:r>
              <a:rPr lang="pt-BR" dirty="0" smtClean="0"/>
              <a:t> (</a:t>
            </a:r>
            <a:r>
              <a:rPr lang="pt-BR" dirty="0" err="1" smtClean="0"/>
              <a:t>condicao</a:t>
            </a:r>
            <a:r>
              <a:rPr lang="pt-BR" dirty="0" smtClean="0"/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9BFCF-1BD2-4491-B3BE-EC5285DBCB5F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switch</a:t>
            </a:r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switch (</a:t>
            </a:r>
            <a:r>
              <a:rPr lang="pt-BR" sz="2400" dirty="0" err="1" smtClean="0"/>
              <a:t>variavel</a:t>
            </a:r>
            <a:r>
              <a:rPr lang="pt-BR" sz="2400" dirty="0" smtClean="0"/>
              <a:t>)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{	case </a:t>
            </a:r>
            <a:r>
              <a:rPr lang="pt-BR" sz="2400" dirty="0" smtClean="0"/>
              <a:t>situacao1: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		</a:t>
            </a:r>
            <a:r>
              <a:rPr lang="pt-BR" sz="2400" dirty="0" smtClean="0"/>
              <a:t>	comandos1</a:t>
            </a:r>
            <a:r>
              <a:rPr lang="pt-BR" sz="2400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		</a:t>
            </a:r>
            <a:r>
              <a:rPr lang="pt-BR" sz="2400" dirty="0" err="1" smtClean="0"/>
              <a:t>break</a:t>
            </a:r>
            <a:r>
              <a:rPr lang="pt-BR" sz="2400" dirty="0" smtClean="0"/>
              <a:t>;	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	case </a:t>
            </a:r>
            <a:r>
              <a:rPr lang="pt-BR" sz="2400" dirty="0" smtClean="0"/>
              <a:t>situacao2: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smtClean="0"/>
              <a:t>	 </a:t>
            </a:r>
            <a:r>
              <a:rPr lang="pt-BR" sz="2400" dirty="0" smtClean="0"/>
              <a:t>comandos2;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		</a:t>
            </a:r>
            <a:r>
              <a:rPr lang="pt-BR" sz="2400" dirty="0" err="1" smtClean="0"/>
              <a:t>break</a:t>
            </a:r>
            <a:r>
              <a:rPr lang="pt-BR" sz="2400" dirty="0" smtClean="0"/>
              <a:t>; 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	default: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smtClean="0"/>
              <a:t>	 comandos;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		</a:t>
            </a:r>
            <a:r>
              <a:rPr lang="pt-BR" sz="2400" dirty="0" smtClean="0"/>
              <a:t>	</a:t>
            </a:r>
            <a:r>
              <a:rPr lang="pt-BR" sz="2400" dirty="0" err="1" smtClean="0"/>
              <a:t>break</a:t>
            </a:r>
            <a:r>
              <a:rPr lang="pt-BR" sz="2400" dirty="0" smtClean="0"/>
              <a:t>; </a:t>
            </a:r>
            <a:br>
              <a:rPr lang="pt-BR" sz="2400" dirty="0" smtClean="0"/>
            </a:b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4C584-C182-4185-B11E-7535E69B12CA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Terminação de arquivos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Código fonte</a:t>
            </a:r>
          </a:p>
          <a:p>
            <a:pPr lvl="1"/>
            <a:r>
              <a:rPr lang="pt-BR" smtClean="0"/>
              <a:t>Arquivos .java</a:t>
            </a:r>
          </a:p>
          <a:p>
            <a:r>
              <a:rPr lang="pt-BR" smtClean="0"/>
              <a:t>Classes</a:t>
            </a:r>
          </a:p>
          <a:p>
            <a:pPr lvl="1"/>
            <a:r>
              <a:rPr lang="pt-BR" smtClean="0"/>
              <a:t>Arquivos .class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09F782-24A0-4717-B665-6F0FB123848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try/catch</a:t>
            </a:r>
          </a:p>
        </p:txBody>
      </p:sp>
      <p:sp>
        <p:nvSpPr>
          <p:cNvPr id="348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</a:t>
            </a:r>
            <a:r>
              <a:rPr lang="pt-BR" dirty="0" err="1" smtClean="0"/>
              <a:t>ry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{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comandoQuePodeDarErrado</a:t>
            </a:r>
            <a:r>
              <a:rPr lang="pt-BR" dirty="0" smtClean="0"/>
              <a:t>();</a:t>
            </a:r>
            <a:br>
              <a:rPr lang="pt-BR" dirty="0" smtClean="0"/>
            </a:br>
            <a:r>
              <a:rPr lang="pt-BR" dirty="0" smtClean="0"/>
              <a:t>} catch (</a:t>
            </a:r>
            <a:r>
              <a:rPr lang="pt-BR" dirty="0" err="1" smtClean="0"/>
              <a:t>ClasseException</a:t>
            </a:r>
            <a:r>
              <a:rPr lang="pt-BR" dirty="0" smtClean="0"/>
              <a:t> e)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{	</a:t>
            </a:r>
            <a:r>
              <a:rPr lang="pt-BR" dirty="0" err="1" smtClean="0"/>
              <a:t>tratamentoDeExcecao</a:t>
            </a:r>
            <a:r>
              <a:rPr lang="pt-BR" dirty="0" smtClean="0"/>
              <a:t>();</a:t>
            </a:r>
            <a:br>
              <a:rPr lang="pt-BR" dirty="0" smtClean="0"/>
            </a:br>
            <a:r>
              <a:rPr lang="pt-BR" dirty="0" smtClean="0"/>
              <a:t>} </a:t>
            </a:r>
            <a:r>
              <a:rPr lang="pt-BR" dirty="0" err="1" smtClean="0"/>
              <a:t>finally</a:t>
            </a:r>
            <a:r>
              <a:rPr lang="pt-BR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{	</a:t>
            </a:r>
            <a:r>
              <a:rPr lang="pt-BR" dirty="0" err="1" smtClean="0"/>
              <a:t>executadoIncondicionalmente</a:t>
            </a:r>
            <a:r>
              <a:rPr lang="pt-BR" dirty="0" smtClean="0"/>
              <a:t>();</a:t>
            </a:r>
            <a:br>
              <a:rPr lang="pt-BR" dirty="0" smtClean="0"/>
            </a:br>
            <a:r>
              <a:rPr lang="pt-BR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2CDB3-1308-4A38-8EC3-6C4DD21A67CA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Linhas em branco</a:t>
            </a:r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Duas linhas</a:t>
            </a:r>
          </a:p>
          <a:p>
            <a:pPr lvl="1"/>
            <a:r>
              <a:rPr lang="pt-BR" smtClean="0"/>
              <a:t>Entre seções e definições de classes e interfaces</a:t>
            </a:r>
          </a:p>
          <a:p>
            <a:r>
              <a:rPr lang="pt-BR" smtClean="0"/>
              <a:t>Uma linha</a:t>
            </a:r>
          </a:p>
          <a:p>
            <a:pPr lvl="1"/>
            <a:r>
              <a:rPr lang="pt-BR" smtClean="0"/>
              <a:t>Entre métodos, após a última variável de instância</a:t>
            </a:r>
          </a:p>
          <a:p>
            <a:pPr lvl="1"/>
            <a:r>
              <a:rPr lang="pt-BR" smtClean="0"/>
              <a:t>Entre trecho lógicos de um bloco</a:t>
            </a:r>
          </a:p>
          <a:p>
            <a:pPr lvl="2"/>
            <a:r>
              <a:rPr lang="pt-BR" smtClean="0"/>
              <a:t>Para facilitar o entendimento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6CAA1-A809-4465-BBC8-76092911E58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Espaços em branco</a:t>
            </a:r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Entre palavra chave e parênteses</a:t>
            </a:r>
          </a:p>
          <a:p>
            <a:pPr lvl="1"/>
            <a:r>
              <a:rPr lang="pt-BR" sz="2000" smtClean="0"/>
              <a:t>while (condicao)</a:t>
            </a:r>
          </a:p>
          <a:p>
            <a:r>
              <a:rPr lang="pt-BR" sz="2400" smtClean="0"/>
              <a:t>Depois de vírgulas</a:t>
            </a:r>
          </a:p>
          <a:p>
            <a:pPr lvl="1"/>
            <a:r>
              <a:rPr lang="pt-BR" sz="2000" smtClean="0"/>
              <a:t>new Conexao(host, login, senha);</a:t>
            </a:r>
          </a:p>
          <a:p>
            <a:r>
              <a:rPr lang="pt-BR" sz="2400" smtClean="0"/>
              <a:t>Entre operadores e operados binários</a:t>
            </a:r>
          </a:p>
          <a:p>
            <a:pPr lvl="1"/>
            <a:r>
              <a:rPr lang="en-US" sz="2000" i="1" smtClean="0"/>
              <a:t>2 * a * c</a:t>
            </a:r>
          </a:p>
          <a:p>
            <a:r>
              <a:rPr lang="en-US" sz="2400" smtClean="0"/>
              <a:t>Em expressões do for</a:t>
            </a:r>
          </a:p>
          <a:p>
            <a:pPr lvl="1"/>
            <a:r>
              <a:rPr lang="en-US" sz="2000" smtClean="0"/>
              <a:t>for (int i = 1; i &lt;= 10; i++)</a:t>
            </a:r>
          </a:p>
          <a:p>
            <a:r>
              <a:rPr lang="en-US" sz="2400" smtClean="0"/>
              <a:t>Em typecast</a:t>
            </a:r>
          </a:p>
          <a:p>
            <a:pPr lvl="1"/>
            <a:r>
              <a:rPr lang="en-US" sz="2000" smtClean="0"/>
              <a:t>int i = (int) d;</a:t>
            </a:r>
            <a:endParaRPr lang="pt-BR" sz="2000" smtClean="0"/>
          </a:p>
          <a:p>
            <a:pPr lvl="1"/>
            <a:endParaRPr lang="pt-BR" sz="20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DF755-8DB6-4275-AA52-7F3033A33C14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Nomenclatura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Classes e interfaces</a:t>
            </a:r>
          </a:p>
          <a:p>
            <a:pPr lvl="1"/>
            <a:r>
              <a:rPr lang="pt-BR" smtClean="0"/>
              <a:t>Pronomes</a:t>
            </a:r>
          </a:p>
          <a:p>
            <a:pPr lvl="1"/>
            <a:r>
              <a:rPr lang="pt-BR" smtClean="0"/>
              <a:t>Evite acrônimos e siglas</a:t>
            </a:r>
          </a:p>
          <a:p>
            <a:pPr lvl="1"/>
            <a:r>
              <a:rPr lang="pt-BR" smtClean="0"/>
              <a:t>Torne simples e descritivo</a:t>
            </a:r>
          </a:p>
          <a:p>
            <a:pPr lvl="1"/>
            <a:r>
              <a:rPr lang="pt-BR" smtClean="0"/>
              <a:t>Use estilo de formatação camelo (CamelCase)</a:t>
            </a:r>
          </a:p>
          <a:p>
            <a:pPr lvl="1"/>
            <a:r>
              <a:rPr lang="pt-BR" smtClean="0"/>
              <a:t>Primeira letra sempre em maiúsculo</a:t>
            </a:r>
          </a:p>
          <a:p>
            <a:r>
              <a:rPr lang="pt-BR" smtClean="0"/>
              <a:t>Métodos</a:t>
            </a:r>
          </a:p>
          <a:p>
            <a:pPr lvl="1"/>
            <a:r>
              <a:rPr lang="pt-BR" smtClean="0"/>
              <a:t>Verbos</a:t>
            </a:r>
          </a:p>
          <a:p>
            <a:pPr lvl="1"/>
            <a:r>
              <a:rPr lang="pt-BR" smtClean="0"/>
              <a:t>Use estilo de formatação camelo (camelCase)</a:t>
            </a:r>
          </a:p>
          <a:p>
            <a:pPr lvl="1"/>
            <a:r>
              <a:rPr lang="pt-BR" smtClean="0"/>
              <a:t>Primeira letra sempre em minúsculo</a:t>
            </a:r>
          </a:p>
          <a:p>
            <a:pPr lvl="1"/>
            <a:endParaRPr lang="pt-BR" smtClean="0"/>
          </a:p>
          <a:p>
            <a:pPr lvl="1"/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54763-EF0F-40D7-8877-E03E998D0B30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Nomenclatura</a:t>
            </a:r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Variáveis</a:t>
            </a:r>
          </a:p>
          <a:p>
            <a:pPr lvl="1"/>
            <a:r>
              <a:rPr lang="pt-BR" smtClean="0"/>
              <a:t>Nomes curtos</a:t>
            </a:r>
          </a:p>
          <a:p>
            <a:pPr lvl="1"/>
            <a:r>
              <a:rPr lang="pt-BR" smtClean="0"/>
              <a:t>Significativos</a:t>
            </a:r>
          </a:p>
          <a:p>
            <a:pPr lvl="1"/>
            <a:r>
              <a:rPr lang="pt-BR" smtClean="0"/>
              <a:t>Use estilo de formatação camelo (camelCase)</a:t>
            </a:r>
          </a:p>
          <a:p>
            <a:pPr lvl="1"/>
            <a:r>
              <a:rPr lang="pt-BR" smtClean="0"/>
              <a:t>Primeira letra sempre em minúsculo</a:t>
            </a:r>
          </a:p>
          <a:p>
            <a:pPr lvl="1"/>
            <a:r>
              <a:rPr lang="pt-BR" smtClean="0"/>
              <a:t>Evite usar letra única</a:t>
            </a:r>
          </a:p>
          <a:p>
            <a:pPr lvl="2"/>
            <a:r>
              <a:rPr lang="pt-BR" smtClean="0"/>
              <a:t>Exceção de variáveis do for</a:t>
            </a:r>
          </a:p>
          <a:p>
            <a:r>
              <a:rPr lang="pt-BR" smtClean="0"/>
              <a:t>Constantes</a:t>
            </a:r>
          </a:p>
          <a:p>
            <a:pPr lvl="1"/>
            <a:r>
              <a:rPr lang="pt-BR" smtClean="0"/>
              <a:t>Todas as letras maiúsculas</a:t>
            </a:r>
          </a:p>
          <a:p>
            <a:pPr lvl="1"/>
            <a:r>
              <a:rPr lang="pt-BR" smtClean="0"/>
              <a:t>Espaços separados por “_” (underspace)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5AAEF-40D3-40F8-B5BE-51AD4A644ED3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Dicas de programação</a:t>
            </a:r>
          </a:p>
        </p:txBody>
      </p:sp>
      <p:sp>
        <p:nvSpPr>
          <p:cNvPr id="399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Não torne o acesso a atributos públicos</a:t>
            </a:r>
          </a:p>
          <a:p>
            <a:r>
              <a:rPr lang="pt-BR" smtClean="0"/>
              <a:t>Acesse variáveis e métodos estáticos através da classe</a:t>
            </a:r>
          </a:p>
          <a:p>
            <a:pPr lvl="1"/>
            <a:r>
              <a:rPr lang="pt-BR" smtClean="0"/>
              <a:t>Use</a:t>
            </a:r>
          </a:p>
          <a:p>
            <a:pPr lvl="2"/>
            <a:r>
              <a:rPr lang="pt-BR" smtClean="0"/>
              <a:t>long valor = Long.parseLong(“-1.5”);</a:t>
            </a:r>
          </a:p>
          <a:p>
            <a:pPr lvl="1"/>
            <a:r>
              <a:rPr lang="pt-BR" smtClean="0"/>
              <a:t>Evite</a:t>
            </a:r>
          </a:p>
          <a:p>
            <a:pPr lvl="2"/>
            <a:r>
              <a:rPr lang="pt-BR" sz="1800" smtClean="0"/>
              <a:t>Long valorL = new Long(0);</a:t>
            </a:r>
            <a:br>
              <a:rPr lang="pt-BR" sz="1800" smtClean="0"/>
            </a:br>
            <a:r>
              <a:rPr lang="pt-BR" sz="1800" smtClean="0"/>
              <a:t>long valorl = valorL.parseLong("-1.5");</a:t>
            </a:r>
          </a:p>
          <a:p>
            <a:r>
              <a:rPr lang="pt-BR" smtClean="0"/>
              <a:t>Use constantes</a:t>
            </a:r>
          </a:p>
          <a:p>
            <a:pPr lvl="1"/>
            <a:r>
              <a:rPr lang="pt-BR" smtClean="0"/>
              <a:t>Exceção para os números -1, 0 e 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5ACB9A-C345-44DA-BD52-EBA793144CA7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Dicas de programação</a:t>
            </a:r>
          </a:p>
        </p:txBody>
      </p:sp>
      <p:sp>
        <p:nvSpPr>
          <p:cNvPr id="409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Evite atribuições combinadas como</a:t>
            </a:r>
          </a:p>
          <a:p>
            <a:pPr lvl="1"/>
            <a:r>
              <a:rPr lang="pt-BR" dirty="0" smtClean="0"/>
              <a:t>obj1.letra = obj2.letra = ‘a';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c++</a:t>
            </a:r>
            <a:r>
              <a:rPr lang="en-US" dirty="0" smtClean="0"/>
              <a:t> = d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{ </a:t>
            </a:r>
            <a:r>
              <a:rPr lang="en-US" dirty="0" smtClean="0"/>
              <a:t>//Java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pt-BR" dirty="0" smtClean="0"/>
              <a:t>...</a:t>
            </a:r>
            <a:br>
              <a:rPr lang="pt-BR" dirty="0" smtClean="0"/>
            </a:b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d = (a = b + c) + r;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0D046-1D52-4D29-BCBC-60997A94C5A0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Dicas de programação</a:t>
            </a:r>
          </a:p>
        </p:txBody>
      </p:sp>
      <p:sp>
        <p:nvSpPr>
          <p:cNvPr id="419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Parênteses</a:t>
            </a:r>
          </a:p>
          <a:p>
            <a:pPr lvl="1"/>
            <a:r>
              <a:rPr lang="pt-BR" smtClean="0"/>
              <a:t>Não economize em expressões</a:t>
            </a:r>
          </a:p>
          <a:p>
            <a:pPr lvl="1"/>
            <a:r>
              <a:rPr lang="pt-BR" smtClean="0"/>
              <a:t>Evite</a:t>
            </a:r>
          </a:p>
          <a:p>
            <a:pPr lvl="2"/>
            <a:r>
              <a:rPr lang="en-US" smtClean="0"/>
              <a:t>if (a == b &amp;&amp; c == d)</a:t>
            </a:r>
          </a:p>
          <a:p>
            <a:pPr lvl="1"/>
            <a:r>
              <a:rPr lang="en-US" smtClean="0"/>
              <a:t>Prefira</a:t>
            </a:r>
          </a:p>
          <a:p>
            <a:pPr lvl="2"/>
            <a:r>
              <a:rPr lang="en-US" smtClean="0"/>
              <a:t>if ((a == b) &amp;&amp; (c == d))</a:t>
            </a:r>
            <a:endParaRPr lang="pt-BR" smtClean="0"/>
          </a:p>
          <a:p>
            <a:pPr lvl="1"/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D4E17-C56F-479E-BC5A-F45300812C8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Dicas de programação</a:t>
            </a:r>
          </a:p>
        </p:txBody>
      </p:sp>
      <p:sp>
        <p:nvSpPr>
          <p:cNvPr id="430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de retorno</a:t>
            </a:r>
          </a:p>
          <a:p>
            <a:pPr lvl="1"/>
            <a:r>
              <a:rPr lang="pt-BR" dirty="0" smtClean="0"/>
              <a:t>Evite</a:t>
            </a:r>
          </a:p>
          <a:p>
            <a:pPr lvl="2"/>
            <a:r>
              <a:rPr lang="pt-BR" sz="1600" dirty="0" err="1" smtClean="0"/>
              <a:t>if</a:t>
            </a:r>
            <a:r>
              <a:rPr lang="pt-BR" sz="1600" dirty="0" smtClean="0"/>
              <a:t> (</a:t>
            </a:r>
            <a:r>
              <a:rPr lang="pt-BR" sz="1600" dirty="0" err="1" smtClean="0"/>
              <a:t>expressaoBooleana</a:t>
            </a:r>
            <a:r>
              <a:rPr lang="pt-BR" sz="1600" dirty="0" smtClean="0"/>
              <a:t>)</a:t>
            </a:r>
          </a:p>
          <a:p>
            <a:pPr lvl="2">
              <a:buNone/>
            </a:pPr>
            <a:r>
              <a:rPr lang="pt-BR" sz="1600" dirty="0" smtClean="0"/>
              <a:t>	</a:t>
            </a:r>
            <a:r>
              <a:rPr lang="pt-BR" sz="1600" dirty="0" smtClean="0"/>
              <a:t>{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</a:t>
            </a:r>
            <a:r>
              <a:rPr lang="pt-BR" sz="1800" dirty="0" smtClean="0"/>
              <a:t>TRUE;</a:t>
            </a:r>
            <a:br>
              <a:rPr lang="pt-BR" sz="1800" dirty="0" smtClean="0"/>
            </a:br>
            <a:r>
              <a:rPr lang="pt-BR" sz="1800" dirty="0" smtClean="0"/>
              <a:t>} </a:t>
            </a:r>
            <a:r>
              <a:rPr lang="pt-BR" sz="1800" dirty="0" err="1" smtClean="0"/>
              <a:t>else</a:t>
            </a:r>
            <a:r>
              <a:rPr lang="pt-BR" sz="1800" dirty="0" smtClean="0"/>
              <a:t> </a:t>
            </a:r>
            <a:endParaRPr lang="pt-BR" sz="1800" dirty="0" smtClean="0"/>
          </a:p>
          <a:p>
            <a:pPr lvl="2">
              <a:buNone/>
            </a:pPr>
            <a:r>
              <a:rPr lang="pt-BR" sz="1800" dirty="0" smtClean="0"/>
              <a:t>	</a:t>
            </a:r>
            <a:r>
              <a:rPr lang="pt-BR" sz="1800" dirty="0" smtClean="0"/>
              <a:t>{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</a:t>
            </a:r>
            <a:r>
              <a:rPr lang="pt-BR" sz="1800" dirty="0" smtClean="0"/>
              <a:t>FALSE;</a:t>
            </a:r>
            <a:br>
              <a:rPr lang="pt-BR" sz="1800" dirty="0" smtClean="0"/>
            </a:br>
            <a:r>
              <a:rPr lang="pt-BR" sz="1800" dirty="0" smtClean="0"/>
              <a:t>}</a:t>
            </a:r>
          </a:p>
          <a:p>
            <a:pPr lvl="2"/>
            <a:r>
              <a:rPr lang="pt-BR" sz="1600" dirty="0" err="1" smtClean="0"/>
              <a:t>if</a:t>
            </a:r>
            <a:r>
              <a:rPr lang="pt-BR" sz="1600" dirty="0" smtClean="0"/>
              <a:t> (</a:t>
            </a:r>
            <a:r>
              <a:rPr lang="pt-BR" sz="1600" dirty="0" err="1" smtClean="0"/>
              <a:t>expressaoBooleana</a:t>
            </a:r>
            <a:r>
              <a:rPr lang="pt-BR" sz="1600" dirty="0" smtClean="0"/>
              <a:t>) </a:t>
            </a:r>
          </a:p>
          <a:p>
            <a:pPr lvl="2">
              <a:buNone/>
            </a:pPr>
            <a:r>
              <a:rPr lang="pt-BR" sz="1600" dirty="0" smtClean="0"/>
              <a:t>	</a:t>
            </a:r>
            <a:r>
              <a:rPr lang="pt-BR" sz="1600" dirty="0" smtClean="0"/>
              <a:t>{	</a:t>
            </a:r>
            <a:r>
              <a:rPr lang="pt-BR" sz="1600" dirty="0" err="1" smtClean="0"/>
              <a:t>return</a:t>
            </a:r>
            <a:r>
              <a:rPr lang="pt-BR" sz="1600" dirty="0" smtClean="0"/>
              <a:t> TRUE;</a:t>
            </a:r>
            <a:br>
              <a:rPr lang="pt-BR" sz="1600" dirty="0" smtClean="0"/>
            </a:br>
            <a:r>
              <a:rPr lang="pt-BR" sz="1600" dirty="0" smtClean="0"/>
              <a:t>} </a:t>
            </a:r>
          </a:p>
          <a:p>
            <a:pPr lvl="1"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return</a:t>
            </a:r>
            <a:r>
              <a:rPr lang="pt-BR" sz="1600" dirty="0" smtClean="0"/>
              <a:t> FALSE;</a:t>
            </a:r>
            <a:endParaRPr lang="pt-BR" sz="1800" dirty="0" smtClean="0"/>
          </a:p>
          <a:p>
            <a:pPr lvl="1"/>
            <a:r>
              <a:rPr lang="pt-BR" sz="2100" dirty="0" smtClean="0"/>
              <a:t>Prefira</a:t>
            </a:r>
          </a:p>
          <a:p>
            <a:pPr lvl="2"/>
            <a:r>
              <a:rPr lang="pt-BR" sz="1600" dirty="0" err="1" smtClean="0"/>
              <a:t>return</a:t>
            </a:r>
            <a:r>
              <a:rPr lang="pt-BR" sz="1600" dirty="0" smtClean="0"/>
              <a:t> </a:t>
            </a:r>
            <a:r>
              <a:rPr lang="pt-BR" sz="1600" dirty="0" err="1" smtClean="0"/>
              <a:t>expressaoBooleana</a:t>
            </a:r>
            <a:r>
              <a:rPr lang="pt-BR" sz="1600" dirty="0" smtClean="0"/>
              <a:t>;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lvl="2"/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630D1-B018-42DD-BA0B-CCE1C9DAFC71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</a:t>
            </a:r>
          </a:p>
        </p:txBody>
      </p:sp>
      <p:sp>
        <p:nvSpPr>
          <p:cNvPr id="440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Aplicação de exemplo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Conventions</a:t>
            </a:r>
            <a:r>
              <a:rPr lang="pt-BR" dirty="0" smtClean="0"/>
              <a:t>. </a:t>
            </a:r>
            <a:r>
              <a:rPr lang="pt-BR" dirty="0" smtClean="0"/>
              <a:t>&lt;http://www.oracle.com/technetwork/java/codeconvtoc-136057.html&gt;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2E796-DAF7-4CD7-9EAF-35F6B650DFC8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Organização de arquivos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Seções</a:t>
            </a:r>
          </a:p>
          <a:p>
            <a:pPr lvl="1"/>
            <a:r>
              <a:rPr lang="pt-BR" smtClean="0"/>
              <a:t>Separadas por uma linha em branco</a:t>
            </a:r>
          </a:p>
          <a:p>
            <a:pPr lvl="1"/>
            <a:r>
              <a:rPr lang="pt-BR" smtClean="0"/>
              <a:t>Comentário com descrição</a:t>
            </a:r>
          </a:p>
          <a:p>
            <a:pPr lvl="2"/>
            <a:r>
              <a:rPr lang="pt-BR" smtClean="0"/>
              <a:t>Opcional</a:t>
            </a:r>
          </a:p>
          <a:p>
            <a:r>
              <a:rPr lang="pt-BR" smtClean="0"/>
              <a:t>Limitação da quantidade de linhas</a:t>
            </a:r>
          </a:p>
          <a:p>
            <a:pPr lvl="1"/>
            <a:r>
              <a:rPr lang="pt-BR" smtClean="0"/>
              <a:t>Arquivos com mais de 2000 linhas devem ser evitados</a:t>
            </a:r>
          </a:p>
          <a:p>
            <a:pPr lvl="1"/>
            <a:r>
              <a:rPr lang="pt-BR" smtClean="0"/>
              <a:t>Obs: não é proibido!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C026B-6D36-4DEF-BDD2-468B1BC980F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Arquivos fonte Java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Devem ser organizados nesta ordem</a:t>
            </a:r>
          </a:p>
          <a:p>
            <a:pPr lvl="1"/>
            <a:r>
              <a:rPr lang="pt-BR" smtClean="0"/>
              <a:t>Comentários iniciais</a:t>
            </a:r>
          </a:p>
          <a:p>
            <a:pPr lvl="1"/>
            <a:r>
              <a:rPr lang="pt-BR" smtClean="0"/>
              <a:t>Declaração de pacote</a:t>
            </a:r>
          </a:p>
          <a:p>
            <a:pPr lvl="1"/>
            <a:r>
              <a:rPr lang="pt-BR" smtClean="0"/>
              <a:t>Importação de pacotes</a:t>
            </a:r>
          </a:p>
          <a:p>
            <a:pPr lvl="1"/>
            <a:r>
              <a:rPr lang="pt-BR" smtClean="0"/>
              <a:t>Definição de classes e interfaces</a:t>
            </a:r>
          </a:p>
          <a:p>
            <a:pPr lvl="1"/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A93EE-3970-4356-A90D-A0B66D9E4E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Comentários iniciais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Conteúdo</a:t>
            </a:r>
          </a:p>
          <a:p>
            <a:pPr lvl="1"/>
            <a:r>
              <a:rPr lang="pt-BR" smtClean="0"/>
              <a:t>Breve descrição do programa</a:t>
            </a:r>
          </a:p>
          <a:p>
            <a:pPr lvl="1"/>
            <a:r>
              <a:rPr lang="pt-BR" smtClean="0"/>
              <a:t>Data</a:t>
            </a:r>
          </a:p>
          <a:p>
            <a:pPr lvl="1"/>
            <a:r>
              <a:rPr lang="pt-BR" smtClean="0"/>
              <a:t>Direitos autorais (© Copyright)</a:t>
            </a:r>
          </a:p>
          <a:p>
            <a:r>
              <a:rPr lang="pt-BR" smtClean="0"/>
              <a:t>Exemplo</a:t>
            </a:r>
          </a:p>
          <a:p>
            <a:pPr lvl="1"/>
            <a:r>
              <a:rPr lang="pt-BR" smtClean="0"/>
              <a:t>/**</a:t>
            </a:r>
            <a:br>
              <a:rPr lang="pt-BR" smtClean="0"/>
            </a:br>
            <a:r>
              <a:rPr lang="pt-BR" smtClean="0"/>
              <a:t> *  Classe</a:t>
            </a:r>
            <a:br>
              <a:rPr lang="pt-BR" smtClean="0"/>
            </a:br>
            <a:r>
              <a:rPr lang="pt-BR" smtClean="0"/>
              <a:t> *  Versão</a:t>
            </a:r>
            <a:br>
              <a:rPr lang="pt-BR" smtClean="0"/>
            </a:br>
            <a:r>
              <a:rPr lang="pt-BR" smtClean="0"/>
              <a:t> *  Direitos autorais</a:t>
            </a:r>
            <a:br>
              <a:rPr lang="pt-BR" smtClean="0"/>
            </a:br>
            <a:r>
              <a:rPr lang="pt-BR" smtClean="0"/>
              <a:t> */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    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D75BC-0299-4722-8219-F8096F24F8F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smtClean="0"/>
              <a:t>Declaração de pacotes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Declaração</a:t>
            </a:r>
          </a:p>
          <a:p>
            <a:pPr lvl="1"/>
            <a:r>
              <a:rPr lang="pt-BR" smtClean="0"/>
              <a:t>Opcional, caso pacote não seja a raiz</a:t>
            </a:r>
          </a:p>
          <a:p>
            <a:pPr lvl="1"/>
            <a:r>
              <a:rPr lang="pt-BR" smtClean="0"/>
              <a:t>Recomenda-se começar com o inverso da url do site da empresa</a:t>
            </a:r>
          </a:p>
          <a:p>
            <a:r>
              <a:rPr lang="pt-BR" smtClean="0"/>
              <a:t>Exemplo</a:t>
            </a:r>
          </a:p>
          <a:p>
            <a:pPr lvl="1"/>
            <a:r>
              <a:rPr lang="pt-BR" smtClean="0"/>
              <a:t>package com.topsolucoes.ensino.facisa.pp;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11778-9D73-4FDD-856D-997B5182A33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Importação de pacotes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Importação</a:t>
            </a:r>
          </a:p>
          <a:p>
            <a:pPr lvl="1"/>
            <a:r>
              <a:rPr lang="pt-BR" smtClean="0"/>
              <a:t>Evite importar classes que não estão sendo utilizadas</a:t>
            </a:r>
          </a:p>
          <a:p>
            <a:pPr lvl="2"/>
            <a:r>
              <a:rPr lang="pt-BR" smtClean="0"/>
              <a:t>Pode provocar confusão</a:t>
            </a:r>
          </a:p>
          <a:p>
            <a:pPr lvl="2"/>
            <a:r>
              <a:rPr lang="pt-BR" smtClean="0"/>
              <a:t>Gerar falsa dependência de biblioteca</a:t>
            </a:r>
          </a:p>
          <a:p>
            <a:r>
              <a:rPr lang="pt-BR" smtClean="0"/>
              <a:t>Exemplo</a:t>
            </a:r>
          </a:p>
          <a:p>
            <a:pPr lvl="1"/>
            <a:r>
              <a:rPr lang="pt-BR" smtClean="0"/>
              <a:t>import java.sql.Connection;</a:t>
            </a: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7677F7-A9B5-497F-9EF3-E6FD0248E38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smtClean="0"/>
              <a:t>Definição de classes e interfaces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400" dirty="0" smtClean="0"/>
              <a:t>Devem seguir a seguinte ordem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400" dirty="0" smtClean="0"/>
              <a:t>Comentário de documentação da classe ou interface</a:t>
            </a:r>
          </a:p>
          <a:p>
            <a:pPr marL="1155700" lvl="2" indent="-514350">
              <a:defRPr/>
            </a:pPr>
            <a:r>
              <a:rPr lang="pt-BR" sz="1700" dirty="0" smtClean="0"/>
              <a:t>/** ... */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400" dirty="0" smtClean="0"/>
              <a:t>Declaração da classe ou interface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400" dirty="0" smtClean="0"/>
              <a:t>Comentário de documentação da classe ou interface</a:t>
            </a:r>
          </a:p>
          <a:p>
            <a:pPr marL="1155700" lvl="2" indent="-514350">
              <a:defRPr/>
            </a:pPr>
            <a:r>
              <a:rPr lang="pt-BR" sz="1700" dirty="0" smtClean="0"/>
              <a:t>Opcional /* ... */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400" dirty="0" smtClean="0"/>
              <a:t>Variáveis estáticas</a:t>
            </a:r>
          </a:p>
          <a:p>
            <a:pPr marL="1155700" lvl="2" indent="-514350">
              <a:defRPr/>
            </a:pPr>
            <a:r>
              <a:rPr lang="pt-BR" sz="1700" dirty="0" err="1" smtClean="0"/>
              <a:t>static</a:t>
            </a:r>
            <a:endParaRPr lang="pt-BR" sz="17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400" dirty="0" smtClean="0"/>
              <a:t>Variáveis de instância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400" dirty="0" smtClean="0"/>
              <a:t>Construtores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400" dirty="0" smtClean="0"/>
              <a:t>Métodos</a:t>
            </a:r>
          </a:p>
          <a:p>
            <a:pPr marL="514350" indent="-514350">
              <a:defRPr/>
            </a:pPr>
            <a:endParaRPr lang="pt-BR" sz="24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FDE43-7351-48E5-AF0C-D835D3073142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2767</TotalTime>
  <Words>848</Words>
  <Application>Microsoft Office PowerPoint</Application>
  <PresentationFormat>Apresentação na tela (4:3)</PresentationFormat>
  <Paragraphs>328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Constantia</vt:lpstr>
      <vt:lpstr>Wingdings 2</vt:lpstr>
      <vt:lpstr>Fluxo</vt:lpstr>
      <vt:lpstr>     Convenções de codificação </vt:lpstr>
      <vt:lpstr>Importância</vt:lpstr>
      <vt:lpstr>Terminação de arquivos</vt:lpstr>
      <vt:lpstr>Organização de arquivos</vt:lpstr>
      <vt:lpstr>Arquivos fonte Java</vt:lpstr>
      <vt:lpstr>Comentários iniciais</vt:lpstr>
      <vt:lpstr>Declaração de pacotes</vt:lpstr>
      <vt:lpstr>Importação de pacotes</vt:lpstr>
      <vt:lpstr>Definição de classes e interfaces</vt:lpstr>
      <vt:lpstr>Formatação</vt:lpstr>
      <vt:lpstr>Quebra de linha</vt:lpstr>
      <vt:lpstr>Quebra de linha</vt:lpstr>
      <vt:lpstr>Quebra de linha</vt:lpstr>
      <vt:lpstr>Endentação em métodos</vt:lpstr>
      <vt:lpstr>Endentação em expressões</vt:lpstr>
      <vt:lpstr>Endentação em expressões</vt:lpstr>
      <vt:lpstr>Endentação em expressões ternárias</vt:lpstr>
      <vt:lpstr>Comentários</vt:lpstr>
      <vt:lpstr>Comentários</vt:lpstr>
      <vt:lpstr>Declarações</vt:lpstr>
      <vt:lpstr>Declarações</vt:lpstr>
      <vt:lpstr>Inicialização</vt:lpstr>
      <vt:lpstr>Atribuições</vt:lpstr>
      <vt:lpstr>Comandos compostos</vt:lpstr>
      <vt:lpstr>Valor de retorno</vt:lpstr>
      <vt:lpstr>If e if/else</vt:lpstr>
      <vt:lpstr>If/else/if/else</vt:lpstr>
      <vt:lpstr>Loops</vt:lpstr>
      <vt:lpstr>switch</vt:lpstr>
      <vt:lpstr>try/catch</vt:lpstr>
      <vt:lpstr>Linhas em branco</vt:lpstr>
      <vt:lpstr>Espaços em branco</vt:lpstr>
      <vt:lpstr>Nomenclatura</vt:lpstr>
      <vt:lpstr>Nomenclatura</vt:lpstr>
      <vt:lpstr>Dicas de programação</vt:lpstr>
      <vt:lpstr>Dicas de programação</vt:lpstr>
      <vt:lpstr>Dicas de programação</vt:lpstr>
      <vt:lpstr>Dicas de programação</vt:lpstr>
      <vt:lpstr>Referência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Decisão</dc:title>
  <dc:creator>Bruno Brito</dc:creator>
  <cp:lastModifiedBy>Bruno Brito</cp:lastModifiedBy>
  <cp:revision>829</cp:revision>
  <dcterms:modified xsi:type="dcterms:W3CDTF">2015-04-07T17:50:19Z</dcterms:modified>
</cp:coreProperties>
</file>