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88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69" r:id="rId25"/>
    <p:sldId id="285" r:id="rId26"/>
    <p:sldId id="286" r:id="rId27"/>
    <p:sldId id="287" r:id="rId28"/>
    <p:sldId id="262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9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7E7214-28C7-4619-935C-764E7BFEC565}" type="datetimeFigureOut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4F3126-9D1B-423F-AC38-940D7C8A4D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855A9E-2040-4F11-8794-5A838145DA31}" type="datetimeFigureOut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048A28-DA9C-44AE-B13C-6EEA21B9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4E65F-72A9-4E8E-B000-CD44038E9CC5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4EEE3-4537-424D-9DA2-F994C88C64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AA74-71F9-408E-B17A-D3D9D8258042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FA760-CF33-4D8E-B61A-B54C964552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DD251-4F9D-49F4-8079-B5564DF8251A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682C-44E2-416F-857F-BE73D2061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F396-C8ED-4537-98AC-D4B73D5BA676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CAA-E4F4-413D-ACD1-F6C2A3B3D2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F2169-551D-424F-A0C7-B592E6BEB4A2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A77B-1E71-48E0-83C6-51AF14147B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AB13E-2DD8-4C91-BE7B-1ECBDE11394A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B903-1B5D-433E-B693-673451B242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7125-090F-47D3-92F7-01DE22A80788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86BC-B26C-42D9-9D55-AB4BCA67F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40D7-967C-45AA-9B11-52E536B6500B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3948-2E38-42FF-A930-E96840800A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7B07-D144-4CE8-8222-2B6967D10FE3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EB40-BD07-4F9A-9666-117F3F61B3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AB7B6-8957-40CF-861A-FE756579C559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318F1-C9F6-4173-A445-5C5E9889D9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0CF2-8F2D-458D-B576-530ADB6DF25D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C338-AC7C-4740-A301-324B0E4986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4A0F2A-6C01-4D66-9CDE-8234ACED487C}" type="datetime1">
              <a:rPr lang="pt-BR"/>
              <a:pPr>
                <a:defRPr/>
              </a:pPr>
              <a:t>04/11/2014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330DCB-B950-49A4-9327-4E000818DE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7" r:id="rId2"/>
    <p:sldLayoutId id="2147483876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7" r:id="rId9"/>
    <p:sldLayoutId id="2147483873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docs/downlo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Técnicas de depuração</a:t>
            </a:r>
            <a:endParaRPr lang="pt-BR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2: aonde?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Qual foi a última mudança?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Se </a:t>
            </a:r>
            <a:r>
              <a:rPr lang="pt-BR" dirty="0" smtClean="0"/>
              <a:t>roda testes </a:t>
            </a:r>
            <a:r>
              <a:rPr lang="pt-BR" dirty="0" smtClean="0"/>
              <a:t>a cada mudança e </a:t>
            </a:r>
            <a:r>
              <a:rPr lang="pt-BR" dirty="0" smtClean="0"/>
              <a:t>teste </a:t>
            </a:r>
            <a:r>
              <a:rPr lang="pt-BR" dirty="0" smtClean="0"/>
              <a:t>falha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que provocou o erro foi a última mudança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Localização</a:t>
            </a:r>
          </a:p>
          <a:p>
            <a:pPr lvl="1">
              <a:lnSpc>
                <a:spcPct val="90000"/>
              </a:lnSpc>
            </a:pPr>
            <a:r>
              <a:rPr lang="pt-BR" dirty="0" err="1" smtClean="0"/>
              <a:t>B</a:t>
            </a:r>
            <a:r>
              <a:rPr lang="pt-BR" i="1" dirty="0" err="1" smtClean="0"/>
              <a:t>ug</a:t>
            </a:r>
            <a:r>
              <a:rPr lang="pt-BR" dirty="0" smtClean="0"/>
              <a:t> pode estar no código novo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Código novo expôs o </a:t>
            </a:r>
            <a:r>
              <a:rPr lang="pt-BR" i="1" dirty="0" err="1" smtClean="0"/>
              <a:t>bug</a:t>
            </a:r>
            <a:r>
              <a:rPr lang="pt-BR" dirty="0" smtClean="0"/>
              <a:t> de outro lugar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Se </a:t>
            </a:r>
            <a:r>
              <a:rPr lang="pt-BR" dirty="0" smtClean="0"/>
              <a:t>não </a:t>
            </a:r>
            <a:r>
              <a:rPr lang="pt-BR" dirty="0" smtClean="0"/>
              <a:t>roda testes a cada mudança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Veja se </a:t>
            </a:r>
            <a:r>
              <a:rPr lang="pt-BR" i="1" dirty="0" err="1" smtClean="0"/>
              <a:t>bug</a:t>
            </a:r>
            <a:r>
              <a:rPr lang="pt-BR" dirty="0" smtClean="0"/>
              <a:t> </a:t>
            </a:r>
            <a:r>
              <a:rPr lang="pt-BR" dirty="0" smtClean="0"/>
              <a:t>aparece nas versões anteriores do código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DE64-52F6-4E7B-B1A2-799B720AEE3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3: Se repete?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 smtClean="0"/>
              <a:t>corrigir</a:t>
            </a:r>
            <a:endParaRPr lang="pt-BR" dirty="0" smtClean="0"/>
          </a:p>
          <a:p>
            <a:pPr lvl="1"/>
            <a:r>
              <a:rPr lang="pt-BR" dirty="0" smtClean="0"/>
              <a:t>Pergunte </a:t>
            </a:r>
            <a:r>
              <a:rPr lang="pt-BR" dirty="0" smtClean="0"/>
              <a:t>se </a:t>
            </a:r>
            <a:r>
              <a:rPr lang="pt-BR" dirty="0" smtClean="0"/>
              <a:t>você </a:t>
            </a:r>
            <a:r>
              <a:rPr lang="pt-BR" dirty="0" smtClean="0"/>
              <a:t>cometeu </a:t>
            </a:r>
            <a:r>
              <a:rPr lang="pt-BR" dirty="0" smtClean="0"/>
              <a:t>o mesmo erro em algum outro lugar</a:t>
            </a:r>
          </a:p>
          <a:p>
            <a:pPr lvl="1"/>
            <a:r>
              <a:rPr lang="pt-BR" dirty="0" smtClean="0"/>
              <a:t>Em caso afirmativo, vá lá e </a:t>
            </a:r>
            <a:r>
              <a:rPr lang="pt-BR" dirty="0" smtClean="0"/>
              <a:t>corrija</a:t>
            </a:r>
          </a:p>
          <a:p>
            <a:pPr lvl="2"/>
            <a:r>
              <a:rPr lang="pt-BR" dirty="0" smtClean="0"/>
              <a:t>N</a:t>
            </a:r>
            <a:r>
              <a:rPr lang="pt-BR" dirty="0" smtClean="0"/>
              <a:t>ão </a:t>
            </a:r>
            <a:r>
              <a:rPr lang="pt-BR" dirty="0" smtClean="0"/>
              <a:t>deixe </a:t>
            </a:r>
            <a:r>
              <a:rPr lang="pt-BR" dirty="0" smtClean="0"/>
              <a:t>pra </a:t>
            </a:r>
            <a:r>
              <a:rPr lang="pt-BR" dirty="0" smtClean="0"/>
              <a:t>mais tarde.</a:t>
            </a:r>
          </a:p>
          <a:p>
            <a:r>
              <a:rPr lang="pt-BR" dirty="0" smtClean="0"/>
              <a:t>Procure aprender com os seus erros de modo a não </a:t>
            </a:r>
            <a:r>
              <a:rPr lang="pt-BR" dirty="0" smtClean="0"/>
              <a:t>repeti-los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69B7F-3A65-42AF-ACAA-5C44FE0FE5C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4: não adie!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</a:pPr>
            <a:r>
              <a:rPr lang="pt-BR" sz="2800" dirty="0" smtClean="0"/>
              <a:t>Quando </a:t>
            </a:r>
            <a:r>
              <a:rPr lang="pt-BR" sz="2800" dirty="0" smtClean="0"/>
              <a:t>erro </a:t>
            </a:r>
            <a:r>
              <a:rPr lang="pt-BR" sz="2800" dirty="0" smtClean="0"/>
              <a:t>aparece pela primeira vez, tente achá-lo imediatamente</a:t>
            </a:r>
          </a:p>
          <a:p>
            <a:pPr lvl="1">
              <a:lnSpc>
                <a:spcPct val="90000"/>
              </a:lnSpc>
              <a:buSzTx/>
            </a:pPr>
            <a:r>
              <a:rPr lang="pt-BR" sz="2800" dirty="0" smtClean="0"/>
              <a:t>Não ignore </a:t>
            </a:r>
            <a:r>
              <a:rPr lang="pt-BR" sz="2800" dirty="0" smtClean="0"/>
              <a:t>pois será mais desastroso</a:t>
            </a:r>
            <a:endParaRPr lang="pt-BR" sz="2800" dirty="0" smtClean="0"/>
          </a:p>
          <a:p>
            <a:pPr>
              <a:lnSpc>
                <a:spcPct val="80000"/>
              </a:lnSpc>
            </a:pPr>
            <a:r>
              <a:rPr lang="pt-BR" sz="2800" dirty="0" smtClean="0"/>
              <a:t>Exemplo</a:t>
            </a:r>
          </a:p>
          <a:p>
            <a:pPr lvl="1">
              <a:lnSpc>
                <a:spcPct val="80000"/>
              </a:lnSpc>
            </a:pPr>
            <a:r>
              <a:rPr lang="pt-BR" sz="2800" dirty="0" err="1" smtClean="0"/>
              <a:t>Mars</a:t>
            </a:r>
            <a:r>
              <a:rPr lang="pt-BR" sz="2800" dirty="0" smtClean="0"/>
              <a:t> </a:t>
            </a:r>
            <a:r>
              <a:rPr lang="pt-BR" sz="2800" dirty="0" err="1" smtClean="0"/>
              <a:t>Pathfinder</a:t>
            </a:r>
            <a:r>
              <a:rPr lang="pt-BR" sz="2800" dirty="0" smtClean="0"/>
              <a:t> </a:t>
            </a:r>
            <a:r>
              <a:rPr lang="pt-BR" sz="2800" dirty="0" smtClean="0"/>
              <a:t>(julho </a:t>
            </a:r>
            <a:r>
              <a:rPr lang="pt-BR" sz="2800" dirty="0" smtClean="0"/>
              <a:t>de 1997) reiniciava todo dia no meio do trabalho</a:t>
            </a:r>
          </a:p>
          <a:p>
            <a:pPr lvl="2">
              <a:lnSpc>
                <a:spcPct val="80000"/>
              </a:lnSpc>
            </a:pPr>
            <a:r>
              <a:rPr lang="pt-BR" sz="2500" dirty="0" smtClean="0"/>
              <a:t>Depuraram e </a:t>
            </a:r>
            <a:r>
              <a:rPr lang="pt-BR" sz="2500" dirty="0" smtClean="0"/>
              <a:t>acharam o </a:t>
            </a:r>
            <a:r>
              <a:rPr lang="pt-BR" sz="2500" dirty="0" smtClean="0"/>
              <a:t>erro</a:t>
            </a:r>
          </a:p>
          <a:p>
            <a:pPr lvl="2">
              <a:lnSpc>
                <a:spcPct val="80000"/>
              </a:lnSpc>
            </a:pPr>
            <a:r>
              <a:rPr lang="pt-BR" sz="2500" dirty="0" smtClean="0"/>
              <a:t>Lembraram </a:t>
            </a:r>
            <a:r>
              <a:rPr lang="pt-BR" sz="2500" dirty="0" smtClean="0"/>
              <a:t>que tinham ignorado </a:t>
            </a:r>
            <a:r>
              <a:rPr lang="pt-BR" sz="2500" dirty="0" smtClean="0"/>
              <a:t>antes </a:t>
            </a:r>
            <a:r>
              <a:rPr lang="pt-BR" sz="2500" dirty="0" smtClean="0"/>
              <a:t>e </a:t>
            </a:r>
            <a:r>
              <a:rPr lang="pt-BR" sz="2500" dirty="0" smtClean="0"/>
              <a:t>esquecido dele</a:t>
            </a:r>
            <a:endParaRPr lang="pt-BR" sz="2500" dirty="0" smtClean="0"/>
          </a:p>
          <a:p>
            <a:pPr lvl="1">
              <a:lnSpc>
                <a:spcPct val="80000"/>
              </a:lnSpc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32462-8A14-4909-92C2-70C603B68D6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5: faça o correto! 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 comum de programadores inexperientes</a:t>
            </a:r>
          </a:p>
          <a:p>
            <a:pPr lvl="1"/>
            <a:r>
              <a:rPr lang="pt-BR" dirty="0" smtClean="0"/>
              <a:t>Quando </a:t>
            </a:r>
            <a:r>
              <a:rPr lang="pt-BR" dirty="0" smtClean="0"/>
              <a:t>acham </a:t>
            </a:r>
            <a:r>
              <a:rPr lang="pt-BR" i="1" dirty="0" err="1" smtClean="0"/>
              <a:t>bug</a:t>
            </a:r>
            <a:endParaRPr lang="pt-BR" i="1" dirty="0" smtClean="0"/>
          </a:p>
          <a:p>
            <a:pPr lvl="2"/>
            <a:r>
              <a:rPr lang="pt-BR" dirty="0" smtClean="0"/>
              <a:t>Mudam </a:t>
            </a:r>
            <a:r>
              <a:rPr lang="pt-BR" dirty="0" smtClean="0"/>
              <a:t>o programa </a:t>
            </a:r>
            <a:r>
              <a:rPr lang="pt-BR" dirty="0" smtClean="0"/>
              <a:t>aleatoriamente</a:t>
            </a:r>
          </a:p>
          <a:p>
            <a:pPr lvl="2"/>
            <a:r>
              <a:rPr lang="pt-BR" dirty="0" smtClean="0"/>
              <a:t>Esperam </a:t>
            </a:r>
            <a:r>
              <a:rPr lang="pt-BR" dirty="0" smtClean="0"/>
              <a:t>que </a:t>
            </a:r>
            <a:r>
              <a:rPr lang="pt-BR" dirty="0" smtClean="0"/>
              <a:t>mudanças vão </a:t>
            </a:r>
            <a:r>
              <a:rPr lang="pt-BR" dirty="0" smtClean="0"/>
              <a:t>corrigir </a:t>
            </a:r>
            <a:r>
              <a:rPr lang="pt-BR" dirty="0" smtClean="0"/>
              <a:t>defeito</a:t>
            </a:r>
          </a:p>
          <a:p>
            <a:pPr lvl="3"/>
            <a:r>
              <a:rPr lang="pt-BR" dirty="0" smtClean="0"/>
              <a:t>Wizard do Eclipse</a:t>
            </a:r>
            <a:endParaRPr lang="pt-BR" dirty="0" smtClean="0"/>
          </a:p>
          <a:p>
            <a:pPr lvl="1"/>
            <a:r>
              <a:rPr lang="pt-BR" dirty="0" smtClean="0"/>
              <a:t>Não faça </a:t>
            </a:r>
            <a:r>
              <a:rPr lang="pt-BR" dirty="0" smtClean="0"/>
              <a:t>isso!</a:t>
            </a:r>
            <a:endParaRPr lang="pt-BR" dirty="0" smtClean="0"/>
          </a:p>
          <a:p>
            <a:r>
              <a:rPr lang="pt-BR" dirty="0" smtClean="0"/>
              <a:t>Estude a saída </a:t>
            </a:r>
            <a:r>
              <a:rPr lang="pt-BR" dirty="0" smtClean="0"/>
              <a:t>com erro</a:t>
            </a:r>
            <a:endParaRPr lang="pt-BR" dirty="0" smtClean="0"/>
          </a:p>
          <a:p>
            <a:r>
              <a:rPr lang="pt-BR" dirty="0" smtClean="0"/>
              <a:t>Estude o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E644E-76BE-445B-A6AB-C90C5C20AD0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6: explique o código!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que </a:t>
            </a:r>
            <a:r>
              <a:rPr lang="pt-BR" sz="2800" dirty="0" smtClean="0"/>
              <a:t>está </a:t>
            </a:r>
            <a:r>
              <a:rPr lang="pt-BR" sz="2800" dirty="0" smtClean="0"/>
              <a:t>vendo não é o que está </a:t>
            </a:r>
            <a:r>
              <a:rPr lang="pt-BR" sz="2800" dirty="0" smtClean="0"/>
              <a:t>escrito, </a:t>
            </a:r>
            <a:r>
              <a:rPr lang="pt-BR" sz="2800" dirty="0" smtClean="0"/>
              <a:t>mas o que </a:t>
            </a:r>
            <a:r>
              <a:rPr lang="pt-BR" sz="2800" dirty="0" smtClean="0"/>
              <a:t>teve </a:t>
            </a:r>
            <a:r>
              <a:rPr lang="pt-BR" sz="2800" dirty="0" smtClean="0"/>
              <a:t>a intenção de escrever</a:t>
            </a:r>
          </a:p>
          <a:p>
            <a:r>
              <a:rPr lang="pt-BR" sz="2800" dirty="0" smtClean="0"/>
              <a:t>Explique o seu código para você mesmo ou um amigo</a:t>
            </a:r>
          </a:p>
          <a:p>
            <a:pPr lvl="1"/>
            <a:r>
              <a:rPr lang="pt-BR" sz="2800" dirty="0" smtClean="0"/>
              <a:t>Muitas vezes </a:t>
            </a:r>
            <a:r>
              <a:rPr lang="pt-BR" sz="2800" dirty="0" smtClean="0"/>
              <a:t>é </a:t>
            </a:r>
            <a:r>
              <a:rPr lang="pt-BR" sz="2800" dirty="0" smtClean="0"/>
              <a:t>suficiente</a:t>
            </a:r>
          </a:p>
          <a:p>
            <a:r>
              <a:rPr lang="pt-BR" sz="2800" dirty="0" smtClean="0"/>
              <a:t>Peça para seu amigo te ajudar na depuração</a:t>
            </a:r>
          </a:p>
          <a:p>
            <a:pPr lvl="1"/>
            <a:r>
              <a:rPr lang="pt-BR" sz="2800" dirty="0" smtClean="0"/>
              <a:t>Quase sempre </a:t>
            </a:r>
            <a:r>
              <a:rPr lang="pt-BR" sz="2800" dirty="0" smtClean="0"/>
              <a:t>funciona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FB22B-D904-4836-899E-E146C24CC20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em pares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mtClean="0"/>
              <a:t>XP prega a programação em pares</a:t>
            </a:r>
          </a:p>
          <a:p>
            <a:pPr lvl="1"/>
            <a:r>
              <a:rPr lang="pt-BR" sz="3200" smtClean="0"/>
              <a:t>Erro detectado pelo outro</a:t>
            </a:r>
          </a:p>
          <a:p>
            <a:pPr lvl="1"/>
            <a:r>
              <a:rPr lang="pt-BR" sz="3200" smtClean="0"/>
              <a:t>Maior diversidade de idéias</a:t>
            </a:r>
          </a:p>
          <a:p>
            <a:pPr lvl="1"/>
            <a:r>
              <a:rPr lang="pt-BR" sz="3200" smtClean="0"/>
              <a:t>Maior quantidade de contra-exemplos</a:t>
            </a:r>
          </a:p>
          <a:p>
            <a:pPr lvl="1"/>
            <a:r>
              <a:rPr lang="pt-BR" sz="3200" smtClean="0"/>
              <a:t>Detecção de ineficiência</a:t>
            </a:r>
          </a:p>
          <a:p>
            <a:endParaRPr lang="pt-BR" sz="32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2671-093F-4837-8612-1931EC9CE13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Bugs difíceis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não apresenta nenhum indicio do que está acontecendo</a:t>
            </a:r>
          </a:p>
          <a:p>
            <a:r>
              <a:rPr lang="pt-BR" dirty="0" err="1" smtClean="0"/>
              <a:t>Bug</a:t>
            </a:r>
            <a:r>
              <a:rPr lang="pt-BR" dirty="0" smtClean="0"/>
              <a:t> aparece de vez em quando</a:t>
            </a:r>
          </a:p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Torne o erro reprodutível</a:t>
            </a:r>
          </a:p>
          <a:p>
            <a:pPr lvl="1"/>
            <a:r>
              <a:rPr lang="pt-BR" dirty="0" smtClean="0"/>
              <a:t>Construa </a:t>
            </a:r>
            <a:r>
              <a:rPr lang="pt-BR" dirty="0" smtClean="0"/>
              <a:t>entrada </a:t>
            </a:r>
            <a:r>
              <a:rPr lang="pt-BR" dirty="0" smtClean="0"/>
              <a:t>de dados que leve ao erro</a:t>
            </a:r>
          </a:p>
          <a:p>
            <a:pPr lvl="1"/>
            <a:r>
              <a:rPr lang="pt-BR" dirty="0" smtClean="0"/>
              <a:t>Habilite </a:t>
            </a:r>
            <a:r>
              <a:rPr lang="pt-BR" dirty="0" smtClean="0"/>
              <a:t>impressões </a:t>
            </a:r>
            <a:r>
              <a:rPr lang="pt-BR" dirty="0" smtClean="0"/>
              <a:t>de mensagens de depuração</a:t>
            </a:r>
          </a:p>
          <a:p>
            <a:pPr lvl="1"/>
            <a:r>
              <a:rPr lang="pt-BR" dirty="0" smtClean="0"/>
              <a:t>Identifique a localização do erro através de busca binária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F55BD-5C98-427B-913A-5B1FFA603DE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Técnicas de depuração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Impressão na tela</a:t>
            </a:r>
          </a:p>
          <a:p>
            <a:pPr lvl="1"/>
            <a:r>
              <a:rPr lang="pt-BR" smtClean="0"/>
              <a:t>Fixa</a:t>
            </a:r>
          </a:p>
          <a:p>
            <a:pPr lvl="1"/>
            <a:r>
              <a:rPr lang="pt-BR" smtClean="0"/>
              <a:t>Habilitável</a:t>
            </a:r>
          </a:p>
          <a:p>
            <a:r>
              <a:rPr lang="pt-BR" smtClean="0"/>
              <a:t>Escrita em log</a:t>
            </a:r>
          </a:p>
          <a:p>
            <a:pPr lvl="1"/>
            <a:r>
              <a:rPr lang="pt-BR" smtClean="0"/>
              <a:t>Arquivo puro</a:t>
            </a:r>
          </a:p>
          <a:p>
            <a:pPr lvl="1"/>
            <a:r>
              <a:rPr lang="pt-BR" smtClean="0"/>
              <a:t>Biblioteca. Ex: log4j</a:t>
            </a:r>
          </a:p>
          <a:p>
            <a:r>
              <a:rPr lang="pt-BR" smtClean="0"/>
              <a:t>Uso de depuradores</a:t>
            </a:r>
          </a:p>
          <a:p>
            <a:pPr lvl="1"/>
            <a:r>
              <a:rPr lang="pt-BR" smtClean="0"/>
              <a:t>Menos intrusivo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FC177-EC6E-4065-8A52-147ADE5543E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Impressão na tela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Fixa</a:t>
            </a:r>
          </a:p>
          <a:p>
            <a:pPr lvl="1"/>
            <a:r>
              <a:rPr lang="pt-BR" smtClean="0"/>
              <a:t>System.out.println(“Entrou no if”);</a:t>
            </a:r>
          </a:p>
          <a:p>
            <a:pPr lvl="1"/>
            <a:r>
              <a:rPr lang="pt-BR" smtClean="0"/>
              <a:t>System.out.println(“x = ” + x);</a:t>
            </a:r>
          </a:p>
          <a:p>
            <a:r>
              <a:rPr lang="pt-BR" smtClean="0"/>
              <a:t>Habilitável</a:t>
            </a:r>
          </a:p>
          <a:p>
            <a:pPr lvl="1"/>
            <a:r>
              <a:rPr lang="pt-BR" smtClean="0"/>
              <a:t>private static final boolean DEBUG = false;</a:t>
            </a:r>
          </a:p>
          <a:p>
            <a:pPr lvl="1"/>
            <a:r>
              <a:rPr lang="pt-BR" smtClean="0"/>
              <a:t>...</a:t>
            </a:r>
          </a:p>
          <a:p>
            <a:pPr lvl="1"/>
            <a:r>
              <a:rPr lang="pt-BR" smtClean="0"/>
              <a:t>//Código abaixo só é gerando se DEBUG = true</a:t>
            </a:r>
          </a:p>
          <a:p>
            <a:pPr lvl="1"/>
            <a:r>
              <a:rPr lang="pt-BR" smtClean="0"/>
              <a:t>if (DEBUG) { System.out.println(“x = ” + x);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37D03-4FFB-4499-90DA-FA951645C05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Escrita em log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Arquivo puro</a:t>
            </a:r>
          </a:p>
          <a:p>
            <a:pPr lvl="1"/>
            <a:r>
              <a:rPr lang="pt-BR" smtClean="0"/>
              <a:t>Usando as streams padrões do Java</a:t>
            </a:r>
          </a:p>
          <a:p>
            <a:r>
              <a:rPr lang="pt-BR" smtClean="0"/>
              <a:t>Biblioteca. Ex: log4j</a:t>
            </a:r>
          </a:p>
          <a:p>
            <a:pPr lvl="1"/>
            <a:r>
              <a:rPr lang="pt-BR" smtClean="0"/>
              <a:t>Download</a:t>
            </a:r>
          </a:p>
          <a:p>
            <a:pPr lvl="2"/>
            <a:r>
              <a:rPr lang="pt-BR" smtClean="0">
                <a:hlinkClick r:id="rId2"/>
              </a:rPr>
              <a:t>http://logging.apache.org/log4j/docs/download.html</a:t>
            </a:r>
            <a:endParaRPr lang="pt-BR" smtClean="0"/>
          </a:p>
          <a:p>
            <a:pPr lvl="1"/>
            <a:r>
              <a:rPr lang="pt-BR" smtClean="0"/>
              <a:t>Instalação</a:t>
            </a:r>
          </a:p>
          <a:p>
            <a:pPr lvl="2"/>
            <a:r>
              <a:rPr lang="pt-BR" smtClean="0"/>
              <a:t>Basta descompactar</a:t>
            </a:r>
          </a:p>
          <a:p>
            <a:pPr lvl="1"/>
            <a:r>
              <a:rPr lang="pt-BR" smtClean="0"/>
              <a:t>Configuração</a:t>
            </a:r>
          </a:p>
          <a:p>
            <a:pPr lvl="2"/>
            <a:r>
              <a:rPr lang="pt-BR" smtClean="0"/>
              <a:t>Programática</a:t>
            </a:r>
          </a:p>
          <a:p>
            <a:pPr lvl="2"/>
            <a:r>
              <a:rPr lang="pt-BR" smtClean="0"/>
              <a:t>Arquivos XML ou properties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661DF-BA97-4BB9-B78E-8834687B6F7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Bug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Depuração = </a:t>
            </a:r>
            <a:r>
              <a:rPr lang="pt-BR" dirty="0" err="1" smtClean="0"/>
              <a:t>Debugar</a:t>
            </a:r>
            <a:endParaRPr lang="pt-BR" dirty="0" smtClean="0"/>
          </a:p>
          <a:p>
            <a:r>
              <a:rPr lang="pt-BR" dirty="0" smtClean="0"/>
              <a:t>Primeiro </a:t>
            </a:r>
            <a:r>
              <a:rPr lang="pt-BR" dirty="0" err="1" smtClean="0"/>
              <a:t>bug</a:t>
            </a:r>
            <a:endParaRPr lang="pt-BR" dirty="0" smtClean="0"/>
          </a:p>
          <a:p>
            <a:pPr lvl="1"/>
            <a:r>
              <a:rPr lang="pt-BR" dirty="0" smtClean="0"/>
              <a:t>Computadores eletromecânicos</a:t>
            </a:r>
            <a:endParaRPr lang="pt-BR" dirty="0" smtClean="0"/>
          </a:p>
          <a:p>
            <a:pPr lvl="1"/>
            <a:r>
              <a:rPr lang="pt-BR" dirty="0" smtClean="0"/>
              <a:t>Inseto impedia funcionamento </a:t>
            </a:r>
            <a:r>
              <a:rPr lang="pt-BR" dirty="0" smtClean="0"/>
              <a:t>de </a:t>
            </a:r>
            <a:r>
              <a:rPr lang="pt-BR" dirty="0" smtClean="0"/>
              <a:t>relé</a:t>
            </a:r>
            <a:endParaRPr lang="pt-BR" dirty="0" smtClean="0"/>
          </a:p>
          <a:p>
            <a:r>
              <a:rPr lang="pt-BR" dirty="0" smtClean="0"/>
              <a:t>Sempre </a:t>
            </a:r>
            <a:r>
              <a:rPr lang="pt-BR" dirty="0" smtClean="0"/>
              <a:t>existiu, sempre existirá</a:t>
            </a:r>
          </a:p>
          <a:p>
            <a:pPr lvl="1"/>
            <a:r>
              <a:rPr lang="pt-BR" dirty="0" smtClean="0"/>
              <a:t>Aprender a lidar </a:t>
            </a:r>
            <a:r>
              <a:rPr lang="pt-BR" dirty="0" smtClean="0"/>
              <a:t>e minimizá-los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60342-E537-4546-998C-3B393BDD14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Log4J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Componentes principais</a:t>
            </a:r>
          </a:p>
          <a:p>
            <a:r>
              <a:rPr lang="pt-BR" smtClean="0"/>
              <a:t>Loggers</a:t>
            </a:r>
          </a:p>
          <a:p>
            <a:pPr lvl="1"/>
            <a:r>
              <a:rPr lang="pt-BR" smtClean="0"/>
              <a:t>DEBUG, INFO, WARN, ERROR e FATAL</a:t>
            </a:r>
          </a:p>
          <a:p>
            <a:r>
              <a:rPr lang="pt-BR" smtClean="0"/>
              <a:t>Layouts</a:t>
            </a:r>
          </a:p>
          <a:p>
            <a:pPr lvl="1"/>
            <a:r>
              <a:rPr lang="pt-BR" sz="2800" smtClean="0"/>
              <a:t>Layout, SimpleLayout, PatternLayout, HTMLLayout, XMLLayout, DateLayout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E46F7-EE9B-4F3C-8DE1-B3AC863493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Log4J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Appenders</a:t>
            </a:r>
            <a:endParaRPr lang="pt-BR" dirty="0" smtClean="0"/>
          </a:p>
          <a:p>
            <a:pPr lvl="1"/>
            <a:r>
              <a:rPr lang="pt-BR" dirty="0" err="1" smtClean="0"/>
              <a:t>ConsoleAppender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Envia para o System.out (default) ou System.</a:t>
            </a:r>
            <a:r>
              <a:rPr lang="pt-BR" dirty="0" err="1" smtClean="0"/>
              <a:t>err</a:t>
            </a:r>
            <a:r>
              <a:rPr lang="pt-BR" dirty="0" smtClean="0"/>
              <a:t> (mudado com a </a:t>
            </a:r>
            <a:r>
              <a:rPr lang="pt-BR" dirty="0" err="1" smtClean="0"/>
              <a:t>propriedadeTarget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FileAppender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Envia para um arquivo</a:t>
            </a:r>
          </a:p>
          <a:p>
            <a:pPr lvl="1"/>
            <a:r>
              <a:rPr lang="pt-BR" dirty="0" err="1" smtClean="0"/>
              <a:t>RollingFileAppender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Subclasse de </a:t>
            </a:r>
            <a:r>
              <a:rPr lang="pt-BR" dirty="0" err="1" smtClean="0"/>
              <a:t>FileAppender</a:t>
            </a:r>
            <a:r>
              <a:rPr lang="pt-BR" dirty="0" smtClean="0"/>
              <a:t>, pode fazer um backup do arquivo sempre que atingir um determinado tamanho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CFEA4-7556-4040-A5FF-89D6BEF3356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Log4J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Appenders</a:t>
            </a:r>
            <a:endParaRPr lang="pt-BR" dirty="0" smtClean="0"/>
          </a:p>
          <a:p>
            <a:pPr lvl="1"/>
            <a:r>
              <a:rPr lang="pt-BR" dirty="0" err="1" smtClean="0"/>
              <a:t>DailyRollingFileAppender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Subclasse de </a:t>
            </a:r>
            <a:r>
              <a:rPr lang="pt-BR" dirty="0" err="1" smtClean="0"/>
              <a:t>FileAppender</a:t>
            </a:r>
            <a:r>
              <a:rPr lang="pt-BR" dirty="0" smtClean="0"/>
              <a:t>, pode fazer um backup </a:t>
            </a:r>
            <a:r>
              <a:rPr lang="pt-BR" dirty="0" smtClean="0"/>
              <a:t>diários</a:t>
            </a:r>
            <a:endParaRPr lang="pt-BR" dirty="0" smtClean="0"/>
          </a:p>
          <a:p>
            <a:pPr lvl="1"/>
            <a:r>
              <a:rPr lang="pt-BR" dirty="0" err="1" smtClean="0"/>
              <a:t>SMTPAppender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Envia para </a:t>
            </a:r>
            <a:r>
              <a:rPr lang="pt-BR" dirty="0" smtClean="0"/>
              <a:t>destinatário </a:t>
            </a:r>
            <a:r>
              <a:rPr lang="pt-BR" dirty="0" smtClean="0"/>
              <a:t>de e-mail</a:t>
            </a:r>
          </a:p>
          <a:p>
            <a:pPr lvl="1"/>
            <a:r>
              <a:rPr lang="pt-BR" dirty="0" err="1" smtClean="0"/>
              <a:t>SocketAppender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Envia para </a:t>
            </a:r>
            <a:r>
              <a:rPr lang="pt-BR" dirty="0" smtClean="0"/>
              <a:t>servidor </a:t>
            </a:r>
            <a:r>
              <a:rPr lang="pt-BR" dirty="0" smtClean="0"/>
              <a:t>de </a:t>
            </a:r>
            <a:r>
              <a:rPr lang="pt-BR" dirty="0" err="1" smtClean="0"/>
              <a:t>logs</a:t>
            </a:r>
            <a:r>
              <a:rPr lang="pt-BR" dirty="0" smtClean="0"/>
              <a:t> remoto através do protocolo TCP</a:t>
            </a:r>
          </a:p>
          <a:p>
            <a:pPr lvl="1"/>
            <a:r>
              <a:rPr lang="pt-BR" dirty="0" err="1" smtClean="0"/>
              <a:t>NTEventLogAppender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Envia para o sistema de </a:t>
            </a:r>
            <a:r>
              <a:rPr lang="pt-BR" dirty="0" err="1" smtClean="0"/>
              <a:t>log</a:t>
            </a:r>
            <a:r>
              <a:rPr lang="pt-BR" dirty="0" smtClean="0"/>
              <a:t> de uma máquina com plataforma Windows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41C92-7C6C-4188-9B5B-96361E439B5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Log4J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Appenders</a:t>
            </a:r>
          </a:p>
          <a:p>
            <a:pPr lvl="1"/>
            <a:r>
              <a:rPr lang="pt-BR" smtClean="0"/>
              <a:t>SyslogAppender </a:t>
            </a:r>
          </a:p>
          <a:p>
            <a:pPr lvl="2"/>
            <a:r>
              <a:rPr lang="pt-BR" smtClean="0"/>
              <a:t>Envia os logs para um daemon (monitor de logs) remoto</a:t>
            </a:r>
          </a:p>
          <a:p>
            <a:pPr lvl="1"/>
            <a:r>
              <a:rPr lang="pt-BR" smtClean="0"/>
              <a:t>JMSAppender</a:t>
            </a:r>
          </a:p>
          <a:p>
            <a:pPr lvl="2"/>
            <a:r>
              <a:rPr lang="pt-BR" smtClean="0"/>
              <a:t>Envia os logs como uma mensagem JMS</a:t>
            </a:r>
          </a:p>
          <a:p>
            <a:pPr lvl="1"/>
            <a:r>
              <a:rPr lang="pt-BR" smtClean="0"/>
              <a:t>AsyncAppender </a:t>
            </a:r>
          </a:p>
          <a:p>
            <a:pPr lvl="2"/>
            <a:r>
              <a:rPr lang="pt-BR" smtClean="0"/>
              <a:t>Possibilita que os logs sejam coletados em um buffer e depois enviados para um ou mais appender anexados a ele</a:t>
            </a:r>
          </a:p>
          <a:p>
            <a:pPr lvl="1"/>
            <a:r>
              <a:rPr lang="pt-BR" smtClean="0"/>
              <a:t>NullAppender </a:t>
            </a:r>
          </a:p>
          <a:p>
            <a:pPr lvl="2"/>
            <a:r>
              <a:rPr lang="pt-BR" smtClean="0"/>
              <a:t>Não manda mensagens para nenhum dispositivo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EB7A1-E97D-47BD-8D9F-ECC3288A4D5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Depuradores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 smtClean="0"/>
              <a:t>Execução passo a passo</a:t>
            </a:r>
          </a:p>
          <a:p>
            <a:pPr lvl="1">
              <a:lnSpc>
                <a:spcPct val="120000"/>
              </a:lnSpc>
            </a:pPr>
            <a:r>
              <a:rPr lang="pt-BR" i="1" dirty="0" err="1" smtClean="0"/>
              <a:t>step</a:t>
            </a:r>
            <a:r>
              <a:rPr lang="pt-BR" i="1" dirty="0" smtClean="0"/>
              <a:t> in, </a:t>
            </a:r>
            <a:r>
              <a:rPr lang="pt-BR" i="1" dirty="0" err="1" smtClean="0"/>
              <a:t>step</a:t>
            </a:r>
            <a:r>
              <a:rPr lang="pt-BR" i="1" dirty="0" smtClean="0"/>
              <a:t> </a:t>
            </a:r>
            <a:r>
              <a:rPr lang="pt-BR" i="1" dirty="0" err="1" smtClean="0"/>
              <a:t>through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till</a:t>
            </a:r>
            <a:r>
              <a:rPr lang="pt-BR" i="1" dirty="0" smtClean="0"/>
              <a:t> </a:t>
            </a:r>
            <a:r>
              <a:rPr lang="pt-BR" i="1" dirty="0" smtClean="0"/>
              <a:t>e </a:t>
            </a:r>
            <a:r>
              <a:rPr lang="pt-BR" i="1" dirty="0" err="1" smtClean="0"/>
              <a:t>return</a:t>
            </a:r>
            <a:endParaRPr lang="pt-BR" i="1" dirty="0" smtClean="0"/>
          </a:p>
          <a:p>
            <a:pPr>
              <a:lnSpc>
                <a:spcPct val="120000"/>
              </a:lnSpc>
            </a:pPr>
            <a:r>
              <a:rPr lang="pt-BR" i="1" dirty="0" smtClean="0"/>
              <a:t>Breakpoints</a:t>
            </a:r>
            <a:r>
              <a:rPr lang="pt-BR" dirty="0" smtClean="0"/>
              <a:t> (linha, função, condição)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Impressão de valores de </a:t>
            </a:r>
            <a:r>
              <a:rPr lang="pt-BR" dirty="0" smtClean="0"/>
              <a:t>variáveis e métodos</a:t>
            </a: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 smtClean="0"/>
              <a:t>Acompanhamento de variáveis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Sequência </a:t>
            </a:r>
            <a:r>
              <a:rPr lang="pt-BR" dirty="0" smtClean="0"/>
              <a:t>de chamada de funções (</a:t>
            </a:r>
            <a:r>
              <a:rPr lang="pt-BR" i="1" dirty="0" err="1" smtClean="0"/>
              <a:t>stack</a:t>
            </a:r>
            <a:r>
              <a:rPr lang="pt-BR" i="1" dirty="0" smtClean="0"/>
              <a:t> trace</a:t>
            </a:r>
            <a:r>
              <a:rPr lang="pt-B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pt-BR" i="1" dirty="0" err="1" smtClean="0"/>
              <a:t>step</a:t>
            </a:r>
            <a:r>
              <a:rPr lang="pt-BR" i="1" dirty="0" smtClean="0"/>
              <a:t> </a:t>
            </a:r>
            <a:r>
              <a:rPr lang="pt-BR" i="1" dirty="0" err="1" smtClean="0"/>
              <a:t>back</a:t>
            </a:r>
            <a:endParaRPr lang="pt-BR" i="1" dirty="0" smtClean="0"/>
          </a:p>
          <a:p>
            <a:pPr lvl="1">
              <a:lnSpc>
                <a:spcPct val="120000"/>
              </a:lnSpc>
            </a:pPr>
            <a:r>
              <a:rPr lang="pt-BR" sz="2800" dirty="0" smtClean="0"/>
              <a:t>E</a:t>
            </a:r>
            <a:r>
              <a:rPr lang="pt-BR" sz="2800" dirty="0" smtClean="0"/>
              <a:t>m </a:t>
            </a:r>
            <a:r>
              <a:rPr lang="pt-BR" sz="2800" dirty="0" smtClean="0"/>
              <a:t>algumas linguagens e </a:t>
            </a:r>
            <a:r>
              <a:rPr lang="pt-BR" sz="2800" dirty="0" smtClean="0"/>
              <a:t>ambientes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61C70-527F-4796-A460-456265ABE17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Depurador do Eclipse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Adicionar um breakpoint</a:t>
            </a:r>
          </a:p>
          <a:p>
            <a:pPr lvl="1"/>
            <a:r>
              <a:rPr lang="pt-BR" smtClean="0"/>
              <a:t>Clicar no canto da linha</a:t>
            </a:r>
          </a:p>
          <a:p>
            <a:r>
              <a:rPr lang="pt-BR" smtClean="0"/>
              <a:t>Propriedades do breakpoint</a:t>
            </a:r>
          </a:p>
          <a:p>
            <a:pPr lvl="1"/>
            <a:r>
              <a:rPr lang="pt-BR" smtClean="0"/>
              <a:t>Clicar com o botão direito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E1177-8067-4E81-B18A-0ADC372A0A9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1928813"/>
            <a:ext cx="78898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3357563"/>
            <a:ext cx="281146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Depurador do Eclipse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Enabled</a:t>
            </a:r>
          </a:p>
          <a:p>
            <a:pPr lvl="1"/>
            <a:r>
              <a:rPr lang="pt-BR" smtClean="0"/>
              <a:t>Habilita o brealpoint</a:t>
            </a:r>
          </a:p>
          <a:p>
            <a:r>
              <a:rPr lang="pt-BR" smtClean="0"/>
              <a:t>Hit Count</a:t>
            </a:r>
          </a:p>
          <a:p>
            <a:pPr lvl="1"/>
            <a:r>
              <a:rPr lang="pt-BR" smtClean="0"/>
              <a:t>Determina a quantidade de vezes o breakpoint é atingido antes de parar</a:t>
            </a:r>
          </a:p>
          <a:p>
            <a:r>
              <a:rPr lang="pt-BR" smtClean="0"/>
              <a:t>Enable Condition</a:t>
            </a:r>
          </a:p>
          <a:p>
            <a:pPr lvl="1"/>
            <a:r>
              <a:rPr lang="pt-BR" smtClean="0"/>
              <a:t>Expressão lógica deve ser criada</a:t>
            </a:r>
          </a:p>
          <a:p>
            <a:pPr lvl="1"/>
            <a:r>
              <a:rPr lang="pt-BR" smtClean="0"/>
              <a:t>Possibilita para no breakpoint quando</a:t>
            </a:r>
          </a:p>
          <a:p>
            <a:pPr lvl="2"/>
            <a:r>
              <a:rPr lang="pt-BR" smtClean="0"/>
              <a:t>Condition is ‘true’: condição se torna verdade</a:t>
            </a:r>
          </a:p>
          <a:p>
            <a:pPr lvl="2"/>
            <a:r>
              <a:rPr lang="pt-BR" smtClean="0"/>
              <a:t>Value condition change: condição se altera</a:t>
            </a:r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3C89B-76BC-4A3F-9760-82D9FEAD2EC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Depurador do Eclipse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Resume (F8)</a:t>
            </a:r>
          </a:p>
          <a:p>
            <a:pPr lvl="1"/>
            <a:r>
              <a:rPr lang="pt-BR" smtClean="0"/>
              <a:t>Executa o programa até encontrar um breakpoint</a:t>
            </a:r>
          </a:p>
          <a:p>
            <a:r>
              <a:rPr lang="pt-BR" smtClean="0"/>
              <a:t>Step Into (F5)</a:t>
            </a:r>
          </a:p>
          <a:p>
            <a:pPr lvl="1"/>
            <a:r>
              <a:rPr lang="pt-BR" smtClean="0"/>
              <a:t>Mostra a execução de um método</a:t>
            </a:r>
          </a:p>
          <a:p>
            <a:r>
              <a:rPr lang="pt-BR" smtClean="0"/>
              <a:t>Step Over (F6) </a:t>
            </a:r>
          </a:p>
          <a:p>
            <a:pPr lvl="1"/>
            <a:r>
              <a:rPr lang="pt-BR" smtClean="0"/>
              <a:t>Omite a execução de um método</a:t>
            </a:r>
          </a:p>
          <a:p>
            <a:r>
              <a:rPr lang="pt-BR" smtClean="0"/>
              <a:t>Step Return (F7)</a:t>
            </a:r>
          </a:p>
          <a:p>
            <a:pPr lvl="1"/>
            <a:r>
              <a:rPr lang="pt-BR" smtClean="0"/>
              <a:t>Retorna da execução de um método</a:t>
            </a:r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8EEB2-0732-420A-B1DB-0CCA95AD8DC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928813"/>
            <a:ext cx="5334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63" y="2857500"/>
            <a:ext cx="5000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3786188"/>
            <a:ext cx="4714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4714875"/>
            <a:ext cx="5191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Fabio Kon. </a:t>
            </a:r>
            <a:r>
              <a:rPr lang="pt-BR" i="1" smtClean="0"/>
              <a:t>A Arte e a Ciência da Depuração</a:t>
            </a:r>
            <a:r>
              <a:rPr lang="pt-BR" smtClean="0"/>
              <a:t>.</a:t>
            </a:r>
          </a:p>
          <a:p>
            <a:r>
              <a:rPr lang="pt-BR" smtClean="0"/>
              <a:t>Brian W. Kernighan e Rob Pike. </a:t>
            </a:r>
            <a:r>
              <a:rPr lang="pt-BR" i="1" smtClean="0"/>
              <a:t>The Practice of Programming</a:t>
            </a:r>
            <a:r>
              <a:rPr lang="pt-BR" smtClean="0"/>
              <a:t>. Addison-Wesley, 1999.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endParaRPr lang="pt-BR" sz="2800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F79DA-D5A0-40C2-9E44-338376B2B50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Fatores que contribuem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Fatores </a:t>
            </a:r>
            <a:r>
              <a:rPr lang="pt-BR" sz="2800" dirty="0" smtClean="0"/>
              <a:t>humanos</a:t>
            </a:r>
            <a:endParaRPr lang="pt-BR" sz="2800" dirty="0" smtClean="0"/>
          </a:p>
          <a:p>
            <a:pPr lvl="1"/>
            <a:r>
              <a:rPr lang="pt-BR" sz="2800" dirty="0" smtClean="0"/>
              <a:t>Inexperiência</a:t>
            </a:r>
          </a:p>
          <a:p>
            <a:pPr lvl="1"/>
            <a:r>
              <a:rPr lang="pt-BR" sz="2800" dirty="0" smtClean="0"/>
              <a:t>Falta de concentração</a:t>
            </a:r>
          </a:p>
          <a:p>
            <a:pPr lvl="1"/>
            <a:r>
              <a:rPr lang="pt-BR" sz="2800" dirty="0" smtClean="0"/>
              <a:t>Cansaço</a:t>
            </a:r>
          </a:p>
          <a:p>
            <a:pPr lvl="1"/>
            <a:r>
              <a:rPr lang="pt-BR" sz="2800" dirty="0" smtClean="0"/>
              <a:t>Erros </a:t>
            </a:r>
            <a:r>
              <a:rPr lang="pt-BR" sz="2800" dirty="0" smtClean="0"/>
              <a:t>normais</a:t>
            </a:r>
          </a:p>
          <a:p>
            <a:pPr lvl="2"/>
            <a:r>
              <a:rPr lang="pt-BR" sz="2400" dirty="0" smtClean="0"/>
              <a:t>“Errar </a:t>
            </a:r>
            <a:r>
              <a:rPr lang="pt-BR" sz="2400" dirty="0" smtClean="0"/>
              <a:t>é </a:t>
            </a:r>
            <a:r>
              <a:rPr lang="pt-BR" sz="2400" dirty="0" err="1" smtClean="0"/>
              <a:t>umano</a:t>
            </a:r>
            <a:r>
              <a:rPr lang="pt-BR" sz="2400" dirty="0" smtClean="0"/>
              <a:t>”</a:t>
            </a:r>
            <a:endParaRPr lang="pt-BR" sz="2400" dirty="0" smtClean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E725B-CC7C-43BE-8E77-9159E1DEF22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Fatores que contribuem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Fatores tecnológicos</a:t>
            </a:r>
          </a:p>
          <a:p>
            <a:pPr lvl="1"/>
            <a:r>
              <a:rPr lang="pt-BR" sz="2800" dirty="0" smtClean="0"/>
              <a:t>Linguagem de programação</a:t>
            </a:r>
          </a:p>
          <a:p>
            <a:pPr lvl="2"/>
            <a:r>
              <a:rPr lang="pt-BR" sz="2400" dirty="0" err="1" smtClean="0"/>
              <a:t>if</a:t>
            </a:r>
            <a:r>
              <a:rPr lang="pt-BR" sz="2400" dirty="0" smtClean="0"/>
              <a:t>  (x = 1) { // faça  algo 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 //faça outra coisa }</a:t>
            </a:r>
          </a:p>
          <a:p>
            <a:pPr lvl="1"/>
            <a:r>
              <a:rPr lang="pt-BR" sz="2800" dirty="0" smtClean="0"/>
              <a:t>Ferramentas</a:t>
            </a:r>
          </a:p>
          <a:p>
            <a:pPr lvl="1"/>
            <a:r>
              <a:rPr lang="pt-BR" sz="2800" dirty="0" smtClean="0"/>
              <a:t>Complexidade e tamanho do software desenvolvido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E725B-CC7C-43BE-8E77-9159E1DEF22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eliminá-los?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Provas formais da </a:t>
            </a:r>
            <a:r>
              <a:rPr lang="pt-BR" dirty="0" err="1" smtClean="0"/>
              <a:t>corretude</a:t>
            </a:r>
            <a:endParaRPr lang="pt-BR" dirty="0" smtClean="0"/>
          </a:p>
          <a:p>
            <a:pPr lvl="1"/>
            <a:r>
              <a:rPr lang="pt-BR" dirty="0" smtClean="0"/>
              <a:t>Verificação formal do </a:t>
            </a:r>
            <a:r>
              <a:rPr lang="pt-BR" dirty="0" smtClean="0"/>
              <a:t>que faz</a:t>
            </a:r>
            <a:endParaRPr lang="pt-BR" dirty="0" smtClean="0"/>
          </a:p>
          <a:p>
            <a:r>
              <a:rPr lang="pt-BR" dirty="0" smtClean="0"/>
              <a:t>Modelagem </a:t>
            </a:r>
            <a:r>
              <a:rPr lang="pt-BR" dirty="0" smtClean="0"/>
              <a:t>cuidadosa</a:t>
            </a:r>
            <a:endParaRPr lang="pt-BR" dirty="0" smtClean="0"/>
          </a:p>
          <a:p>
            <a:r>
              <a:rPr lang="pt-BR" dirty="0" smtClean="0"/>
              <a:t>Análise dos requisitos</a:t>
            </a:r>
          </a:p>
          <a:p>
            <a:r>
              <a:rPr lang="pt-BR" dirty="0" smtClean="0"/>
              <a:t>Problema</a:t>
            </a:r>
          </a:p>
          <a:p>
            <a:pPr lvl="1">
              <a:buClr>
                <a:schemeClr val="accent2"/>
              </a:buClr>
              <a:buSzPct val="75000"/>
              <a:buFont typeface="Monotype Sorts"/>
              <a:buChar char="l"/>
            </a:pPr>
            <a:r>
              <a:rPr lang="pt-BR" sz="2600" dirty="0" smtClean="0"/>
              <a:t>Não muda como </a:t>
            </a:r>
            <a:r>
              <a:rPr lang="pt-BR" sz="2600" dirty="0" smtClean="0"/>
              <a:t>programas </a:t>
            </a:r>
            <a:r>
              <a:rPr lang="pt-BR" sz="2600" dirty="0" smtClean="0"/>
              <a:t>são feitos</a:t>
            </a:r>
          </a:p>
          <a:p>
            <a:pPr lvl="1">
              <a:buClr>
                <a:schemeClr val="accent2"/>
              </a:buClr>
              <a:buSzPct val="75000"/>
              <a:buFont typeface="Monotype Sorts"/>
              <a:buChar char="l"/>
            </a:pPr>
            <a:r>
              <a:rPr lang="pt-BR" sz="2600" dirty="0" smtClean="0"/>
              <a:t>Só funcionam para programas pequenos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ED979-4C4C-4E0A-8E19-FC7D828281F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Testes</a:t>
            </a:r>
          </a:p>
          <a:p>
            <a:pPr lvl="1"/>
            <a:r>
              <a:rPr lang="pt-BR" smtClean="0"/>
              <a:t>Para detectar erros</a:t>
            </a:r>
          </a:p>
          <a:p>
            <a:r>
              <a:rPr lang="pt-BR" smtClean="0"/>
              <a:t>Depuração</a:t>
            </a:r>
          </a:p>
          <a:p>
            <a:pPr lvl="1"/>
            <a:r>
              <a:rPr lang="pt-BR" smtClean="0"/>
              <a:t>Para eliminá-los</a:t>
            </a:r>
          </a:p>
          <a:p>
            <a:r>
              <a:rPr lang="pt-BR" smtClean="0"/>
              <a:t>Dificuldades de implantação</a:t>
            </a:r>
          </a:p>
          <a:p>
            <a:pPr lvl="1"/>
            <a:r>
              <a:rPr lang="pt-BR" smtClean="0"/>
              <a:t>Depurar é difícil</a:t>
            </a:r>
          </a:p>
          <a:p>
            <a:pPr lvl="1"/>
            <a:r>
              <a:rPr lang="pt-BR" smtClean="0"/>
              <a:t>Exige tempo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62619-82A6-477C-95B6-31CE26E6CBE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evitar erros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Bom projeto (</a:t>
            </a:r>
            <a:r>
              <a:rPr lang="pt-BR" i="1" dirty="0" smtClean="0"/>
              <a:t>design</a:t>
            </a:r>
            <a:r>
              <a:rPr lang="pt-BR" dirty="0" smtClean="0"/>
              <a:t>)</a:t>
            </a:r>
          </a:p>
          <a:p>
            <a:r>
              <a:rPr lang="pt-BR" dirty="0" smtClean="0"/>
              <a:t>Bom estilo</a:t>
            </a:r>
          </a:p>
          <a:p>
            <a:r>
              <a:rPr lang="pt-BR" dirty="0" smtClean="0"/>
              <a:t>Limitar informações globais </a:t>
            </a:r>
            <a:r>
              <a:rPr lang="pt-BR" dirty="0" smtClean="0"/>
              <a:t>(variáveis </a:t>
            </a:r>
            <a:r>
              <a:rPr lang="pt-BR" dirty="0" smtClean="0"/>
              <a:t>globais)</a:t>
            </a:r>
          </a:p>
          <a:p>
            <a:r>
              <a:rPr lang="pt-BR" dirty="0" smtClean="0"/>
              <a:t>Interfaces cuidadosamente planejadas</a:t>
            </a:r>
          </a:p>
          <a:p>
            <a:pPr lvl="1"/>
            <a:r>
              <a:rPr lang="pt-BR" dirty="0" smtClean="0"/>
              <a:t>Limita interações </a:t>
            </a:r>
            <a:r>
              <a:rPr lang="pt-BR" dirty="0" smtClean="0"/>
              <a:t>entre os </a:t>
            </a:r>
            <a:r>
              <a:rPr lang="pt-BR" dirty="0" smtClean="0"/>
              <a:t>módulos</a:t>
            </a:r>
          </a:p>
          <a:p>
            <a:r>
              <a:rPr lang="pt-BR" dirty="0" smtClean="0"/>
              <a:t>Ferramentas </a:t>
            </a:r>
            <a:r>
              <a:rPr lang="pt-BR" dirty="0" smtClean="0"/>
              <a:t>automáticas de verificação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9AF6B-9C42-43FC-AF3A-D6778DBD34F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Influência das linguagens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Contribuem para diminuição ou aumento de erros</a:t>
            </a:r>
          </a:p>
          <a:p>
            <a:pPr lvl="1"/>
            <a:r>
              <a:rPr lang="pt-BR" sz="2800" dirty="0" smtClean="0"/>
              <a:t>Verificação de índices em vetores</a:t>
            </a:r>
          </a:p>
          <a:p>
            <a:pPr lvl="1"/>
            <a:r>
              <a:rPr lang="pt-BR" sz="2800" dirty="0" smtClean="0"/>
              <a:t>Ponteiros</a:t>
            </a:r>
          </a:p>
          <a:p>
            <a:pPr lvl="1"/>
            <a:r>
              <a:rPr lang="pt-BR" sz="2800" dirty="0" smtClean="0"/>
              <a:t>Coleta de lixo automática</a:t>
            </a:r>
          </a:p>
          <a:p>
            <a:pPr lvl="1"/>
            <a:r>
              <a:rPr lang="pt-BR" sz="2800" dirty="0" smtClean="0"/>
              <a:t>Verificação de </a:t>
            </a:r>
            <a:r>
              <a:rPr lang="pt-BR" sz="2800" dirty="0" smtClean="0"/>
              <a:t>tipos</a:t>
            </a:r>
          </a:p>
          <a:p>
            <a:pPr lvl="2"/>
            <a:r>
              <a:rPr lang="pt-BR" sz="2500" dirty="0" smtClean="0"/>
              <a:t>Forte ou fraca</a:t>
            </a:r>
            <a:endParaRPr lang="pt-BR" sz="2500" dirty="0" smtClean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B3521-2E60-48B0-A1B1-9C05F1BC80F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 1: por quê?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Programa fez algo que não devia ou imprimiu algo absurdo?</a:t>
            </a:r>
          </a:p>
          <a:p>
            <a:pPr lvl="1"/>
            <a:r>
              <a:rPr lang="pt-BR" sz="2800" dirty="0" smtClean="0"/>
              <a:t>Pense o que pode ter ocorrido</a:t>
            </a:r>
          </a:p>
          <a:p>
            <a:pPr lvl="1"/>
            <a:r>
              <a:rPr lang="pt-BR" sz="2800" dirty="0" smtClean="0"/>
              <a:t>Observe a </a:t>
            </a:r>
            <a:r>
              <a:rPr lang="pt-BR" sz="2800" dirty="0" smtClean="0"/>
              <a:t>saída</a:t>
            </a:r>
            <a:endParaRPr lang="pt-BR" sz="2800" dirty="0" smtClean="0"/>
          </a:p>
          <a:p>
            <a:pPr lvl="2"/>
            <a:r>
              <a:rPr lang="pt-BR" sz="2400" dirty="0" smtClean="0"/>
              <a:t>Comece do lugar onde a coisa inesperada </a:t>
            </a:r>
            <a:r>
              <a:rPr lang="pt-BR" sz="2400" dirty="0" smtClean="0"/>
              <a:t>aconteceu</a:t>
            </a:r>
          </a:p>
          <a:p>
            <a:pPr lvl="3"/>
            <a:r>
              <a:rPr lang="pt-BR" sz="2300" dirty="0" smtClean="0"/>
              <a:t>Pilha de exceção pode ser um começo</a:t>
            </a:r>
            <a:endParaRPr lang="pt-BR" sz="2300" dirty="0" smtClean="0"/>
          </a:p>
          <a:p>
            <a:pPr lvl="2"/>
            <a:r>
              <a:rPr lang="pt-BR" sz="2400" dirty="0" smtClean="0"/>
              <a:t>Volte, passo a passo, examinando cada mensagem</a:t>
            </a:r>
          </a:p>
          <a:p>
            <a:pPr lvl="2"/>
            <a:r>
              <a:rPr lang="pt-BR" sz="2400" dirty="0" smtClean="0"/>
              <a:t>Tente descobrir onde o erro se originou</a:t>
            </a:r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A68F-E5AA-457A-83FB-FCB14158BDB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2442</TotalTime>
  <Words>1031</Words>
  <PresentationFormat>Apresentação na tela (4:3)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Constantia</vt:lpstr>
      <vt:lpstr>Wingdings 2</vt:lpstr>
      <vt:lpstr>Monotype Sorts</vt:lpstr>
      <vt:lpstr>Fluxo</vt:lpstr>
      <vt:lpstr>  Técnicas de depuração</vt:lpstr>
      <vt:lpstr>Bug</vt:lpstr>
      <vt:lpstr>Fatores que contribuem</vt:lpstr>
      <vt:lpstr>Fatores que contribuem</vt:lpstr>
      <vt:lpstr>Como eliminá-los?</vt:lpstr>
      <vt:lpstr>Solução</vt:lpstr>
      <vt:lpstr>Como evitar erros</vt:lpstr>
      <vt:lpstr>Influência das linguagens</vt:lpstr>
      <vt:lpstr>Dica 1: por quê?</vt:lpstr>
      <vt:lpstr>Dica 2: aonde?</vt:lpstr>
      <vt:lpstr>Dica 3: Se repete?</vt:lpstr>
      <vt:lpstr>Dica 4: não adie!</vt:lpstr>
      <vt:lpstr>Dica 5: faça o correto! </vt:lpstr>
      <vt:lpstr>Dica 6: explique o código!</vt:lpstr>
      <vt:lpstr>Programação em pares</vt:lpstr>
      <vt:lpstr>Bugs difíceis</vt:lpstr>
      <vt:lpstr>Técnicas de depuração</vt:lpstr>
      <vt:lpstr>Impressão na tela</vt:lpstr>
      <vt:lpstr>Escrita em log</vt:lpstr>
      <vt:lpstr>Log4J</vt:lpstr>
      <vt:lpstr>Log4J</vt:lpstr>
      <vt:lpstr>Log4J</vt:lpstr>
      <vt:lpstr>Log4J</vt:lpstr>
      <vt:lpstr>Depuradores</vt:lpstr>
      <vt:lpstr>Depurador do Eclipse</vt:lpstr>
      <vt:lpstr>Depurador do Eclipse</vt:lpstr>
      <vt:lpstr>Depurador do Eclipse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</dc:creator>
  <cp:lastModifiedBy>Bruno Brito</cp:lastModifiedBy>
  <cp:revision>681</cp:revision>
  <dcterms:modified xsi:type="dcterms:W3CDTF">2014-11-05T02:32:30Z</dcterms:modified>
</cp:coreProperties>
</file>