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80" r:id="rId4"/>
    <p:sldId id="281" r:id="rId5"/>
    <p:sldId id="282" r:id="rId6"/>
    <p:sldId id="283" r:id="rId7"/>
    <p:sldId id="284" r:id="rId8"/>
    <p:sldId id="264" r:id="rId9"/>
    <p:sldId id="265" r:id="rId10"/>
    <p:sldId id="285" r:id="rId11"/>
    <p:sldId id="286" r:id="rId12"/>
    <p:sldId id="287" r:id="rId13"/>
    <p:sldId id="288" r:id="rId14"/>
    <p:sldId id="266" r:id="rId15"/>
    <p:sldId id="267" r:id="rId16"/>
    <p:sldId id="268" r:id="rId17"/>
    <p:sldId id="272" r:id="rId18"/>
    <p:sldId id="273" r:id="rId19"/>
    <p:sldId id="274" r:id="rId20"/>
    <p:sldId id="269" r:id="rId21"/>
    <p:sldId id="271" r:id="rId22"/>
    <p:sldId id="279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92" autoAdjust="0"/>
    <p:restoredTop sz="94671" autoAdjust="0"/>
  </p:normalViewPr>
  <p:slideViewPr>
    <p:cSldViewPr>
      <p:cViewPr varScale="1">
        <p:scale>
          <a:sx n="73" d="100"/>
          <a:sy n="73" d="100"/>
        </p:scale>
        <p:origin x="-10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6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4A4DB-3A88-49E8-AE91-BE1ACEEEC367}" type="datetimeFigureOut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B8C40E-8E23-4F94-BC55-3C3564DC27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DB57A9-0DE7-4F5F-A2EF-87020C81E873}" type="datetimeFigureOut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DD9C67-77C3-4585-A397-B99ABCAA1F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BA4DB9-DD8D-451E-AC5D-B89BF1B6980E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5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9809B-4AF0-4623-85E6-88C00A2716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D4306-9182-4E23-8749-76DA0EACDF74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93DA-8948-45E0-8FC6-BF157E4517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6F12B-B831-4EBF-9EA5-88994DCD26F3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AF290-BDBB-4530-A008-296E0625E6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F06C00-234C-48A3-861D-D5D2A40B022A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2A357331-3794-49D2-B22D-6A34742788C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D7F0EF-0B94-4806-BC69-CF9A0BD7F964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3DCF4-5BE1-4C5C-947A-EA5213D1FC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55F01-53AC-40CF-9D02-B8090F60A4FC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2BBD-78DA-4A83-BB81-A153CAF003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20E67-F045-4719-9427-52DA88DAC410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8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8B58C-1F00-465D-A8D8-541FA7E76A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7794B-9BED-423B-AA6A-074BB7B598BB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349FC-86B7-46AE-AFBB-84AC7FC47F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513D2-BE98-4A5F-B03A-B9FDE38879FF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1314-C0B9-4F4B-A3A3-315DAC8960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CFC28-8D67-4786-B612-7681480B199C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C33F1-98AB-428C-9ABA-C7719DD72B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riângulo retângulo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2F97E9-B7BF-4DF3-9F17-4E14DF89198B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10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D16DB-ADB6-490F-A181-D80123907E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F1A67B-F37B-4F1F-AA72-EC6CF1B42A89}" type="datetime1">
              <a:rPr lang="pt-BR"/>
              <a:pPr>
                <a:defRPr/>
              </a:pPr>
              <a:t>07/02/2015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DA89E57-DBFE-42DA-B5A9-8FDA6F1309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33" name="Grupo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34" r:id="rId9"/>
    <p:sldLayoutId id="2147483929" r:id="rId10"/>
    <p:sldLayoutId id="21474839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unodebrit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kentbeck.github.com/junit/javadoc/latest/" TargetMode="External"/><Relationship Id="rId2" Type="http://schemas.openxmlformats.org/officeDocument/2006/relationships/hyperlink" Target="http://junit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java/library/j-junit4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JUnit</a:t>
            </a:r>
            <a:r>
              <a:rPr lang="pt-BR" dirty="0" smtClean="0"/>
              <a:t> 4</a:t>
            </a:r>
            <a:endParaRPr lang="pt-BR" dirty="0"/>
          </a:p>
        </p:txBody>
      </p:sp>
      <p:sp>
        <p:nvSpPr>
          <p:cNvPr id="6147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 eaLnBrk="1" hangingPunct="1"/>
            <a:r>
              <a:rPr lang="pt-BR" smtClean="0"/>
              <a:t>Bruno de Brito Leite</a:t>
            </a:r>
          </a:p>
          <a:p>
            <a:pPr marR="0" algn="ctr" eaLnBrk="1" hangingPunct="1"/>
            <a:r>
              <a:rPr lang="pt-BR" smtClean="0">
                <a:hlinkClick r:id="rId2"/>
              </a:rPr>
              <a:t>brunodebrito@gmail.com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CicloJUnitTest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accent6">
                    <a:lumMod val="50000"/>
                  </a:schemeClr>
                </a:solidFill>
              </a:rPr>
              <a:t>//importações necessárias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7030A0"/>
                </a:solidFill>
              </a:rPr>
              <a:t>import</a:t>
            </a:r>
            <a:r>
              <a:rPr lang="pt-BR" sz="2400" dirty="0" smtClean="0"/>
              <a:t> </a:t>
            </a:r>
            <a:r>
              <a:rPr lang="pt-BR" sz="2400" dirty="0" err="1" smtClean="0"/>
              <a:t>org.junit.After;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7030A0"/>
                </a:solidFill>
              </a:rPr>
              <a:t>import</a:t>
            </a:r>
            <a:r>
              <a:rPr lang="pt-BR" sz="2400" dirty="0" smtClean="0"/>
              <a:t> </a:t>
            </a:r>
            <a:r>
              <a:rPr lang="pt-BR" sz="2400" dirty="0" err="1" smtClean="0"/>
              <a:t>org.junit.AfterClass;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7030A0"/>
                </a:solidFill>
              </a:rPr>
              <a:t>import</a:t>
            </a:r>
            <a:r>
              <a:rPr lang="pt-BR" sz="2400" dirty="0" smtClean="0"/>
              <a:t> </a:t>
            </a:r>
            <a:r>
              <a:rPr lang="pt-BR" sz="2400" dirty="0" err="1" smtClean="0"/>
              <a:t>org.junit.Before;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7030A0"/>
                </a:solidFill>
              </a:rPr>
              <a:t>import</a:t>
            </a:r>
            <a:r>
              <a:rPr lang="pt-BR" sz="2400" dirty="0" smtClean="0"/>
              <a:t> </a:t>
            </a:r>
            <a:r>
              <a:rPr lang="pt-BR" sz="2400" dirty="0" err="1" smtClean="0"/>
              <a:t>org.junit.BeforeClass;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7030A0"/>
                </a:solidFill>
              </a:rPr>
              <a:t>import</a:t>
            </a:r>
            <a:r>
              <a:rPr lang="pt-BR" sz="2400" dirty="0" smtClean="0"/>
              <a:t> </a:t>
            </a:r>
            <a:r>
              <a:rPr lang="pt-BR" sz="2400" dirty="0" err="1" smtClean="0"/>
              <a:t>org.junit.Test</a:t>
            </a:r>
            <a:r>
              <a:rPr lang="pt-BR" sz="2400" dirty="0" err="1" smtClean="0"/>
              <a:t>;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7030A0"/>
                </a:solidFill>
              </a:rPr>
              <a:t>public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7030A0"/>
                </a:solidFill>
              </a:rPr>
              <a:t>class</a:t>
            </a:r>
            <a:r>
              <a:rPr lang="pt-BR" sz="2400" dirty="0" smtClean="0"/>
              <a:t> </a:t>
            </a:r>
            <a:r>
              <a:rPr lang="pt-BR" sz="2400" dirty="0" err="1" smtClean="0"/>
              <a:t>CicloJUnitTest</a:t>
            </a:r>
            <a:r>
              <a:rPr lang="pt-BR" sz="2400" dirty="0" smtClean="0"/>
              <a:t> </a:t>
            </a:r>
          </a:p>
          <a:p>
            <a:pPr>
              <a:buNone/>
            </a:pPr>
            <a:r>
              <a:rPr lang="pt-BR" sz="2400" dirty="0" smtClean="0"/>
              <a:t>	{	</a:t>
            </a:r>
            <a:r>
              <a:rPr lang="pt-BR" sz="2400" dirty="0" smtClean="0">
                <a:solidFill>
                  <a:schemeClr val="accent6">
                    <a:lumMod val="50000"/>
                  </a:schemeClr>
                </a:solidFill>
              </a:rPr>
              <a:t>//métodos</a:t>
            </a:r>
          </a:p>
          <a:p>
            <a:pPr>
              <a:buNone/>
            </a:pPr>
            <a:r>
              <a:rPr lang="pt-BR" sz="2400" dirty="0" smtClean="0"/>
              <a:t>	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57331-3794-49D2-B22D-6A34742788C4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dirty="0" err="1" smtClean="0"/>
              <a:t>Before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BeforeClass</a:t>
            </a:r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dirty="0" err="1" smtClean="0">
                <a:solidFill>
                  <a:srgbClr val="7030A0"/>
                </a:solidFill>
              </a:rPr>
              <a:t>public</a:t>
            </a:r>
            <a:r>
              <a:rPr lang="pt-BR" sz="2400" dirty="0" smtClean="0"/>
              <a:t> </a:t>
            </a:r>
            <a:r>
              <a:rPr lang="pt-BR" dirty="0" err="1" smtClean="0">
                <a:solidFill>
                  <a:srgbClr val="7030A0"/>
                </a:solidFill>
              </a:rPr>
              <a:t>static</a:t>
            </a:r>
            <a:r>
              <a:rPr lang="pt-BR" sz="2400" dirty="0" smtClean="0"/>
              <a:t> </a:t>
            </a:r>
            <a:r>
              <a:rPr lang="pt-BR" dirty="0" err="1" smtClean="0">
                <a:solidFill>
                  <a:srgbClr val="7030A0"/>
                </a:solidFill>
              </a:rPr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antesDaBateria</a:t>
            </a:r>
            <a:r>
              <a:rPr lang="pt-BR" sz="2400" dirty="0" smtClean="0"/>
              <a:t>()</a:t>
            </a:r>
          </a:p>
          <a:p>
            <a:pPr>
              <a:buNone/>
            </a:pPr>
            <a:r>
              <a:rPr lang="pt-BR" sz="2400" dirty="0" smtClean="0"/>
              <a:t>	{	System.</a:t>
            </a:r>
            <a:r>
              <a:rPr lang="pt-BR" sz="2400" dirty="0" err="1" smtClean="0">
                <a:solidFill>
                  <a:schemeClr val="accent2">
                    <a:lumMod val="50000"/>
                  </a:schemeClr>
                </a:solidFill>
              </a:rPr>
              <a:t>out</a:t>
            </a:r>
            <a:r>
              <a:rPr lang="pt-BR" sz="2400" dirty="0" err="1" smtClean="0"/>
              <a:t>.println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"Começando bateria de testes..."</a:t>
            </a:r>
            <a:r>
              <a:rPr lang="pt-BR" sz="2400" dirty="0" smtClean="0"/>
              <a:t>);</a:t>
            </a:r>
          </a:p>
          <a:p>
            <a:pPr>
              <a:buNone/>
            </a:pPr>
            <a:r>
              <a:rPr lang="pt-BR" sz="2400" dirty="0" smtClean="0"/>
              <a:t>	}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Before</a:t>
            </a:r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2400" b="1" dirty="0" smtClean="0"/>
              <a:t>	</a:t>
            </a:r>
            <a:r>
              <a:rPr lang="pt-BR" dirty="0" err="1" smtClean="0">
                <a:solidFill>
                  <a:srgbClr val="7030A0"/>
                </a:solidFill>
              </a:rPr>
              <a:t>public</a:t>
            </a:r>
            <a:r>
              <a:rPr lang="pt-BR" sz="2400" dirty="0" smtClean="0"/>
              <a:t> </a:t>
            </a:r>
            <a:r>
              <a:rPr lang="pt-BR" dirty="0" err="1" smtClean="0">
                <a:solidFill>
                  <a:srgbClr val="7030A0"/>
                </a:solidFill>
              </a:rPr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antesDoTeste</a:t>
            </a:r>
            <a:r>
              <a:rPr lang="pt-BR" sz="2400" dirty="0" smtClean="0"/>
              <a:t>()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{	System.</a:t>
            </a:r>
            <a:r>
              <a:rPr lang="pt-BR" sz="2400" dirty="0" err="1" smtClean="0">
                <a:solidFill>
                  <a:schemeClr val="accent2">
                    <a:lumMod val="50000"/>
                  </a:schemeClr>
                </a:solidFill>
              </a:rPr>
              <a:t>out</a:t>
            </a:r>
            <a:r>
              <a:rPr lang="pt-BR" sz="2400" dirty="0" err="1" smtClean="0"/>
              <a:t>.println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"Começando teste"</a:t>
            </a:r>
            <a:r>
              <a:rPr lang="pt-BR" sz="2400" dirty="0" smtClean="0"/>
              <a:t>);</a:t>
            </a:r>
          </a:p>
          <a:p>
            <a:pPr>
              <a:buNone/>
            </a:pPr>
            <a:r>
              <a:rPr lang="pt-BR" sz="2400" dirty="0" smtClean="0"/>
              <a:t>	}</a:t>
            </a:r>
          </a:p>
          <a:p>
            <a:pPr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57331-3794-49D2-B22D-6A34742788C4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dirty="0" err="1" smtClean="0"/>
              <a:t>Test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>
                <a:solidFill>
                  <a:srgbClr val="7030A0"/>
                </a:solidFill>
              </a:rPr>
              <a:t>public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7030A0"/>
                </a:solidFill>
              </a:rPr>
              <a:t>void</a:t>
            </a:r>
            <a:r>
              <a:rPr lang="pt-BR" dirty="0" smtClean="0"/>
              <a:t> teste1()</a:t>
            </a:r>
          </a:p>
          <a:p>
            <a:pPr>
              <a:buNone/>
            </a:pPr>
            <a:r>
              <a:rPr lang="pt-BR" dirty="0" smtClean="0"/>
              <a:t>	{	System.</a:t>
            </a:r>
            <a:r>
              <a:rPr lang="pt-BR" dirty="0" err="1" smtClean="0">
                <a:solidFill>
                  <a:schemeClr val="accent2">
                    <a:lumMod val="50000"/>
                  </a:schemeClr>
                </a:solidFill>
              </a:rPr>
              <a:t>out</a:t>
            </a:r>
            <a:r>
              <a:rPr lang="pt-BR" dirty="0" err="1" smtClean="0"/>
              <a:t>.println</a:t>
            </a:r>
            <a:r>
              <a:rPr lang="pt-BR" dirty="0" smtClean="0"/>
              <a:t>(</a:t>
            </a: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"Testando 1"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	}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>
                <a:solidFill>
                  <a:srgbClr val="7030A0"/>
                </a:solidFill>
              </a:rPr>
              <a:t>public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7030A0"/>
                </a:solidFill>
              </a:rPr>
              <a:t>void</a:t>
            </a:r>
            <a:r>
              <a:rPr lang="pt-BR" dirty="0" smtClean="0"/>
              <a:t> teste2()</a:t>
            </a:r>
          </a:p>
          <a:p>
            <a:pPr>
              <a:buNone/>
            </a:pPr>
            <a:r>
              <a:rPr lang="pt-BR" dirty="0" smtClean="0"/>
              <a:t>	{	System.</a:t>
            </a:r>
            <a:r>
              <a:rPr lang="pt-BR" dirty="0" err="1" smtClean="0">
                <a:solidFill>
                  <a:schemeClr val="accent2">
                    <a:lumMod val="50000"/>
                  </a:schemeClr>
                </a:solidFill>
              </a:rPr>
              <a:t>out</a:t>
            </a:r>
            <a:r>
              <a:rPr lang="pt-BR" dirty="0" err="1" smtClean="0"/>
              <a:t>.println</a:t>
            </a:r>
            <a:r>
              <a:rPr lang="pt-BR" dirty="0" smtClean="0"/>
              <a:t>(</a:t>
            </a: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"Testando 2"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	}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57331-3794-49D2-B22D-6A34742788C4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dirty="0" err="1" smtClean="0"/>
              <a:t>After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After</a:t>
            </a:r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dirty="0" err="1" smtClean="0">
                <a:solidFill>
                  <a:srgbClr val="7030A0"/>
                </a:solidFill>
              </a:rPr>
              <a:t>public</a:t>
            </a:r>
            <a:r>
              <a:rPr lang="pt-BR" sz="2400" dirty="0" smtClean="0"/>
              <a:t> </a:t>
            </a:r>
            <a:r>
              <a:rPr lang="pt-BR" dirty="0" err="1" smtClean="0">
                <a:solidFill>
                  <a:srgbClr val="7030A0"/>
                </a:solidFill>
              </a:rPr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depoisDoTeste</a:t>
            </a:r>
            <a:r>
              <a:rPr lang="pt-BR" sz="2400" dirty="0" smtClean="0"/>
              <a:t>()</a:t>
            </a:r>
          </a:p>
          <a:p>
            <a:pPr>
              <a:buNone/>
            </a:pPr>
            <a:r>
              <a:rPr lang="pt-BR" sz="2400" dirty="0" smtClean="0"/>
              <a:t>	{	System.</a:t>
            </a:r>
            <a:r>
              <a:rPr lang="pt-BR" sz="2400" dirty="0" err="1" smtClean="0">
                <a:solidFill>
                  <a:schemeClr val="accent2">
                    <a:lumMod val="50000"/>
                  </a:schemeClr>
                </a:solidFill>
              </a:rPr>
              <a:t>out</a:t>
            </a:r>
            <a:r>
              <a:rPr lang="pt-BR" sz="2400" dirty="0" err="1" smtClean="0"/>
              <a:t>.println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"Finalizando teste"</a:t>
            </a:r>
            <a:r>
              <a:rPr lang="pt-BR" sz="2400" dirty="0" smtClean="0"/>
              <a:t>);</a:t>
            </a:r>
          </a:p>
          <a:p>
            <a:pPr>
              <a:buNone/>
            </a:pPr>
            <a:r>
              <a:rPr lang="pt-BR" sz="2400" dirty="0" smtClean="0"/>
              <a:t>	}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	@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AfterClass</a:t>
            </a:r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dirty="0" err="1" smtClean="0">
                <a:solidFill>
                  <a:srgbClr val="7030A0"/>
                </a:solidFill>
              </a:rPr>
              <a:t>public</a:t>
            </a:r>
            <a:r>
              <a:rPr lang="pt-BR" sz="2400" dirty="0" smtClean="0"/>
              <a:t> </a:t>
            </a:r>
            <a:r>
              <a:rPr lang="pt-BR" dirty="0" err="1" smtClean="0">
                <a:solidFill>
                  <a:srgbClr val="7030A0"/>
                </a:solidFill>
              </a:rPr>
              <a:t>static</a:t>
            </a:r>
            <a:r>
              <a:rPr lang="pt-BR" sz="2400" dirty="0" smtClean="0"/>
              <a:t> </a:t>
            </a:r>
            <a:r>
              <a:rPr lang="pt-BR" dirty="0" err="1" smtClean="0">
                <a:solidFill>
                  <a:srgbClr val="7030A0"/>
                </a:solidFill>
              </a:rPr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depoisDaBateria</a:t>
            </a:r>
            <a:r>
              <a:rPr lang="pt-BR" sz="2400" dirty="0" smtClean="0"/>
              <a:t>()</a:t>
            </a:r>
          </a:p>
          <a:p>
            <a:pPr>
              <a:buNone/>
            </a:pPr>
            <a:r>
              <a:rPr lang="pt-BR" sz="2400" dirty="0" smtClean="0"/>
              <a:t>	{	System.</a:t>
            </a:r>
            <a:r>
              <a:rPr lang="pt-BR" sz="2400" dirty="0" err="1" smtClean="0">
                <a:solidFill>
                  <a:schemeClr val="accent2">
                    <a:lumMod val="50000"/>
                  </a:schemeClr>
                </a:solidFill>
              </a:rPr>
              <a:t>out</a:t>
            </a:r>
            <a:r>
              <a:rPr lang="pt-BR" sz="2400" dirty="0" err="1" smtClean="0"/>
              <a:t>.println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"Finalizando bateria de testes"</a:t>
            </a:r>
            <a:r>
              <a:rPr lang="pt-BR" sz="2400" dirty="0" smtClean="0"/>
              <a:t>);</a:t>
            </a:r>
          </a:p>
          <a:p>
            <a:pPr>
              <a:buNone/>
            </a:pPr>
            <a:r>
              <a:rPr lang="pt-BR" sz="2400" dirty="0" smtClean="0"/>
              <a:t>	}</a:t>
            </a:r>
            <a:endParaRPr lang="pt-BR" sz="2400" dirty="0" smtClean="0">
              <a:solidFill>
                <a:srgbClr val="7030A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57331-3794-49D2-B22D-6A34742788C4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Assertivas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Métodos estáticos da classe </a:t>
            </a:r>
            <a:r>
              <a:rPr lang="pt-BR" dirty="0" err="1" smtClean="0"/>
              <a:t>Assert</a:t>
            </a:r>
            <a:endParaRPr lang="pt-BR" dirty="0" smtClean="0"/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org.junit.Assert.*;</a:t>
            </a:r>
            <a:endParaRPr lang="pt-BR" dirty="0" smtClean="0"/>
          </a:p>
          <a:p>
            <a:r>
              <a:rPr lang="pt-BR" dirty="0" smtClean="0"/>
              <a:t>Cabeçalho</a:t>
            </a:r>
          </a:p>
          <a:p>
            <a:pPr lvl="1"/>
            <a:r>
              <a:rPr lang="pt-BR" dirty="0" smtClean="0"/>
              <a:t>{ ... } </a:t>
            </a:r>
            <a:r>
              <a:rPr lang="pt-BR" dirty="0" err="1" smtClean="0"/>
              <a:t>assertXxx</a:t>
            </a:r>
            <a:r>
              <a:rPr lang="pt-BR" dirty="0" smtClean="0"/>
              <a:t>(mensagem, parâmetros)</a:t>
            </a:r>
          </a:p>
          <a:p>
            <a:pPr lvl="1"/>
            <a:r>
              <a:rPr lang="pt-BR" dirty="0" smtClean="0"/>
              <a:t>Mensagem é opcional</a:t>
            </a:r>
          </a:p>
          <a:p>
            <a:pPr lvl="1"/>
            <a:r>
              <a:rPr lang="pt-BR" dirty="0" smtClean="0"/>
              <a:t>Quantidade e tipo dos parâmetros variam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0245A-88B6-4937-A561-80798A9C04D6}" type="slidenum">
              <a:rPr lang="pt-BR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Assertivas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assertEquals</a:t>
            </a:r>
          </a:p>
          <a:p>
            <a:pPr lvl="1"/>
            <a:r>
              <a:rPr lang="pt-BR" smtClean="0"/>
              <a:t>Verifica se parâmetros são iguais (equals)</a:t>
            </a:r>
          </a:p>
          <a:p>
            <a:r>
              <a:rPr lang="pt-BR" smtClean="0"/>
              <a:t>assertFalse</a:t>
            </a:r>
          </a:p>
          <a:p>
            <a:pPr lvl="1"/>
            <a:r>
              <a:rPr lang="pt-BR" smtClean="0"/>
              <a:t>Verifica se parâmetro é falso	</a:t>
            </a:r>
          </a:p>
          <a:p>
            <a:r>
              <a:rPr lang="pt-BR" smtClean="0"/>
              <a:t>assertTrue</a:t>
            </a:r>
          </a:p>
          <a:p>
            <a:pPr lvl="1"/>
            <a:r>
              <a:rPr lang="pt-BR" smtClean="0"/>
              <a:t>Verifica se parâmetro é verdadeiro</a:t>
            </a:r>
          </a:p>
          <a:p>
            <a:r>
              <a:rPr lang="pt-BR" smtClean="0"/>
              <a:t>assertNotNull</a:t>
            </a:r>
          </a:p>
          <a:p>
            <a:pPr lvl="1"/>
            <a:r>
              <a:rPr lang="pt-BR" smtClean="0"/>
              <a:t>Verifica se parâmetro não é nulo</a:t>
            </a:r>
          </a:p>
          <a:p>
            <a:pPr lvl="1"/>
            <a:endParaRPr lang="pt-BR" smtClean="0"/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A7C2B-2377-46C7-953E-C44789ABD4EA}" type="slidenum">
              <a:rPr lang="pt-BR"/>
              <a:pPr>
                <a:defRPr/>
              </a:pPr>
              <a:t>15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Assertivas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assertNull</a:t>
            </a:r>
          </a:p>
          <a:p>
            <a:pPr lvl="1"/>
            <a:r>
              <a:rPr lang="pt-BR" smtClean="0"/>
              <a:t>Verifica se parâmetro é nulo</a:t>
            </a:r>
          </a:p>
          <a:p>
            <a:r>
              <a:rPr lang="pt-BR" smtClean="0"/>
              <a:t>assertNotSame</a:t>
            </a:r>
          </a:p>
          <a:p>
            <a:pPr lvl="1"/>
            <a:r>
              <a:rPr lang="pt-BR" smtClean="0"/>
              <a:t>Verifica se parâmetros não são os mesmos (!=)</a:t>
            </a:r>
          </a:p>
          <a:p>
            <a:r>
              <a:rPr lang="pt-BR" smtClean="0"/>
              <a:t>assertSame</a:t>
            </a:r>
          </a:p>
          <a:p>
            <a:pPr lvl="1"/>
            <a:r>
              <a:rPr lang="pt-BR" smtClean="0"/>
              <a:t>Verifica se parâmetros são os mesmos (==)</a:t>
            </a:r>
          </a:p>
          <a:p>
            <a:r>
              <a:rPr lang="pt-BR" smtClean="0"/>
              <a:t>assertArrayEquals</a:t>
            </a:r>
          </a:p>
          <a:p>
            <a:pPr lvl="1"/>
            <a:r>
              <a:rPr lang="pt-BR" smtClean="0"/>
              <a:t>Verifica se o conteúdo dos arrays são iguais</a:t>
            </a:r>
          </a:p>
          <a:p>
            <a:pPr lvl="1"/>
            <a:endParaRPr lang="pt-BR" smtClean="0"/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C1ED3-85E4-4510-BD07-D8B02B62DE6E}" type="slidenum">
              <a:rPr lang="pt-BR"/>
              <a:pPr>
                <a:defRPr/>
              </a:pPr>
              <a:t>16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Parâmetros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smtClean="0"/>
              <a:t>assertEquals(double esperado, double atual, double tolerancia)</a:t>
            </a:r>
          </a:p>
          <a:p>
            <a:r>
              <a:rPr lang="pt-BR" sz="2000" smtClean="0"/>
              <a:t>assertEquals(String mensagem, double esperado, double atual, double tolerancia)</a:t>
            </a:r>
          </a:p>
          <a:p>
            <a:r>
              <a:rPr lang="pt-BR" sz="2000" smtClean="0"/>
              <a:t>assertEquals(long esperado, long atual) </a:t>
            </a:r>
          </a:p>
          <a:p>
            <a:r>
              <a:rPr lang="pt-BR" sz="2000" smtClean="0"/>
              <a:t>assertEquals(String mensagem, long esperado, long atual) </a:t>
            </a:r>
          </a:p>
          <a:p>
            <a:r>
              <a:rPr lang="pt-BR" sz="2000" smtClean="0"/>
              <a:t>assertEquals(Object esperado, Object atual) </a:t>
            </a:r>
          </a:p>
          <a:p>
            <a:r>
              <a:rPr lang="pt-BR" sz="2000" smtClean="0"/>
              <a:t>assertEquals(String mensagem, Object esperado, Object atual)</a:t>
            </a:r>
          </a:p>
          <a:p>
            <a:r>
              <a:rPr lang="pt-BR" sz="2000" smtClean="0"/>
              <a:t>assertFalse(boolean condition) </a:t>
            </a:r>
          </a:p>
          <a:p>
            <a:r>
              <a:rPr lang="pt-BR" sz="2000" smtClean="0"/>
              <a:t>assertFalse(String mensagem, boolean condition) </a:t>
            </a:r>
          </a:p>
          <a:p>
            <a:r>
              <a:rPr lang="pt-BR" sz="2000" smtClean="0"/>
              <a:t>assertTrue(boolean condition)</a:t>
            </a:r>
          </a:p>
          <a:p>
            <a:r>
              <a:rPr lang="pt-BR" sz="2000" smtClean="0"/>
              <a:t>assertTrue(String mensagemboolean condition)</a:t>
            </a:r>
          </a:p>
          <a:p>
            <a:endParaRPr lang="pt-BR" sz="2000" smtClean="0"/>
          </a:p>
          <a:p>
            <a:pPr>
              <a:buFont typeface="Wingdings 2" pitchFamily="18" charset="2"/>
              <a:buNone/>
            </a:pPr>
            <a:endParaRPr lang="pt-BR" sz="20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77C83-4295-4F61-9E53-DF8D97DB0219}" type="slidenum">
              <a:rPr lang="pt-BR"/>
              <a:pPr>
                <a:defRPr/>
              </a:pPr>
              <a:t>17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Parâmetros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assertNotNull(Object object)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assertNotNull(String mensagem, Object object) 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assertNotSame(Object unesperado, Object atual) 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assertNotSame(String mensagem, Object esperado, Object atual) 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assertNull(Object object) 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assertNull(String mensagem, Object object) 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assertSame(Object esperado, Object atual) 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assertSame(String mensagem, Object esperado, Object atual) </a:t>
            </a:r>
          </a:p>
          <a:p>
            <a:pPr>
              <a:lnSpc>
                <a:spcPct val="90000"/>
              </a:lnSpc>
            </a:pPr>
            <a:endParaRPr lang="pt-BR" sz="20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0295D-D364-42C4-BD0A-2CD6A811298B}" type="slidenum">
              <a:rPr lang="pt-BR"/>
              <a:pPr>
                <a:defRPr/>
              </a:pPr>
              <a:t>18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Parâmetros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1800" smtClean="0"/>
              <a:t>assertArrayEquals(byte[] esperados, byte[] atuais)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assertArrayEquals(String mensagem, byte[] esperados, byte[] atuais) 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assertArrayEquals(char[] esperados, char[] atuais) 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assertArrayEquals(String mensagem, char[] esperados, char[] atuais) 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assertArrayEquals(int[] esperados, int[] atuais)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assertArrayEquals(String mensagem, int[] esperados, int[] atuais)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assertArrayEquals(long[] esperados, long[] atuais) 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assertArrayEquals(String mensagem, long[] esperados, long[] atuais) 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assertArrayEquals(Object[] esperados, Object[] atuais)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assertArrayEquals(String mensagem, Object[] esperados, Object[] atuais) 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assertArrayEquals(short[] esperados, short[] atuais) 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assertArrayEquals(String mensagem, short[] esperados, short[] atuais)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5C055-5878-4AD4-B6CB-DA8088AAAD27}" type="slidenum">
              <a:rPr lang="pt-BR"/>
              <a:pPr>
                <a:defRPr/>
              </a:pPr>
              <a:t>19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JUnit 4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Framework open-source</a:t>
            </a:r>
          </a:p>
          <a:p>
            <a:r>
              <a:rPr lang="pt-BR" smtClean="0"/>
              <a:t>Criado por </a:t>
            </a:r>
          </a:p>
          <a:p>
            <a:pPr lvl="1"/>
            <a:r>
              <a:rPr lang="pt-BR" smtClean="0"/>
              <a:t>Eric Gamma e Kent Beck</a:t>
            </a:r>
          </a:p>
          <a:p>
            <a:r>
              <a:rPr lang="pt-BR" smtClean="0"/>
              <a:t>Testes de unidade automatizados em Java</a:t>
            </a:r>
          </a:p>
          <a:p>
            <a:r>
              <a:rPr lang="pt-BR" smtClean="0"/>
              <a:t>Cada unidade define</a:t>
            </a:r>
          </a:p>
          <a:p>
            <a:pPr lvl="1"/>
            <a:r>
              <a:rPr lang="pt-BR" smtClean="0"/>
              <a:t>Estímulos (chamada de métodos)</a:t>
            </a:r>
          </a:p>
          <a:p>
            <a:pPr lvl="1"/>
            <a:r>
              <a:rPr lang="pt-BR" smtClean="0"/>
              <a:t>Dados de entrada</a:t>
            </a:r>
          </a:p>
          <a:p>
            <a:pPr lvl="1"/>
            <a:r>
              <a:rPr lang="pt-BR" smtClean="0"/>
              <a:t>Saída associados a cada estímulo</a:t>
            </a:r>
          </a:p>
          <a:p>
            <a:pPr marL="1143000" lvl="2" indent="-228600"/>
            <a:r>
              <a:rPr lang="pt-BR" smtClean="0"/>
              <a:t>Valor de retorno ou exceções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9D943-CA4A-4E9D-92AE-899572DCA062}" type="slidenum">
              <a:rPr lang="pt-BR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Exceções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Utilizar parâmetro esperado da anotação Test</a:t>
            </a:r>
          </a:p>
          <a:p>
            <a:pPr lvl="1"/>
            <a:r>
              <a:rPr lang="pt-BR" smtClean="0"/>
              <a:t>Tipo Class</a:t>
            </a:r>
          </a:p>
          <a:p>
            <a:r>
              <a:rPr lang="pt-BR" smtClean="0"/>
              <a:t>Exemplo</a:t>
            </a:r>
          </a:p>
          <a:p>
            <a:pPr lvl="1"/>
            <a:r>
              <a:rPr lang="pt-BR" smtClean="0"/>
              <a:t>@Test(expected=NullPointerException.class)</a:t>
            </a:r>
            <a:br>
              <a:rPr lang="pt-BR" smtClean="0"/>
            </a:br>
            <a:r>
              <a:rPr lang="pt-BR" smtClean="0"/>
              <a:t>public void testarExcecao() throws SQLException{</a:t>
            </a:r>
            <a:br>
              <a:rPr lang="pt-BR" smtClean="0"/>
            </a:br>
            <a:r>
              <a:rPr lang="pt-BR" smtClean="0"/>
              <a:t>	Connection conexao = null;</a:t>
            </a:r>
            <a:br>
              <a:rPr lang="pt-BR" smtClean="0"/>
            </a:br>
            <a:r>
              <a:rPr lang="pt-BR" smtClean="0"/>
              <a:t>	Statement comando = conexao.createStatement();</a:t>
            </a:r>
          </a:p>
          <a:p>
            <a:pPr lvl="2">
              <a:buFont typeface="Wingdings 2" pitchFamily="18" charset="2"/>
              <a:buNone/>
            </a:pPr>
            <a:r>
              <a:rPr lang="pt-BR" smtClean="0"/>
              <a:t>}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7935E-098C-4ED2-803A-1974535ED59E}" type="slidenum">
              <a:rPr lang="pt-BR"/>
              <a:pPr>
                <a:defRPr/>
              </a:pPr>
              <a:t>20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Suite de testes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200" dirty="0" smtClean="0"/>
              <a:t>Conjunto de classes de testes</a:t>
            </a:r>
          </a:p>
          <a:p>
            <a:r>
              <a:rPr lang="pt-BR" sz="2200" dirty="0" smtClean="0"/>
              <a:t>Anotações </a:t>
            </a:r>
            <a:r>
              <a:rPr lang="pt-BR" sz="2200" dirty="0" err="1" smtClean="0"/>
              <a:t>RunWith</a:t>
            </a:r>
            <a:r>
              <a:rPr lang="pt-BR" sz="2200" dirty="0" smtClean="0"/>
              <a:t> e </a:t>
            </a:r>
            <a:r>
              <a:rPr lang="pt-BR" sz="2200" dirty="0" err="1" smtClean="0"/>
              <a:t>Suite</a:t>
            </a:r>
            <a:endParaRPr lang="pt-BR" sz="2200" dirty="0" smtClean="0"/>
          </a:p>
          <a:p>
            <a:r>
              <a:rPr lang="pt-BR" sz="2200" dirty="0" smtClean="0"/>
              <a:t>Exemplo</a:t>
            </a:r>
          </a:p>
          <a:p>
            <a:pPr lvl="1"/>
            <a:r>
              <a:rPr lang="pt-BR" sz="2000" dirty="0" err="1" smtClean="0"/>
              <a:t>import</a:t>
            </a:r>
            <a:r>
              <a:rPr lang="pt-BR" sz="2000" dirty="0" smtClean="0"/>
              <a:t> </a:t>
            </a:r>
            <a:r>
              <a:rPr lang="pt-BR" sz="2000" dirty="0" err="1" smtClean="0"/>
              <a:t>org.junit.runner.RunWith;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 smtClean="0"/>
              <a:t>import</a:t>
            </a:r>
            <a:r>
              <a:rPr lang="pt-BR" sz="2000" dirty="0" smtClean="0"/>
              <a:t> </a:t>
            </a:r>
            <a:r>
              <a:rPr lang="pt-BR" sz="2000" dirty="0" err="1" smtClean="0"/>
              <a:t>org.junit.runners.Suite;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@</a:t>
            </a:r>
            <a:r>
              <a:rPr lang="pt-BR" sz="2000" dirty="0" err="1" smtClean="0"/>
              <a:t>RunWith</a:t>
            </a:r>
            <a:r>
              <a:rPr lang="pt-BR" sz="2000" dirty="0" smtClean="0"/>
              <a:t>(</a:t>
            </a:r>
            <a:r>
              <a:rPr lang="pt-BR" sz="2000" dirty="0" err="1" smtClean="0"/>
              <a:t>Suite</a:t>
            </a:r>
            <a:r>
              <a:rPr lang="pt-BR" sz="2000" dirty="0" smtClean="0"/>
              <a:t>.</a:t>
            </a:r>
            <a:r>
              <a:rPr lang="pt-BR" sz="2000" dirty="0" err="1" smtClean="0"/>
              <a:t>class</a:t>
            </a:r>
            <a:r>
              <a:rPr lang="pt-BR" sz="2000" dirty="0" smtClean="0"/>
              <a:t>)  </a:t>
            </a:r>
            <a:br>
              <a:rPr lang="pt-BR" sz="2000" dirty="0" smtClean="0"/>
            </a:br>
            <a:r>
              <a:rPr lang="pt-BR" sz="2000" dirty="0" smtClean="0"/>
              <a:t>@</a:t>
            </a:r>
            <a:r>
              <a:rPr lang="pt-BR" sz="2000" dirty="0" err="1" smtClean="0"/>
              <a:t>Suite</a:t>
            </a:r>
            <a:r>
              <a:rPr lang="pt-BR" sz="2000" dirty="0" smtClean="0"/>
              <a:t>.</a:t>
            </a:r>
            <a:r>
              <a:rPr lang="pt-BR" sz="2000" dirty="0" err="1" smtClean="0"/>
              <a:t>SuiteClasses</a:t>
            </a:r>
            <a:r>
              <a:rPr lang="pt-BR" sz="2000" dirty="0" smtClean="0"/>
              <a:t>({ 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ATest</a:t>
            </a:r>
            <a:r>
              <a:rPr lang="pt-BR" sz="2000" dirty="0" smtClean="0"/>
              <a:t>.</a:t>
            </a:r>
            <a:r>
              <a:rPr lang="pt-BR" sz="2000" dirty="0" err="1" smtClean="0"/>
              <a:t>class</a:t>
            </a:r>
            <a:r>
              <a:rPr lang="pt-BR" sz="2000" dirty="0" smtClean="0"/>
              <a:t>, 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BTest</a:t>
            </a:r>
            <a:r>
              <a:rPr lang="pt-BR" sz="2000" dirty="0" smtClean="0"/>
              <a:t>.</a:t>
            </a:r>
            <a:r>
              <a:rPr lang="pt-BR" sz="2000" dirty="0" err="1" smtClean="0"/>
              <a:t>class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})</a:t>
            </a:r>
            <a:br>
              <a:rPr lang="pt-BR" sz="2000" dirty="0" smtClean="0"/>
            </a:b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AllTests</a:t>
            </a:r>
            <a:r>
              <a:rPr lang="pt-BR" sz="2000" dirty="0" smtClean="0"/>
              <a:t> {</a:t>
            </a:r>
            <a:br>
              <a:rPr lang="pt-BR" sz="2000" dirty="0" smtClean="0"/>
            </a:br>
            <a:r>
              <a:rPr lang="pt-BR" sz="2000" dirty="0" smtClean="0"/>
              <a:t>}</a:t>
            </a:r>
          </a:p>
          <a:p>
            <a:pPr lvl="1"/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979CC-E092-4434-8470-80313FDC9813}" type="slidenum">
              <a:rPr lang="pt-BR"/>
              <a:pPr>
                <a:defRPr/>
              </a:pPr>
              <a:t>21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200" dirty="0" err="1" smtClean="0"/>
              <a:t>JUnit</a:t>
            </a:r>
            <a:endParaRPr lang="pt-BR" sz="2200" dirty="0" smtClean="0"/>
          </a:p>
          <a:p>
            <a:pPr lvl="1"/>
            <a:r>
              <a:rPr lang="pt-BR" sz="2000" dirty="0" smtClean="0">
                <a:hlinkClick r:id="rId2"/>
              </a:rPr>
              <a:t>http://junit.sourceforge.net/</a:t>
            </a:r>
            <a:endParaRPr lang="pt-BR" sz="2000" dirty="0" smtClean="0"/>
          </a:p>
          <a:p>
            <a:r>
              <a:rPr lang="pt-BR" sz="2200" dirty="0" err="1" smtClean="0"/>
              <a:t>JUnit</a:t>
            </a:r>
            <a:r>
              <a:rPr lang="pt-BR" sz="2200" dirty="0" smtClean="0"/>
              <a:t> </a:t>
            </a:r>
            <a:r>
              <a:rPr lang="pt-BR" sz="2200" dirty="0" err="1" smtClean="0"/>
              <a:t>Javadoc</a:t>
            </a:r>
            <a:r>
              <a:rPr lang="pt-BR" sz="2200" dirty="0" smtClean="0"/>
              <a:t> </a:t>
            </a:r>
          </a:p>
          <a:p>
            <a:pPr lvl="1"/>
            <a:r>
              <a:rPr lang="pt-BR" sz="2000" dirty="0" smtClean="0">
                <a:hlinkClick r:id="rId3"/>
              </a:rPr>
              <a:t>http://kentbeck.github.com/junit/javadoc/latest/</a:t>
            </a:r>
            <a:endParaRPr lang="pt-BR" sz="2000" dirty="0" smtClean="0"/>
          </a:p>
          <a:p>
            <a:r>
              <a:rPr lang="pt-BR" sz="2200" dirty="0" smtClean="0"/>
              <a:t>Na </a:t>
            </a:r>
            <a:r>
              <a:rPr lang="pt-BR" sz="2200" dirty="0" err="1" smtClean="0"/>
              <a:t>early</a:t>
            </a:r>
            <a:r>
              <a:rPr lang="pt-BR" sz="2200" dirty="0" smtClean="0"/>
              <a:t> </a:t>
            </a:r>
            <a:r>
              <a:rPr lang="pt-BR" sz="2200" dirty="0" err="1" smtClean="0"/>
              <a:t>Look</a:t>
            </a:r>
            <a:r>
              <a:rPr lang="pt-BR" sz="2200" dirty="0" smtClean="0"/>
              <a:t> </a:t>
            </a:r>
            <a:r>
              <a:rPr lang="pt-BR" sz="2200" dirty="0" err="1" smtClean="0"/>
              <a:t>at</a:t>
            </a:r>
            <a:r>
              <a:rPr lang="pt-BR" sz="2200" dirty="0" smtClean="0"/>
              <a:t> </a:t>
            </a:r>
            <a:r>
              <a:rPr lang="pt-BR" sz="2200" dirty="0" err="1" smtClean="0"/>
              <a:t>JUnit</a:t>
            </a:r>
            <a:r>
              <a:rPr lang="pt-BR" sz="2200" dirty="0" smtClean="0"/>
              <a:t> 4</a:t>
            </a:r>
          </a:p>
          <a:p>
            <a:pPr lvl="1"/>
            <a:r>
              <a:rPr lang="pt-BR" sz="2000" dirty="0" smtClean="0">
                <a:hlinkClick r:id="rId4"/>
              </a:rPr>
              <a:t>http://www.ibm.com/developerworks/java/library/j-junit4.html</a:t>
            </a:r>
            <a:endParaRPr lang="pt-BR" sz="2000" dirty="0" smtClean="0"/>
          </a:p>
          <a:p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360B-4A97-4183-965A-88DB649EA0DB}" type="slidenum">
              <a:rPr lang="pt-BR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JUnit</a:t>
            </a:r>
            <a:r>
              <a:rPr lang="pt-BR" dirty="0" smtClean="0"/>
              <a:t> no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Clique com botão direito sobre o projeto</a:t>
            </a:r>
          </a:p>
          <a:p>
            <a:r>
              <a:rPr lang="pt-BR" dirty="0" smtClean="0"/>
              <a:t>Selecione a opção </a:t>
            </a:r>
            <a:r>
              <a:rPr lang="pt-BR" dirty="0" err="1" smtClean="0"/>
              <a:t>Properties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57331-3794-49D2-B22D-6A34742788C4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975" y="3043257"/>
            <a:ext cx="57340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JUnit</a:t>
            </a:r>
            <a:r>
              <a:rPr lang="pt-BR" dirty="0" smtClean="0"/>
              <a:t> no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Selecione a opção Java Build Path</a:t>
            </a:r>
          </a:p>
          <a:p>
            <a:r>
              <a:rPr lang="pt-BR" dirty="0" smtClean="0"/>
              <a:t>Selecione a aba </a:t>
            </a:r>
            <a:r>
              <a:rPr lang="pt-BR" dirty="0" err="1" smtClean="0"/>
              <a:t>Libraries</a:t>
            </a:r>
            <a:endParaRPr lang="pt-BR" dirty="0" smtClean="0"/>
          </a:p>
          <a:p>
            <a:r>
              <a:rPr lang="pt-BR" dirty="0" smtClean="0"/>
              <a:t>Selecione o botão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Library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57331-3794-49D2-B22D-6A34742788C4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3571876"/>
            <a:ext cx="69342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JUnit</a:t>
            </a:r>
            <a:r>
              <a:rPr lang="pt-BR" dirty="0" smtClean="0"/>
              <a:t> no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Selecione a opção </a:t>
            </a:r>
            <a:r>
              <a:rPr lang="pt-BR" dirty="0" err="1" smtClean="0"/>
              <a:t>JUnit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57331-3794-49D2-B22D-6A34742788C4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102" y="2500306"/>
            <a:ext cx="459091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JUnit</a:t>
            </a:r>
            <a:r>
              <a:rPr lang="pt-BR" dirty="0" smtClean="0"/>
              <a:t> no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Selecione a opção </a:t>
            </a:r>
            <a:r>
              <a:rPr lang="pt-BR" dirty="0" err="1" smtClean="0"/>
              <a:t>JUnit</a:t>
            </a:r>
            <a:r>
              <a:rPr lang="pt-BR" dirty="0" smtClean="0"/>
              <a:t> 4</a:t>
            </a:r>
          </a:p>
          <a:p>
            <a:r>
              <a:rPr lang="pt-BR" dirty="0" smtClean="0"/>
              <a:t>Selecione o botão </a:t>
            </a:r>
            <a:r>
              <a:rPr lang="pt-BR" dirty="0" err="1" smtClean="0"/>
              <a:t>Finish</a:t>
            </a:r>
            <a:endParaRPr lang="pt-BR" dirty="0" smtClean="0"/>
          </a:p>
          <a:p>
            <a:r>
              <a:rPr lang="pt-BR" dirty="0" smtClean="0"/>
              <a:t>Selecione o botão Ok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57331-3794-49D2-B22D-6A34742788C4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358866"/>
            <a:ext cx="3643338" cy="3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0441" y="3376748"/>
            <a:ext cx="31908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JUnit</a:t>
            </a:r>
            <a:r>
              <a:rPr lang="pt-BR" dirty="0" smtClean="0"/>
              <a:t> no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57331-3794-49D2-B22D-6A34742788C4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6563" y="2738438"/>
            <a:ext cx="31908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Anotações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200" smtClean="0"/>
              <a:t>Aplicada a métodos</a:t>
            </a:r>
          </a:p>
          <a:p>
            <a:pPr>
              <a:lnSpc>
                <a:spcPct val="80000"/>
              </a:lnSpc>
            </a:pPr>
            <a:r>
              <a:rPr lang="pt-BR" sz="2200" smtClean="0"/>
              <a:t>org.junit.BeforeClass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Uma única vez antes da bateria de testes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Método deve ser estático</a:t>
            </a:r>
          </a:p>
          <a:p>
            <a:pPr>
              <a:lnSpc>
                <a:spcPct val="80000"/>
              </a:lnSpc>
            </a:pPr>
            <a:r>
              <a:rPr lang="pt-BR" sz="2200" smtClean="0"/>
              <a:t>org.junit.Before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Uma vez antes de cada teste</a:t>
            </a:r>
          </a:p>
          <a:p>
            <a:pPr>
              <a:lnSpc>
                <a:spcPct val="80000"/>
              </a:lnSpc>
            </a:pPr>
            <a:r>
              <a:rPr lang="pt-BR" sz="2200" smtClean="0"/>
              <a:t>org.junit.Test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Um teste unitário</a:t>
            </a:r>
          </a:p>
          <a:p>
            <a:pPr>
              <a:lnSpc>
                <a:spcPct val="80000"/>
              </a:lnSpc>
            </a:pPr>
            <a:r>
              <a:rPr lang="pt-BR" sz="2200" smtClean="0"/>
              <a:t>org.junit.After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Uma vez após cada teste</a:t>
            </a:r>
          </a:p>
          <a:p>
            <a:pPr>
              <a:lnSpc>
                <a:spcPct val="80000"/>
              </a:lnSpc>
            </a:pPr>
            <a:r>
              <a:rPr lang="pt-BR" sz="2200" smtClean="0"/>
              <a:t>org.junit.AfterClass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Uma única vez depois da bateria de testes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Método deve ser estático</a:t>
            </a:r>
          </a:p>
          <a:p>
            <a:pPr>
              <a:lnSpc>
                <a:spcPct val="80000"/>
              </a:lnSpc>
            </a:pPr>
            <a:endParaRPr lang="pt-BR" sz="2200" smtClean="0"/>
          </a:p>
          <a:p>
            <a:pPr>
              <a:lnSpc>
                <a:spcPct val="80000"/>
              </a:lnSpc>
            </a:pPr>
            <a:endParaRPr lang="pt-BR" sz="2200" smtClean="0"/>
          </a:p>
          <a:p>
            <a:pPr>
              <a:lnSpc>
                <a:spcPct val="80000"/>
              </a:lnSpc>
            </a:pPr>
            <a:endParaRPr lang="pt-BR" sz="22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21D30-306D-4AB6-A3B2-7329F90E074B}" type="slidenum">
              <a:rPr lang="pt-BR"/>
              <a:pPr>
                <a:defRPr/>
              </a:pPr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Anotações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247900"/>
            <a:ext cx="6721475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95E6A-BFA5-4F0C-96C4-8CA1F14C3FFE}" type="slidenum">
              <a:rPr lang="pt-BR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3086</TotalTime>
  <Words>546</Words>
  <PresentationFormat>Apresentação na tela (4:3)</PresentationFormat>
  <Paragraphs>179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Fluxo</vt:lpstr>
      <vt:lpstr>  JUnit 4</vt:lpstr>
      <vt:lpstr>JUnit 4</vt:lpstr>
      <vt:lpstr>Utilizando JUnit no Eclipse</vt:lpstr>
      <vt:lpstr>Utilizando JUnit no Eclipse</vt:lpstr>
      <vt:lpstr>Utilizando JUnit no Eclipse</vt:lpstr>
      <vt:lpstr>Utilizando JUnit no Eclipse</vt:lpstr>
      <vt:lpstr>Utilizando JUnit no Eclipse</vt:lpstr>
      <vt:lpstr>Anotações</vt:lpstr>
      <vt:lpstr>Anotações</vt:lpstr>
      <vt:lpstr>Classe CicloJUnitTest</vt:lpstr>
      <vt:lpstr>Métodos Before</vt:lpstr>
      <vt:lpstr>Métodos Test</vt:lpstr>
      <vt:lpstr>Métodos After</vt:lpstr>
      <vt:lpstr>Assertivas</vt:lpstr>
      <vt:lpstr>Assertivas</vt:lpstr>
      <vt:lpstr>Assertivas</vt:lpstr>
      <vt:lpstr>Parâmetros</vt:lpstr>
      <vt:lpstr>Parâmetros</vt:lpstr>
      <vt:lpstr>Parâmetros</vt:lpstr>
      <vt:lpstr>Exceções</vt:lpstr>
      <vt:lpstr>Suite de testes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</dc:title>
  <dc:creator>Bruno</dc:creator>
  <cp:lastModifiedBy>Bruno Brito</cp:lastModifiedBy>
  <cp:revision>714</cp:revision>
  <dcterms:modified xsi:type="dcterms:W3CDTF">2015-02-07T17:56:28Z</dcterms:modified>
</cp:coreProperties>
</file>