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4" r:id="rId2"/>
  </p:sldMasterIdLst>
  <p:notesMasterIdLst>
    <p:notesMasterId r:id="rId23"/>
  </p:notesMasterIdLst>
  <p:handoutMasterIdLst>
    <p:handoutMasterId r:id="rId24"/>
  </p:handoutMasterIdLst>
  <p:sldIdLst>
    <p:sldId id="276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6" r:id="rId12"/>
    <p:sldId id="437" r:id="rId13"/>
    <p:sldId id="438" r:id="rId14"/>
    <p:sldId id="439" r:id="rId15"/>
    <p:sldId id="440" r:id="rId16"/>
    <p:sldId id="442" r:id="rId17"/>
    <p:sldId id="443" r:id="rId18"/>
    <p:sldId id="444" r:id="rId19"/>
    <p:sldId id="446" r:id="rId20"/>
    <p:sldId id="447" r:id="rId21"/>
    <p:sldId id="44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94" d="100"/>
          <a:sy n="94" d="100"/>
        </p:scale>
        <p:origin x="84" y="4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2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0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806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605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3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2721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362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0004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100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6303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7819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3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6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828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547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18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54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817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095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661" r:id="rId18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/overview/web-api-routing-and-actions/attribute-routing-in-web-api-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osts?$top=2&amp;$skip=2" TargetMode="External"/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What is ASP.NET Web API?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Web API </a:t>
            </a:r>
            <a:r>
              <a:rPr lang="en-US" dirty="0" smtClean="0"/>
              <a:t>Features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Web API Controllers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Routes</a:t>
            </a:r>
            <a:endParaRPr lang="en-US" dirty="0" smtClean="0"/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OData </a:t>
            </a:r>
            <a:r>
              <a:rPr lang="en-US" dirty="0" smtClean="0"/>
              <a:t>queries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Web API </a:t>
            </a: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handles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requests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Web API controllers derive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</a:p>
          <a:p>
            <a:pPr lvl="1"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by default maps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requests to specific methods called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API Controllers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31462"/>
              </p:ext>
            </p:extLst>
          </p:nvPr>
        </p:nvGraphicFramePr>
        <p:xfrm>
          <a:off x="402604" y="3332036"/>
          <a:ext cx="11353800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087308"/>
                <a:gridCol w="3018092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</a:t>
                      </a:r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/api/posts/</a:t>
                      </a:r>
                      <a:r>
                        <a:rPr lang="en-US" sz="2000" b="1" i="1" noProof="1" smtClean="0"/>
                        <a:t>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Get(int id)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Post(PostModel value)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/api/posts/</a:t>
                      </a:r>
                      <a:r>
                        <a:rPr lang="en-US" sz="2000" b="1" i="1" noProof="1" smtClean="0"/>
                        <a:t>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Put(int id, PostModel value)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/api/posts/</a:t>
                      </a:r>
                      <a:r>
                        <a:rPr lang="en-US" sz="2000" b="1" i="1" noProof="1" smtClean="0"/>
                        <a:t>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Delete(int id)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/api/posts?category=</a:t>
                      </a:r>
                      <a:r>
                        <a:rPr lang="en-US" sz="2000" b="1" i="1" noProof="1" smtClean="0"/>
                        <a:t>news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sz="2000" b="1" noProof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7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API Default Behavior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13952" y="1027360"/>
            <a:ext cx="215646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Request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89512" y="1027360"/>
            <a:ext cx="22098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a Route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18412" y="1027360"/>
            <a:ext cx="223266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Controller Responds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10192" y="4213522"/>
            <a:ext cx="6568440" cy="23396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"Some data";</a:t>
            </a:r>
            <a:b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Oval 16"/>
          <p:cNvSpPr/>
          <p:nvPr/>
        </p:nvSpPr>
        <p:spPr>
          <a:xfrm>
            <a:off x="2147252" y="817684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837112" y="817684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7351712" y="812700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3008312" y="3293044"/>
            <a:ext cx="6172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3" charset="2"/>
              <a:buNone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  <a:endParaRPr lang="en-US" sz="2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3015614" y="2462128"/>
            <a:ext cx="6172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ru-RU" altLang="ru-R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routeTemplate</a:t>
            </a:r>
            <a:r>
              <a:rPr lang="ru-RU" alt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</a:t>
            </a:r>
            <a:r>
              <a:rPr lang="ru-RU" altLang="ru-R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ru-RU" alt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/{</a:t>
            </a:r>
            <a:r>
              <a:rPr lang="ru-RU" altLang="ru-R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controller</a:t>
            </a:r>
            <a:r>
              <a:rPr lang="ru-RU" alt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}/{</a:t>
            </a:r>
            <a:r>
              <a:rPr lang="ru-RU" altLang="ru-R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ru-RU" alt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}"</a:t>
            </a:r>
            <a:endParaRPr lang="en-US" sz="2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/>
              <a:t> </a:t>
            </a:r>
            <a:r>
              <a:rPr lang="en-US" dirty="0" smtClean="0"/>
              <a:t>== matching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URI </a:t>
            </a:r>
            <a:r>
              <a:rPr lang="en-US" dirty="0" smtClean="0"/>
              <a:t>to a controller + action</a:t>
            </a:r>
            <a:endParaRPr lang="en-US" dirty="0"/>
          </a:p>
          <a:p>
            <a:r>
              <a:rPr lang="en-US" dirty="0" smtClean="0"/>
              <a:t>Web API </a:t>
            </a:r>
            <a:r>
              <a:rPr lang="en-US" dirty="0"/>
              <a:t>support the full set of routing capabilities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(MVC)</a:t>
            </a:r>
          </a:p>
          <a:p>
            <a:pPr lvl="1"/>
            <a:r>
              <a:rPr lang="en-US" dirty="0" smtClean="0"/>
              <a:t>Route parameters</a:t>
            </a:r>
          </a:p>
          <a:p>
            <a:pPr lvl="1"/>
            <a:r>
              <a:rPr lang="en-US" dirty="0" smtClean="0"/>
              <a:t>Constraints (using regular expressions)</a:t>
            </a:r>
          </a:p>
          <a:p>
            <a:pPr lvl="1"/>
            <a:r>
              <a:rPr lang="en-US" dirty="0" smtClean="0"/>
              <a:t>Extensible with own conventions</a:t>
            </a:r>
          </a:p>
          <a:p>
            <a:pPr lvl="1"/>
            <a:r>
              <a:rPr lang="en-US" dirty="0" smtClean="0">
                <a:hlinkClick r:id="rId3"/>
              </a:rPr>
              <a:t>Attribute routing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 smtClean="0"/>
              <a:t>available</a:t>
            </a:r>
          </a:p>
          <a:p>
            <a:pPr marL="1828252" lvl="4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sz="3200" dirty="0" smtClean="0"/>
              <a:t>in </a:t>
            </a:r>
            <a:r>
              <a:rPr lang="en-US" sz="3200" dirty="0" smtClean="0"/>
              <a:t>version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Routing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711357"/>
            <a:ext cx="3951525" cy="38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4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also provides smart conventions by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We can create </a:t>
            </a:r>
            <a:r>
              <a:rPr lang="en-US" dirty="0"/>
              <a:t>classes that 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without having to explicitly write code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Verb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mapped to an action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Default Route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0602" y="4805572"/>
            <a:ext cx="7627620" cy="10618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routes.MapHtpRoute(name: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defaults: new { id = RoutesParameter.Optional });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08312" y="4082788"/>
            <a:ext cx="6172200" cy="4154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</p:spTree>
    <p:extLst>
      <p:ext uri="{BB962C8B-B14F-4D97-AF65-F5344CB8AC3E}">
        <p14:creationId xmlns:p14="http://schemas.microsoft.com/office/powerpoint/2010/main" val="277433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By default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API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will bind incoming data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POCO (CLR)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types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Will look in body, header and query string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has similar model binder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MediaTypeFormatters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are used to bind both input and output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Mapped to content types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Validation attributes can also be used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go down further into the HTTP (set headers, etc.) we can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HttpRequestMessage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HttpResponseMessage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 Binding &amp; Formatters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when everything is OK, we return HTTP status code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r>
              <a:rPr lang="en-US" dirty="0" smtClean="0"/>
              <a:t>Sometimes we need to return error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Return Different HTTP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21764" y="3028090"/>
            <a:ext cx="9342120" cy="36009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Request.CreateResponse(</a:t>
            </a:r>
            <a:r>
              <a:rPr lang="en-US" sz="2000" noProof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HttpStatusCode.OK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HttpStatusCode.NotFound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7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OData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http://odata.org</a:t>
            </a:r>
            <a:r>
              <a:rPr lang="en-US" dirty="0" smtClean="0"/>
              <a:t>) is a open specification written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en-US" dirty="0" smtClean="0"/>
              <a:t>Provide a standard query syntax on resources</a:t>
            </a:r>
          </a:p>
          <a:p>
            <a:r>
              <a:rPr lang="en-US" dirty="0" smtClean="0"/>
              <a:t>Implemented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WCF Data Services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Web API </a:t>
            </a:r>
            <a:r>
              <a:rPr lang="en-US" dirty="0" smtClean="0"/>
              <a:t>includes automatic support for this syntax</a:t>
            </a:r>
          </a:p>
          <a:p>
            <a:pPr lvl="1"/>
            <a:r>
              <a:rPr lang="en-US" dirty="0" smtClean="0"/>
              <a:t>Return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IQueryable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&lt;T&gt;</a:t>
            </a:r>
            <a:r>
              <a:rPr lang="en-US" dirty="0" smtClean="0"/>
              <a:t> instead of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IEnumerable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&lt;T&gt;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OData Query Syntax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</a:t>
            </a:r>
            <a:r>
              <a:rPr lang="en-US" dirty="0" smtClean="0">
                <a:hlinkClick r:id="rId2"/>
              </a:rPr>
              <a:t>OData queries </a:t>
            </a:r>
            <a:r>
              <a:rPr lang="en-US" dirty="0" smtClean="0"/>
              <a:t>uncomment the line: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config.EnableQuerySupport();</a:t>
            </a:r>
            <a:r>
              <a:rPr lang="en-US" dirty="0" smtClean="0"/>
              <a:t>"</a:t>
            </a:r>
          </a:p>
          <a:p>
            <a:r>
              <a:rPr lang="en-US" dirty="0" smtClean="0"/>
              <a:t>Then we can make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OData </a:t>
            </a:r>
            <a:r>
              <a:rPr lang="en-US" dirty="0" smtClean="0"/>
              <a:t>queries like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localhost/Posts?$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top=2&amp;$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skip=2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OData Query Syntax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25995"/>
              </p:ext>
            </p:extLst>
          </p:nvPr>
        </p:nvGraphicFramePr>
        <p:xfrm>
          <a:off x="1522412" y="3810000"/>
          <a:ext cx="8937600" cy="30838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7678"/>
                <a:gridCol w="6769922"/>
              </a:tblGrid>
              <a:tr h="4159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Option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$inlinecount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Tells the server to include the total count of matching entities in the response. 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$top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0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HttpClient </a:t>
            </a:r>
            <a:r>
              <a:rPr lang="en-US" dirty="0"/>
              <a:t>is a modern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client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NET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and extensible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 </a:t>
            </a:r>
            <a:r>
              <a:rPr lang="en-US" dirty="0"/>
              <a:t>for </a:t>
            </a:r>
            <a:r>
              <a:rPr lang="en-US" dirty="0" smtClean="0"/>
              <a:t>accessing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r>
              <a:rPr lang="en-US" dirty="0" smtClean="0"/>
              <a:t>Has the same programming model as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Web API </a:t>
            </a:r>
            <a:r>
              <a:rPr lang="en-US" dirty="0" smtClean="0"/>
              <a:t>server side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HttpRequestMessage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HttpResponseMessage</a:t>
            </a:r>
          </a:p>
          <a:p>
            <a:r>
              <a:rPr lang="en-US" dirty="0" smtClean="0"/>
              <a:t>Uses Task pattern from .NET 4.0</a:t>
            </a:r>
          </a:p>
          <a:p>
            <a:pPr lvl="1"/>
            <a:r>
              <a:rPr lang="en-US" dirty="0" smtClean="0"/>
              <a:t>Can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async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smtClean="0"/>
              <a:t>keywords in .NET 4.5</a:t>
            </a:r>
          </a:p>
          <a:p>
            <a:r>
              <a:rPr lang="en-US" dirty="0" smtClean="0"/>
              <a:t>Installs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MVC 4</a:t>
            </a:r>
          </a:p>
          <a:p>
            <a:pPr lvl="1"/>
            <a:r>
              <a:rPr lang="en-US" dirty="0" smtClean="0"/>
              <a:t>Can be retrieved via NuGet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HttpClient Model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HttpClient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7424" y="1151118"/>
            <a:ext cx="10210800" cy="53553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noProof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new HttpClient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{BaseAddress 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new Uri("http://localhost:28670/") 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MediaTypeWithQualityHeaderValue("application/json"));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HttpResponseMessage response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.GetAsync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("api/posts").Result;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.ReadAsAsync&lt;IEnumerable&lt;Post&gt;&gt;().Result;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foreach 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Console.WriteLine("{0,4} {1,-20} {2}",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p.Id,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Console.WriteLine("{0} ({1})",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(int)response.StatusCode, response.ReasonPhrase);</a:t>
            </a:r>
          </a:p>
        </p:txBody>
      </p:sp>
    </p:spTree>
    <p:extLst>
      <p:ext uri="{BB962C8B-B14F-4D97-AF65-F5344CB8AC3E}">
        <p14:creationId xmlns:p14="http://schemas.microsoft.com/office/powerpoint/2010/main" val="26370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Web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API </a:t>
            </a:r>
            <a:r>
              <a:rPr lang="en-US" dirty="0" smtClean="0"/>
              <a:t>== platform </a:t>
            </a:r>
            <a:r>
              <a:rPr lang="en-US" dirty="0"/>
              <a:t>for building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RESTful </a:t>
            </a:r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Running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</a:t>
            </a:r>
            <a:r>
              <a:rPr lang="en-US" dirty="0" smtClean="0"/>
              <a:t> development stack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ASP.NET Web API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39" y="3429000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54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APIs can be consumed using JavaScript via HTTP AJAX request</a:t>
            </a:r>
          </a:p>
          <a:p>
            <a:pPr lvl="1"/>
            <a:r>
              <a:rPr lang="en-US" dirty="0" smtClean="0"/>
              <a:t>Example with </a:t>
            </a:r>
            <a:r>
              <a:rPr lang="en-US" noProof="1" smtClean="0"/>
              <a:t>jQuery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Consuming Web API from 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236" y="3022254"/>
            <a:ext cx="9147176" cy="36009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&lt;ol id="posts"&gt;&lt;/ol&gt;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$.ajax({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url: '/api/posts',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success: function (posts)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var list = $('#posts');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for (var i = 0; i &lt; posts.length; i++)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list.append('&lt;li&gt;' + posts[i]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 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8962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93" y="2913697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ASP.NET Web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2055812" y="1929765"/>
            <a:ext cx="1295400" cy="14478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3412" y="330708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Layer (EF)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00992" y="3174681"/>
            <a:ext cx="1805940" cy="1102994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8000">
                <a:schemeClr val="accent1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Web API</a:t>
            </a:r>
          </a:p>
        </p:txBody>
      </p:sp>
      <p:sp>
        <p:nvSpPr>
          <p:cNvPr id="12" name="Cloud 11"/>
          <p:cNvSpPr/>
          <p:nvPr/>
        </p:nvSpPr>
        <p:spPr>
          <a:xfrm>
            <a:off x="6954995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PUT, POST, DELETE</a:t>
            </a:r>
          </a:p>
        </p:txBody>
      </p:sp>
      <p:sp>
        <p:nvSpPr>
          <p:cNvPr id="9" name="Left Arrow 8"/>
          <p:cNvSpPr/>
          <p:nvPr/>
        </p:nvSpPr>
        <p:spPr>
          <a:xfrm>
            <a:off x="7267892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4" name="Cloud 13"/>
          <p:cNvSpPr/>
          <p:nvPr/>
        </p:nvSpPr>
        <p:spPr>
          <a:xfrm>
            <a:off x="7275512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GET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313612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3656012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51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34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5865813" y="2065741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5713412" y="4103370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18885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use framework, very powerful</a:t>
            </a:r>
          </a:p>
          <a:p>
            <a:r>
              <a:rPr lang="en-US" dirty="0" smtClean="0"/>
              <a:t>Modern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Access to strongly </a:t>
            </a:r>
            <a:r>
              <a:rPr lang="en-US" dirty="0"/>
              <a:t>typed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</a:t>
            </a:r>
            <a:r>
              <a:rPr lang="en-US" dirty="0" smtClean="0"/>
              <a:t>model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HttpClient 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same programming </a:t>
            </a:r>
            <a:r>
              <a:rPr lang="en-US" dirty="0" smtClean="0"/>
              <a:t>model</a:t>
            </a:r>
          </a:p>
          <a:p>
            <a:r>
              <a:rPr lang="en-US" dirty="0"/>
              <a:t>Content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and server </a:t>
            </a:r>
            <a:r>
              <a:rPr lang="en-US" dirty="0" smtClean="0"/>
              <a:t>negotiate about the </a:t>
            </a:r>
            <a:r>
              <a:rPr lang="en-US" dirty="0"/>
              <a:t>right </a:t>
            </a:r>
            <a:r>
              <a:rPr lang="en-US" dirty="0" smtClean="0"/>
              <a:t>data format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support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Form URL-encoded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We can add own formats and change content negotiation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API Features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Support automatic paging and sorting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querying via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OData URL </a:t>
            </a:r>
            <a:r>
              <a:rPr lang="en-US" dirty="0"/>
              <a:t>conventions </a:t>
            </a:r>
            <a:r>
              <a:rPr lang="en-US" dirty="0" smtClean="0"/>
              <a:t>when we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IQueryable&lt;T&gt; </a:t>
            </a:r>
          </a:p>
          <a:p>
            <a:r>
              <a:rPr lang="en-US" dirty="0"/>
              <a:t>Model binding and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Combine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 smtClean="0"/>
              <a:t>data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POCO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Data validation via attributes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same model binding and validation infrastructure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MVC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API Features (2)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Routes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(mapping between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URIs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code)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set of routing capabilities supported within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MVC)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</a:p>
          <a:p>
            <a:pPr lvl="1"/>
            <a:r>
              <a:rPr lang="en-US" dirty="0" smtClean="0"/>
              <a:t>Easily decorates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API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additional validation</a:t>
            </a:r>
          </a:p>
          <a:p>
            <a:pPr lvl="2"/>
            <a:r>
              <a:rPr lang="en-US" dirty="0" smtClean="0"/>
              <a:t>Authorization, CORS, etc.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Testability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IoC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dependency injection </a:t>
            </a:r>
            <a:r>
              <a:rPr lang="en-US" dirty="0" smtClean="0"/>
              <a:t>support</a:t>
            </a:r>
          </a:p>
          <a:p>
            <a:r>
              <a:rPr lang="en-US" dirty="0"/>
              <a:t>Flexible </a:t>
            </a:r>
            <a:r>
              <a:rPr lang="en-US" dirty="0" smtClean="0"/>
              <a:t>hosting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IIS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Azure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self-hosting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API Features (3)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IDE (+templates and scaffolding)</a:t>
            </a:r>
          </a:p>
          <a:p>
            <a:r>
              <a:rPr lang="en-US" dirty="0" smtClean="0"/>
              <a:t>Reuse of C# knowledge (+ task-based async)</a:t>
            </a:r>
          </a:p>
          <a:p>
            <a:r>
              <a:rPr lang="en-US" dirty="0" smtClean="0"/>
              <a:t>Custom help pages, tracing,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API Features </a:t>
            </a:r>
            <a:r>
              <a:rPr lang="en-US" dirty="0" smtClean="0">
                <a:solidFill>
                  <a:schemeClr val="tx1"/>
                </a:solidFill>
              </a:rPr>
              <a:t>(4)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1" y="3397252"/>
            <a:ext cx="6105525" cy="332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 routing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improvements: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$select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$expand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$batch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/>
              <a:t>improved extensibility</a:t>
            </a:r>
          </a:p>
          <a:p>
            <a:r>
              <a:rPr lang="en-US" dirty="0"/>
              <a:t>Request batching</a:t>
            </a:r>
          </a:p>
          <a:p>
            <a:r>
              <a:rPr lang="en-US" dirty="0"/>
              <a:t>Portable ASP.NET Web API Client</a:t>
            </a:r>
          </a:p>
          <a:p>
            <a:r>
              <a:rPr lang="en-US" dirty="0"/>
              <a:t>Improved testability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Cross-origin resource </a:t>
            </a:r>
            <a:r>
              <a:rPr lang="en-US" dirty="0" smtClean="0"/>
              <a:t>sharing)</a:t>
            </a:r>
            <a:endParaRPr lang="en-US" dirty="0"/>
          </a:p>
          <a:p>
            <a:r>
              <a:rPr lang="en-US" dirty="0"/>
              <a:t>Authentication filters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OWIN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support and integration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owin.org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ASP.NET Web API 2</a:t>
            </a:r>
          </a:p>
        </p:txBody>
      </p:sp>
    </p:spTree>
    <p:extLst>
      <p:ext uri="{BB962C8B-B14F-4D97-AF65-F5344CB8AC3E}">
        <p14:creationId xmlns:p14="http://schemas.microsoft.com/office/powerpoint/2010/main" val="19270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WCF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also a good framework for building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dirty="0" smtClean="0"/>
              <a:t>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WCF vs. ASP.NET Web API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5" y="1924429"/>
            <a:ext cx="9299578" cy="45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1168</Words>
  <Application>Microsoft Office PowerPoint</Application>
  <PresentationFormat>Произвольный</PresentationFormat>
  <Paragraphs>244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 2</vt:lpstr>
      <vt:lpstr>Wingdings 3</vt:lpstr>
      <vt:lpstr>Грань</vt:lpstr>
      <vt:lpstr>Table of Contents</vt:lpstr>
      <vt:lpstr>ASP.NET Web API</vt:lpstr>
      <vt:lpstr>ASP.NET Web API</vt:lpstr>
      <vt:lpstr>Web API Features</vt:lpstr>
      <vt:lpstr>Web API Features (2)</vt:lpstr>
      <vt:lpstr>Web API Features (3)</vt:lpstr>
      <vt:lpstr>Web API Features (4)</vt:lpstr>
      <vt:lpstr>ASP.NET Web API 2</vt:lpstr>
      <vt:lpstr>WCF vs. ASP.NET Web API</vt:lpstr>
      <vt:lpstr>Web API Controllers</vt:lpstr>
      <vt:lpstr>Web API Default Behavior</vt:lpstr>
      <vt:lpstr>Routing</vt:lpstr>
      <vt:lpstr>Default Route</vt:lpstr>
      <vt:lpstr>Model Binding &amp; Formatters</vt:lpstr>
      <vt:lpstr>Return Different HTTP Code</vt:lpstr>
      <vt:lpstr>OData Query Syntax</vt:lpstr>
      <vt:lpstr>OData Query Syntax</vt:lpstr>
      <vt:lpstr>HttpClient Model</vt:lpstr>
      <vt:lpstr>HttpClient – Example</vt:lpstr>
      <vt:lpstr>Consuming Web API from JS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subject>Software Development Course</dc:subject>
  <dc:creator/>
  <cp:keywords>ASP.NET, WebAPI,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2017-08-22T18:40:35Z</dcterms:modified>
  <cp:category>ASP.NET, WebAPI,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