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0"/>
  </p:notesMasterIdLst>
  <p:sldIdLst>
    <p:sldId id="256" r:id="rId2"/>
    <p:sldId id="257" r:id="rId3"/>
    <p:sldId id="268" r:id="rId4"/>
    <p:sldId id="269" r:id="rId5"/>
    <p:sldId id="270" r:id="rId6"/>
    <p:sldId id="271" r:id="rId7"/>
    <p:sldId id="272" r:id="rId8"/>
    <p:sldId id="267" r:id="rId9"/>
  </p:sldIdLst>
  <p:sldSz cx="9144000" cy="5143500" type="screen16x9"/>
  <p:notesSz cx="6858000" cy="9144000"/>
  <p:embeddedFontLst>
    <p:embeddedFont>
      <p:font typeface="Assistant" panose="020B0604020202020204" charset="-79"/>
      <p:regular r:id="rId11"/>
      <p:bold r:id="rId12"/>
    </p:embeddedFon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73" autoAdjust="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56d26471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56d26471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647448be2_1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647448be2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b647448be2_1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b647448be2_1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0" y="1239060"/>
            <a:ext cx="6089100" cy="17763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accent1"/>
              </a:buClr>
              <a:buSzPts val="5200"/>
              <a:buNone/>
              <a:defRPr sz="5200">
                <a:solidFill>
                  <a:schemeClr val="accent1"/>
                </a:solidFill>
              </a:defRPr>
            </a:lvl1pPr>
            <a:lvl2pPr lvl="1">
              <a:lnSpc>
                <a:spcPct val="100000"/>
              </a:lnSpc>
              <a:spcBef>
                <a:spcPts val="0"/>
              </a:spcBef>
              <a:spcAft>
                <a:spcPts val="0"/>
              </a:spcAft>
              <a:buClr>
                <a:schemeClr val="accent1"/>
              </a:buClr>
              <a:buSzPts val="5200"/>
              <a:buNone/>
              <a:defRPr sz="5200">
                <a:solidFill>
                  <a:schemeClr val="accent1"/>
                </a:solidFill>
              </a:defRPr>
            </a:lvl2pPr>
            <a:lvl3pPr lvl="2">
              <a:lnSpc>
                <a:spcPct val="100000"/>
              </a:lnSpc>
              <a:spcBef>
                <a:spcPts val="0"/>
              </a:spcBef>
              <a:spcAft>
                <a:spcPts val="0"/>
              </a:spcAft>
              <a:buClr>
                <a:schemeClr val="accent1"/>
              </a:buClr>
              <a:buSzPts val="5200"/>
              <a:buNone/>
              <a:defRPr sz="5200">
                <a:solidFill>
                  <a:schemeClr val="accent1"/>
                </a:solidFill>
              </a:defRPr>
            </a:lvl3pPr>
            <a:lvl4pPr lvl="3">
              <a:lnSpc>
                <a:spcPct val="100000"/>
              </a:lnSpc>
              <a:spcBef>
                <a:spcPts val="0"/>
              </a:spcBef>
              <a:spcAft>
                <a:spcPts val="0"/>
              </a:spcAft>
              <a:buClr>
                <a:schemeClr val="accent1"/>
              </a:buClr>
              <a:buSzPts val="5200"/>
              <a:buNone/>
              <a:defRPr sz="5200">
                <a:solidFill>
                  <a:schemeClr val="accent1"/>
                </a:solidFill>
              </a:defRPr>
            </a:lvl4pPr>
            <a:lvl5pPr lvl="4">
              <a:lnSpc>
                <a:spcPct val="100000"/>
              </a:lnSpc>
              <a:spcBef>
                <a:spcPts val="0"/>
              </a:spcBef>
              <a:spcAft>
                <a:spcPts val="0"/>
              </a:spcAft>
              <a:buClr>
                <a:schemeClr val="accent1"/>
              </a:buClr>
              <a:buSzPts val="5200"/>
              <a:buNone/>
              <a:defRPr sz="5200">
                <a:solidFill>
                  <a:schemeClr val="accent1"/>
                </a:solidFill>
              </a:defRPr>
            </a:lvl5pPr>
            <a:lvl6pPr lvl="5">
              <a:lnSpc>
                <a:spcPct val="100000"/>
              </a:lnSpc>
              <a:spcBef>
                <a:spcPts val="0"/>
              </a:spcBef>
              <a:spcAft>
                <a:spcPts val="0"/>
              </a:spcAft>
              <a:buClr>
                <a:schemeClr val="accent1"/>
              </a:buClr>
              <a:buSzPts val="5200"/>
              <a:buNone/>
              <a:defRPr sz="5200">
                <a:solidFill>
                  <a:schemeClr val="accent1"/>
                </a:solidFill>
              </a:defRPr>
            </a:lvl6pPr>
            <a:lvl7pPr lvl="6">
              <a:lnSpc>
                <a:spcPct val="100000"/>
              </a:lnSpc>
              <a:spcBef>
                <a:spcPts val="0"/>
              </a:spcBef>
              <a:spcAft>
                <a:spcPts val="0"/>
              </a:spcAft>
              <a:buClr>
                <a:schemeClr val="accent1"/>
              </a:buClr>
              <a:buSzPts val="5200"/>
              <a:buNone/>
              <a:defRPr sz="5200">
                <a:solidFill>
                  <a:schemeClr val="accent1"/>
                </a:solidFill>
              </a:defRPr>
            </a:lvl7pPr>
            <a:lvl8pPr lvl="7">
              <a:lnSpc>
                <a:spcPct val="100000"/>
              </a:lnSpc>
              <a:spcBef>
                <a:spcPts val="0"/>
              </a:spcBef>
              <a:spcAft>
                <a:spcPts val="0"/>
              </a:spcAft>
              <a:buClr>
                <a:schemeClr val="accent1"/>
              </a:buClr>
              <a:buSzPts val="5200"/>
              <a:buNone/>
              <a:defRPr sz="5200">
                <a:solidFill>
                  <a:schemeClr val="accent1"/>
                </a:solidFill>
              </a:defRPr>
            </a:lvl8pPr>
            <a:lvl9pPr lvl="8">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4" name="Google Shape;14;p2"/>
          <p:cNvSpPr txBox="1">
            <a:spLocks noGrp="1"/>
          </p:cNvSpPr>
          <p:nvPr>
            <p:ph type="subTitle" idx="1"/>
          </p:nvPr>
        </p:nvSpPr>
        <p:spPr>
          <a:xfrm>
            <a:off x="311700" y="3015350"/>
            <a:ext cx="60891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5" name="Google Shape;15;p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 name="Google Shape;16;p2"/>
          <p:cNvGrpSpPr/>
          <p:nvPr/>
        </p:nvGrpSpPr>
        <p:grpSpPr>
          <a:xfrm>
            <a:off x="311726" y="342910"/>
            <a:ext cx="2560425" cy="520904"/>
            <a:chOff x="311726" y="342910"/>
            <a:chExt cx="2560425" cy="520904"/>
          </a:xfrm>
        </p:grpSpPr>
        <p:sp>
          <p:nvSpPr>
            <p:cNvPr id="17" name="Google Shape;17;p2"/>
            <p:cNvSpPr/>
            <p:nvPr/>
          </p:nvSpPr>
          <p:spPr>
            <a:xfrm>
              <a:off x="311726" y="342910"/>
              <a:ext cx="2560425" cy="520904"/>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2"/>
            <p:cNvPicPr preferRelativeResize="0"/>
            <p:nvPr/>
          </p:nvPicPr>
          <p:blipFill rotWithShape="1">
            <a:blip r:embed="rId2">
              <a:alphaModFix/>
            </a:blip>
            <a:srcRect l="377" r="387"/>
            <a:stretch/>
          </p:blipFill>
          <p:spPr>
            <a:xfrm>
              <a:off x="391788" y="382839"/>
              <a:ext cx="2400300" cy="441046"/>
            </a:xfrm>
            <a:prstGeom prst="rect">
              <a:avLst/>
            </a:prstGeom>
            <a:noFill/>
            <a:ln>
              <a:noFill/>
            </a:ln>
          </p:spPr>
        </p:pic>
      </p:grpSp>
      <p:sp>
        <p:nvSpPr>
          <p:cNvPr id="19" name="Google Shape;19;p2"/>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00" y="-7000"/>
            <a:ext cx="9144000" cy="25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93140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00" y="4798125"/>
            <a:ext cx="9144000" cy="35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25" name="Google Shape;25;p2"/>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65"/>
              <a:buNone/>
            </a:pPr>
            <a:r>
              <a:rPr lang="en" sz="1000" b="1">
                <a:solidFill>
                  <a:schemeClr val="lt1"/>
                </a:solidFill>
                <a:latin typeface="Assistant"/>
                <a:ea typeface="Assistant"/>
                <a:cs typeface="Assistant"/>
                <a:sym typeface="Assistant"/>
              </a:rPr>
              <a:t>We use tech to connect human potential and opportunity with dignity &amp; humility   </a:t>
            </a:r>
            <a:endParaRPr sz="1000" b="1">
              <a:solidFill>
                <a:schemeClr val="lt1"/>
              </a:solidFill>
              <a:latin typeface="Assistant"/>
              <a:ea typeface="Assistant"/>
              <a:cs typeface="Assistant"/>
              <a:sym typeface="Assistant"/>
            </a:endParaRPr>
          </a:p>
        </p:txBody>
      </p:sp>
      <p:sp>
        <p:nvSpPr>
          <p:cNvPr id="26" name="Google Shape;26;p2"/>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11700" y="342900"/>
            <a:ext cx="6541800" cy="43206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7" name="Google Shape;97;p14"/>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and contact">
  <p:cSld name="MAIN_POINT_1">
    <p:spTree>
      <p:nvGrpSpPr>
        <p:cNvPr id="1" name="Shape 98"/>
        <p:cNvGrpSpPr/>
        <p:nvPr/>
      </p:nvGrpSpPr>
      <p:grpSpPr>
        <a:xfrm>
          <a:off x="0" y="0"/>
          <a:ext cx="0" cy="0"/>
          <a:chOff x="0" y="0"/>
          <a:chExt cx="0" cy="0"/>
        </a:xfrm>
      </p:grpSpPr>
      <p:sp>
        <p:nvSpPr>
          <p:cNvPr id="99" name="Google Shape;99;p15"/>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00" name="Google Shape;100;p15"/>
          <p:cNvGrpSpPr/>
          <p:nvPr/>
        </p:nvGrpSpPr>
        <p:grpSpPr>
          <a:xfrm rot="2700000">
            <a:off x="585683" y="481417"/>
            <a:ext cx="694882" cy="564848"/>
            <a:chOff x="919500" y="1916075"/>
            <a:chExt cx="1067700" cy="867900"/>
          </a:xfrm>
        </p:grpSpPr>
        <p:sp>
          <p:nvSpPr>
            <p:cNvPr id="101" name="Google Shape;101;p15"/>
            <p:cNvSpPr/>
            <p:nvPr/>
          </p:nvSpPr>
          <p:spPr>
            <a:xfrm>
              <a:off x="919500" y="1992275"/>
              <a:ext cx="915300" cy="791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071900" y="191607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rot="8100000">
            <a:off x="7746888" y="3437645"/>
            <a:ext cx="912919" cy="742084"/>
            <a:chOff x="521400" y="3135325"/>
            <a:chExt cx="1067700" cy="867900"/>
          </a:xfrm>
        </p:grpSpPr>
        <p:sp>
          <p:nvSpPr>
            <p:cNvPr id="104" name="Google Shape;104;p15"/>
            <p:cNvSpPr/>
            <p:nvPr/>
          </p:nvSpPr>
          <p:spPr>
            <a:xfrm>
              <a:off x="521400" y="3211525"/>
              <a:ext cx="915300" cy="791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673800" y="313532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5"/>
          <p:cNvSpPr txBox="1">
            <a:spLocks noGrp="1"/>
          </p:cNvSpPr>
          <p:nvPr>
            <p:ph type="title"/>
          </p:nvPr>
        </p:nvSpPr>
        <p:spPr>
          <a:xfrm>
            <a:off x="311700" y="342900"/>
            <a:ext cx="8100000" cy="20940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16"/>
          <p:cNvSpPr/>
          <p:nvPr/>
        </p:nvSpPr>
        <p:spPr>
          <a:xfrm>
            <a:off x="4572000" y="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a:spLocks noGrp="1"/>
          </p:cNvSpPr>
          <p:nvPr>
            <p:ph type="title"/>
          </p:nvPr>
        </p:nvSpPr>
        <p:spPr>
          <a:xfrm>
            <a:off x="311700" y="679950"/>
            <a:ext cx="3999000" cy="22704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lgn="ctr">
              <a:spcBef>
                <a:spcPts val="0"/>
              </a:spcBef>
              <a:spcAft>
                <a:spcPts val="0"/>
              </a:spcAft>
              <a:buSzPts val="4200"/>
              <a:buFont typeface="Assistant"/>
              <a:buNone/>
              <a:defRPr sz="4200" b="1">
                <a:latin typeface="Assistant"/>
                <a:ea typeface="Assistant"/>
                <a:cs typeface="Assistant"/>
                <a:sym typeface="Assistant"/>
              </a:defRPr>
            </a:lvl2pPr>
            <a:lvl3pPr lvl="2" algn="ctr">
              <a:spcBef>
                <a:spcPts val="0"/>
              </a:spcBef>
              <a:spcAft>
                <a:spcPts val="0"/>
              </a:spcAft>
              <a:buSzPts val="4200"/>
              <a:buFont typeface="Assistant"/>
              <a:buNone/>
              <a:defRPr sz="4200" b="1">
                <a:latin typeface="Assistant"/>
                <a:ea typeface="Assistant"/>
                <a:cs typeface="Assistant"/>
                <a:sym typeface="Assistant"/>
              </a:defRPr>
            </a:lvl3pPr>
            <a:lvl4pPr lvl="3" algn="ctr">
              <a:spcBef>
                <a:spcPts val="0"/>
              </a:spcBef>
              <a:spcAft>
                <a:spcPts val="0"/>
              </a:spcAft>
              <a:buSzPts val="4200"/>
              <a:buFont typeface="Assistant"/>
              <a:buNone/>
              <a:defRPr sz="4200" b="1">
                <a:latin typeface="Assistant"/>
                <a:ea typeface="Assistant"/>
                <a:cs typeface="Assistant"/>
                <a:sym typeface="Assistant"/>
              </a:defRPr>
            </a:lvl4pPr>
            <a:lvl5pPr lvl="4" algn="ctr">
              <a:spcBef>
                <a:spcPts val="0"/>
              </a:spcBef>
              <a:spcAft>
                <a:spcPts val="0"/>
              </a:spcAft>
              <a:buSzPts val="4200"/>
              <a:buFont typeface="Assistant"/>
              <a:buNone/>
              <a:defRPr sz="4200" b="1">
                <a:latin typeface="Assistant"/>
                <a:ea typeface="Assistant"/>
                <a:cs typeface="Assistant"/>
                <a:sym typeface="Assistant"/>
              </a:defRPr>
            </a:lvl5pPr>
            <a:lvl6pPr lvl="5" algn="ctr">
              <a:spcBef>
                <a:spcPts val="0"/>
              </a:spcBef>
              <a:spcAft>
                <a:spcPts val="0"/>
              </a:spcAft>
              <a:buSzPts val="4200"/>
              <a:buFont typeface="Assistant"/>
              <a:buNone/>
              <a:defRPr sz="4200" b="1">
                <a:latin typeface="Assistant"/>
                <a:ea typeface="Assistant"/>
                <a:cs typeface="Assistant"/>
                <a:sym typeface="Assistant"/>
              </a:defRPr>
            </a:lvl6pPr>
            <a:lvl7pPr lvl="6" algn="ctr">
              <a:spcBef>
                <a:spcPts val="0"/>
              </a:spcBef>
              <a:spcAft>
                <a:spcPts val="0"/>
              </a:spcAft>
              <a:buSzPts val="4200"/>
              <a:buFont typeface="Assistant"/>
              <a:buNone/>
              <a:defRPr sz="4200" b="1">
                <a:latin typeface="Assistant"/>
                <a:ea typeface="Assistant"/>
                <a:cs typeface="Assistant"/>
                <a:sym typeface="Assistant"/>
              </a:defRPr>
            </a:lvl7pPr>
            <a:lvl8pPr lvl="7" algn="ctr">
              <a:spcBef>
                <a:spcPts val="0"/>
              </a:spcBef>
              <a:spcAft>
                <a:spcPts val="0"/>
              </a:spcAft>
              <a:buSzPts val="4200"/>
              <a:buFont typeface="Assistant"/>
              <a:buNone/>
              <a:defRPr sz="4200" b="1">
                <a:latin typeface="Assistant"/>
                <a:ea typeface="Assistant"/>
                <a:cs typeface="Assistant"/>
                <a:sym typeface="Assistant"/>
              </a:defRPr>
            </a:lvl8pPr>
            <a:lvl9pPr lvl="8" algn="ctr">
              <a:spcBef>
                <a:spcPts val="0"/>
              </a:spcBef>
              <a:spcAft>
                <a:spcPts val="0"/>
              </a:spcAft>
              <a:buSzPts val="4200"/>
              <a:buFont typeface="Assistant"/>
              <a:buNone/>
              <a:defRPr sz="4200" b="1">
                <a:latin typeface="Assistant"/>
                <a:ea typeface="Assistant"/>
                <a:cs typeface="Assistant"/>
                <a:sym typeface="Assistant"/>
              </a:defRPr>
            </a:lvl9pPr>
          </a:lstStyle>
          <a:p>
            <a:endParaRPr/>
          </a:p>
        </p:txBody>
      </p:sp>
      <p:sp>
        <p:nvSpPr>
          <p:cNvPr id="110" name="Google Shape;110;p16"/>
          <p:cNvSpPr txBox="1">
            <a:spLocks noGrp="1"/>
          </p:cNvSpPr>
          <p:nvPr>
            <p:ph type="subTitle" idx="1"/>
          </p:nvPr>
        </p:nvSpPr>
        <p:spPr>
          <a:xfrm>
            <a:off x="311700" y="2950350"/>
            <a:ext cx="3999000" cy="1235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1" name="Google Shape;111;p16"/>
          <p:cNvSpPr txBox="1">
            <a:spLocks noGrp="1"/>
          </p:cNvSpPr>
          <p:nvPr>
            <p:ph type="body" idx="2"/>
          </p:nvPr>
        </p:nvSpPr>
        <p:spPr>
          <a:xfrm>
            <a:off x="4939500" y="342900"/>
            <a:ext cx="3419400" cy="41796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000"/>
              </a:spcBef>
              <a:spcAft>
                <a:spcPts val="0"/>
              </a:spcAft>
              <a:buClr>
                <a:schemeClr val="lt1"/>
              </a:buClr>
              <a:buSzPts val="1400"/>
              <a:buChar char="○"/>
              <a:defRPr>
                <a:solidFill>
                  <a:schemeClr val="lt1"/>
                </a:solidFill>
              </a:defRPr>
            </a:lvl2pPr>
            <a:lvl3pPr marL="1371600" lvl="2" indent="-317500">
              <a:spcBef>
                <a:spcPts val="1000"/>
              </a:spcBef>
              <a:spcAft>
                <a:spcPts val="0"/>
              </a:spcAft>
              <a:buClr>
                <a:schemeClr val="lt1"/>
              </a:buClr>
              <a:buSzPts val="1400"/>
              <a:buChar char="■"/>
              <a:defRPr>
                <a:solidFill>
                  <a:schemeClr val="lt1"/>
                </a:solidFill>
              </a:defRPr>
            </a:lvl3pPr>
            <a:lvl4pPr marL="1828800" lvl="3" indent="-317500">
              <a:spcBef>
                <a:spcPts val="1000"/>
              </a:spcBef>
              <a:spcAft>
                <a:spcPts val="0"/>
              </a:spcAft>
              <a:buClr>
                <a:schemeClr val="lt1"/>
              </a:buClr>
              <a:buSzPts val="1400"/>
              <a:buChar char="●"/>
              <a:defRPr>
                <a:solidFill>
                  <a:schemeClr val="lt1"/>
                </a:solidFill>
              </a:defRPr>
            </a:lvl4pPr>
            <a:lvl5pPr marL="2286000" lvl="4" indent="-317500">
              <a:spcBef>
                <a:spcPts val="1000"/>
              </a:spcBef>
              <a:spcAft>
                <a:spcPts val="0"/>
              </a:spcAft>
              <a:buClr>
                <a:schemeClr val="lt1"/>
              </a:buClr>
              <a:buSzPts val="1400"/>
              <a:buChar char="○"/>
              <a:defRPr>
                <a:solidFill>
                  <a:schemeClr val="lt1"/>
                </a:solidFill>
              </a:defRPr>
            </a:lvl5pPr>
            <a:lvl6pPr marL="2743200" lvl="5" indent="-317500">
              <a:spcBef>
                <a:spcPts val="1000"/>
              </a:spcBef>
              <a:spcAft>
                <a:spcPts val="0"/>
              </a:spcAft>
              <a:buClr>
                <a:schemeClr val="lt1"/>
              </a:buClr>
              <a:buSzPts val="1400"/>
              <a:buChar char="■"/>
              <a:defRPr>
                <a:solidFill>
                  <a:schemeClr val="lt1"/>
                </a:solidFill>
              </a:defRPr>
            </a:lvl6pPr>
            <a:lvl7pPr marL="3200400" lvl="6" indent="-317500">
              <a:spcBef>
                <a:spcPts val="1000"/>
              </a:spcBef>
              <a:spcAft>
                <a:spcPts val="0"/>
              </a:spcAft>
              <a:buClr>
                <a:schemeClr val="lt1"/>
              </a:buClr>
              <a:buSzPts val="1400"/>
              <a:buChar char="●"/>
              <a:defRPr>
                <a:solidFill>
                  <a:schemeClr val="lt1"/>
                </a:solidFill>
              </a:defRPr>
            </a:lvl7pPr>
            <a:lvl8pPr marL="3657600" lvl="7" indent="-317500">
              <a:spcBef>
                <a:spcPts val="1000"/>
              </a:spcBef>
              <a:spcAft>
                <a:spcPts val="0"/>
              </a:spcAft>
              <a:buClr>
                <a:schemeClr val="lt1"/>
              </a:buClr>
              <a:buSzPts val="1400"/>
              <a:buChar char="○"/>
              <a:defRPr>
                <a:solidFill>
                  <a:schemeClr val="lt1"/>
                </a:solidFill>
              </a:defRPr>
            </a:lvl8pPr>
            <a:lvl9pPr marL="4114800" lvl="8" indent="-317500">
              <a:spcBef>
                <a:spcPts val="1000"/>
              </a:spcBef>
              <a:spcAft>
                <a:spcPts val="1000"/>
              </a:spcAft>
              <a:buClr>
                <a:schemeClr val="lt1"/>
              </a:buClr>
              <a:buSzPts val="1400"/>
              <a:buChar char="■"/>
              <a:defRPr>
                <a:solidFill>
                  <a:schemeClr val="lt1"/>
                </a:solidFill>
              </a:defRPr>
            </a:lvl9pPr>
          </a:lstStyle>
          <a:p>
            <a:endParaRPr/>
          </a:p>
        </p:txBody>
      </p:sp>
      <p:sp>
        <p:nvSpPr>
          <p:cNvPr id="112" name="Google Shape;112;p16"/>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311700" y="4663200"/>
            <a:ext cx="7082100" cy="480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sz="1000"/>
            </a:lvl1pPr>
          </a:lstStyle>
          <a:p>
            <a:endParaRPr/>
          </a:p>
        </p:txBody>
      </p:sp>
      <p:sp>
        <p:nvSpPr>
          <p:cNvPr id="115" name="Google Shape;115;p17"/>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1">
  <p:cSld name="BIG_NUMBER">
    <p:spTree>
      <p:nvGrpSpPr>
        <p:cNvPr id="1" name="Shape 116"/>
        <p:cNvGrpSpPr/>
        <p:nvPr/>
      </p:nvGrpSpPr>
      <p:grpSpPr>
        <a:xfrm>
          <a:off x="0" y="0"/>
          <a:ext cx="0" cy="0"/>
          <a:chOff x="0" y="0"/>
          <a:chExt cx="0" cy="0"/>
        </a:xfrm>
      </p:grpSpPr>
      <p:sp>
        <p:nvSpPr>
          <p:cNvPr id="117" name="Google Shape;117;p18"/>
          <p:cNvSpPr txBox="1">
            <a:spLocks noGrp="1"/>
          </p:cNvSpPr>
          <p:nvPr>
            <p:ph type="title" hasCustomPrompt="1"/>
          </p:nvPr>
        </p:nvSpPr>
        <p:spPr>
          <a:xfrm>
            <a:off x="311700" y="898300"/>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accent4"/>
              </a:buClr>
              <a:buSzPts val="12000"/>
              <a:buNone/>
              <a:defRPr sz="12000">
                <a:solidFill>
                  <a:schemeClr val="accent4"/>
                </a:solidFill>
              </a:defRPr>
            </a:lvl1pPr>
            <a:lvl2pPr lvl="1" algn="ctr">
              <a:spcBef>
                <a:spcPts val="0"/>
              </a:spcBef>
              <a:spcAft>
                <a:spcPts val="0"/>
              </a:spcAft>
              <a:buClr>
                <a:schemeClr val="accent4"/>
              </a:buClr>
              <a:buSzPts val="12000"/>
              <a:buNone/>
              <a:defRPr sz="12000">
                <a:solidFill>
                  <a:schemeClr val="accent4"/>
                </a:solidFill>
              </a:defRPr>
            </a:lvl2pPr>
            <a:lvl3pPr lvl="2" algn="ctr">
              <a:spcBef>
                <a:spcPts val="0"/>
              </a:spcBef>
              <a:spcAft>
                <a:spcPts val="0"/>
              </a:spcAft>
              <a:buClr>
                <a:schemeClr val="accent4"/>
              </a:buClr>
              <a:buSzPts val="12000"/>
              <a:buNone/>
              <a:defRPr sz="12000">
                <a:solidFill>
                  <a:schemeClr val="accent4"/>
                </a:solidFill>
              </a:defRPr>
            </a:lvl3pPr>
            <a:lvl4pPr lvl="3" algn="ctr">
              <a:spcBef>
                <a:spcPts val="0"/>
              </a:spcBef>
              <a:spcAft>
                <a:spcPts val="0"/>
              </a:spcAft>
              <a:buClr>
                <a:schemeClr val="accent4"/>
              </a:buClr>
              <a:buSzPts val="12000"/>
              <a:buNone/>
              <a:defRPr sz="12000">
                <a:solidFill>
                  <a:schemeClr val="accent4"/>
                </a:solidFill>
              </a:defRPr>
            </a:lvl4pPr>
            <a:lvl5pPr lvl="4" algn="ctr">
              <a:spcBef>
                <a:spcPts val="0"/>
              </a:spcBef>
              <a:spcAft>
                <a:spcPts val="0"/>
              </a:spcAft>
              <a:buClr>
                <a:schemeClr val="accent4"/>
              </a:buClr>
              <a:buSzPts val="12000"/>
              <a:buNone/>
              <a:defRPr sz="12000">
                <a:solidFill>
                  <a:schemeClr val="accent4"/>
                </a:solidFill>
              </a:defRPr>
            </a:lvl5pPr>
            <a:lvl6pPr lvl="5" algn="ctr">
              <a:spcBef>
                <a:spcPts val="0"/>
              </a:spcBef>
              <a:spcAft>
                <a:spcPts val="0"/>
              </a:spcAft>
              <a:buClr>
                <a:schemeClr val="accent4"/>
              </a:buClr>
              <a:buSzPts val="12000"/>
              <a:buNone/>
              <a:defRPr sz="12000">
                <a:solidFill>
                  <a:schemeClr val="accent4"/>
                </a:solidFill>
              </a:defRPr>
            </a:lvl6pPr>
            <a:lvl7pPr lvl="6" algn="ctr">
              <a:spcBef>
                <a:spcPts val="0"/>
              </a:spcBef>
              <a:spcAft>
                <a:spcPts val="0"/>
              </a:spcAft>
              <a:buClr>
                <a:schemeClr val="accent4"/>
              </a:buClr>
              <a:buSzPts val="12000"/>
              <a:buNone/>
              <a:defRPr sz="12000">
                <a:solidFill>
                  <a:schemeClr val="accent4"/>
                </a:solidFill>
              </a:defRPr>
            </a:lvl7pPr>
            <a:lvl8pPr lvl="7" algn="ctr">
              <a:spcBef>
                <a:spcPts val="0"/>
              </a:spcBef>
              <a:spcAft>
                <a:spcPts val="0"/>
              </a:spcAft>
              <a:buClr>
                <a:schemeClr val="accent4"/>
              </a:buClr>
              <a:buSzPts val="12000"/>
              <a:buNone/>
              <a:defRPr sz="12000">
                <a:solidFill>
                  <a:schemeClr val="accent4"/>
                </a:solidFill>
              </a:defRPr>
            </a:lvl8pPr>
            <a:lvl9pPr lvl="8" algn="ctr">
              <a:spcBef>
                <a:spcPts val="0"/>
              </a:spcBef>
              <a:spcAft>
                <a:spcPts val="0"/>
              </a:spcAft>
              <a:buClr>
                <a:schemeClr val="accent4"/>
              </a:buClr>
              <a:buSzPts val="12000"/>
              <a:buNone/>
              <a:defRPr sz="12000">
                <a:solidFill>
                  <a:schemeClr val="accent4"/>
                </a:solidFill>
              </a:defRPr>
            </a:lvl9pPr>
          </a:lstStyle>
          <a:p>
            <a:r>
              <a:t>xx%</a:t>
            </a:r>
          </a:p>
        </p:txBody>
      </p:sp>
      <p:sp>
        <p:nvSpPr>
          <p:cNvPr id="118" name="Google Shape;118;p18"/>
          <p:cNvSpPr txBox="1">
            <a:spLocks noGrp="1"/>
          </p:cNvSpPr>
          <p:nvPr>
            <p:ph type="body" idx="1"/>
          </p:nvPr>
        </p:nvSpPr>
        <p:spPr>
          <a:xfrm>
            <a:off x="311700" y="2944400"/>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1000"/>
              </a:spcBef>
              <a:spcAft>
                <a:spcPts val="0"/>
              </a:spcAft>
              <a:buSzPts val="1400"/>
              <a:buChar char="○"/>
              <a:defRPr/>
            </a:lvl2pPr>
            <a:lvl3pPr marL="1371600" lvl="2" indent="-317500" algn="ctr">
              <a:spcBef>
                <a:spcPts val="1000"/>
              </a:spcBef>
              <a:spcAft>
                <a:spcPts val="0"/>
              </a:spcAft>
              <a:buSzPts val="1400"/>
              <a:buChar char="■"/>
              <a:defRPr/>
            </a:lvl3pPr>
            <a:lvl4pPr marL="1828800" lvl="3" indent="-317500" algn="ctr">
              <a:spcBef>
                <a:spcPts val="1000"/>
              </a:spcBef>
              <a:spcAft>
                <a:spcPts val="0"/>
              </a:spcAft>
              <a:buSzPts val="1400"/>
              <a:buChar char="●"/>
              <a:defRPr/>
            </a:lvl4pPr>
            <a:lvl5pPr marL="2286000" lvl="4" indent="-317500" algn="ctr">
              <a:spcBef>
                <a:spcPts val="1000"/>
              </a:spcBef>
              <a:spcAft>
                <a:spcPts val="0"/>
              </a:spcAft>
              <a:buSzPts val="1400"/>
              <a:buChar char="○"/>
              <a:defRPr/>
            </a:lvl5pPr>
            <a:lvl6pPr marL="2743200" lvl="5" indent="-317500" algn="ctr">
              <a:spcBef>
                <a:spcPts val="1000"/>
              </a:spcBef>
              <a:spcAft>
                <a:spcPts val="0"/>
              </a:spcAft>
              <a:buSzPts val="1400"/>
              <a:buChar char="■"/>
              <a:defRPr/>
            </a:lvl6pPr>
            <a:lvl7pPr marL="3200400" lvl="6" indent="-317500" algn="ctr">
              <a:spcBef>
                <a:spcPts val="1000"/>
              </a:spcBef>
              <a:spcAft>
                <a:spcPts val="0"/>
              </a:spcAft>
              <a:buSzPts val="1400"/>
              <a:buChar char="●"/>
              <a:defRPr/>
            </a:lvl7pPr>
            <a:lvl8pPr marL="3657600" lvl="7" indent="-317500" algn="ctr">
              <a:spcBef>
                <a:spcPts val="1000"/>
              </a:spcBef>
              <a:spcAft>
                <a:spcPts val="0"/>
              </a:spcAft>
              <a:buSzPts val="1400"/>
              <a:buChar char="○"/>
              <a:defRPr/>
            </a:lvl8pPr>
            <a:lvl9pPr marL="4114800" lvl="8" indent="-317500" algn="ctr">
              <a:spcBef>
                <a:spcPts val="1000"/>
              </a:spcBef>
              <a:spcAft>
                <a:spcPts val="1000"/>
              </a:spcAft>
              <a:buSzPts val="1400"/>
              <a:buChar char="■"/>
              <a:defRPr/>
            </a:lvl9pPr>
          </a:lstStyle>
          <a:p>
            <a:endParaRPr/>
          </a:p>
        </p:txBody>
      </p:sp>
      <p:sp>
        <p:nvSpPr>
          <p:cNvPr id="119" name="Google Shape;119;p18"/>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0"/>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311725" y="1243584"/>
            <a:ext cx="6089100" cy="1776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1"/>
              </a:buClr>
              <a:buSzPts val="5200"/>
              <a:buNone/>
              <a:defRPr sz="5200">
                <a:solidFill>
                  <a:schemeClr val="accent1"/>
                </a:solidFill>
              </a:defRPr>
            </a:lvl1pPr>
            <a:lvl2pPr lvl="1" rtl="0">
              <a:lnSpc>
                <a:spcPct val="100000"/>
              </a:lnSpc>
              <a:spcBef>
                <a:spcPts val="0"/>
              </a:spcBef>
              <a:spcAft>
                <a:spcPts val="0"/>
              </a:spcAft>
              <a:buClr>
                <a:schemeClr val="accent1"/>
              </a:buClr>
              <a:buSzPts val="5200"/>
              <a:buNone/>
              <a:defRPr sz="5200">
                <a:solidFill>
                  <a:schemeClr val="accent1"/>
                </a:solidFill>
              </a:defRPr>
            </a:lvl2pPr>
            <a:lvl3pPr lvl="2" rtl="0">
              <a:lnSpc>
                <a:spcPct val="100000"/>
              </a:lnSpc>
              <a:spcBef>
                <a:spcPts val="0"/>
              </a:spcBef>
              <a:spcAft>
                <a:spcPts val="0"/>
              </a:spcAft>
              <a:buClr>
                <a:schemeClr val="accent1"/>
              </a:buClr>
              <a:buSzPts val="5200"/>
              <a:buNone/>
              <a:defRPr sz="5200">
                <a:solidFill>
                  <a:schemeClr val="accent1"/>
                </a:solidFill>
              </a:defRPr>
            </a:lvl3pPr>
            <a:lvl4pPr lvl="3" rtl="0">
              <a:lnSpc>
                <a:spcPct val="100000"/>
              </a:lnSpc>
              <a:spcBef>
                <a:spcPts val="0"/>
              </a:spcBef>
              <a:spcAft>
                <a:spcPts val="0"/>
              </a:spcAft>
              <a:buClr>
                <a:schemeClr val="accent1"/>
              </a:buClr>
              <a:buSzPts val="5200"/>
              <a:buNone/>
              <a:defRPr sz="5200">
                <a:solidFill>
                  <a:schemeClr val="accent1"/>
                </a:solidFill>
              </a:defRPr>
            </a:lvl4pPr>
            <a:lvl5pPr lvl="4" rtl="0">
              <a:lnSpc>
                <a:spcPct val="100000"/>
              </a:lnSpc>
              <a:spcBef>
                <a:spcPts val="0"/>
              </a:spcBef>
              <a:spcAft>
                <a:spcPts val="0"/>
              </a:spcAft>
              <a:buClr>
                <a:schemeClr val="accent1"/>
              </a:buClr>
              <a:buSzPts val="5200"/>
              <a:buNone/>
              <a:defRPr sz="5200">
                <a:solidFill>
                  <a:schemeClr val="accent1"/>
                </a:solidFill>
              </a:defRPr>
            </a:lvl5pPr>
            <a:lvl6pPr lvl="5" rtl="0">
              <a:lnSpc>
                <a:spcPct val="100000"/>
              </a:lnSpc>
              <a:spcBef>
                <a:spcPts val="0"/>
              </a:spcBef>
              <a:spcAft>
                <a:spcPts val="0"/>
              </a:spcAft>
              <a:buClr>
                <a:schemeClr val="accent1"/>
              </a:buClr>
              <a:buSzPts val="5200"/>
              <a:buNone/>
              <a:defRPr sz="5200">
                <a:solidFill>
                  <a:schemeClr val="accent1"/>
                </a:solidFill>
              </a:defRPr>
            </a:lvl6pPr>
            <a:lvl7pPr lvl="6" rtl="0">
              <a:lnSpc>
                <a:spcPct val="100000"/>
              </a:lnSpc>
              <a:spcBef>
                <a:spcPts val="0"/>
              </a:spcBef>
              <a:spcAft>
                <a:spcPts val="0"/>
              </a:spcAft>
              <a:buClr>
                <a:schemeClr val="accent1"/>
              </a:buClr>
              <a:buSzPts val="5200"/>
              <a:buNone/>
              <a:defRPr sz="5200">
                <a:solidFill>
                  <a:schemeClr val="accent1"/>
                </a:solidFill>
              </a:defRPr>
            </a:lvl7pPr>
            <a:lvl8pPr lvl="7" rtl="0">
              <a:lnSpc>
                <a:spcPct val="100000"/>
              </a:lnSpc>
              <a:spcBef>
                <a:spcPts val="0"/>
              </a:spcBef>
              <a:spcAft>
                <a:spcPts val="0"/>
              </a:spcAft>
              <a:buClr>
                <a:schemeClr val="accent1"/>
              </a:buClr>
              <a:buSzPts val="5200"/>
              <a:buNone/>
              <a:defRPr sz="5200">
                <a:solidFill>
                  <a:schemeClr val="accent1"/>
                </a:solidFill>
              </a:defRPr>
            </a:lvl8pPr>
            <a:lvl9pPr lvl="8" rtl="0">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29" name="Google Shape;29;p3"/>
          <p:cNvSpPr txBox="1">
            <a:spLocks noGrp="1"/>
          </p:cNvSpPr>
          <p:nvPr>
            <p:ph type="subTitle" idx="1"/>
          </p:nvPr>
        </p:nvSpPr>
        <p:spPr>
          <a:xfrm>
            <a:off x="311725" y="3019874"/>
            <a:ext cx="60891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1"/>
              </a:buClr>
              <a:buSzPts val="2800"/>
              <a:buNone/>
              <a:defRPr sz="2800">
                <a:solidFill>
                  <a:schemeClr val="accent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30" name="Google Shape;30;p3"/>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3"/>
          <p:cNvSpPr/>
          <p:nvPr/>
        </p:nvSpPr>
        <p:spPr>
          <a:xfrm>
            <a:off x="0" y="1243584"/>
            <a:ext cx="128100" cy="2568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33" name="Google Shape;33;p3"/>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65"/>
              <a:buNone/>
            </a:pPr>
            <a:r>
              <a:rPr lang="en" sz="1000" b="1">
                <a:solidFill>
                  <a:schemeClr val="lt1"/>
                </a:solidFill>
                <a:latin typeface="Assistant"/>
                <a:ea typeface="Assistant"/>
                <a:cs typeface="Assistant"/>
                <a:sym typeface="Assistant"/>
              </a:rPr>
              <a:t>We use tech to connect human potential and opportunity with dignity &amp; humility   </a:t>
            </a:r>
            <a:endParaRPr sz="1000" b="1">
              <a:solidFill>
                <a:schemeClr val="lt1"/>
              </a:solidFill>
              <a:latin typeface="Assistant"/>
              <a:ea typeface="Assistant"/>
              <a:cs typeface="Assistant"/>
              <a:sym typeface="Assistant"/>
            </a:endParaRPr>
          </a:p>
        </p:txBody>
      </p:sp>
      <p:sp>
        <p:nvSpPr>
          <p:cNvPr id="34" name="Google Shape;34;p3"/>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
        <p:nvSpPr>
          <p:cNvPr id="35" name="Google Shape;35;p3"/>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311726" y="342910"/>
            <a:ext cx="2560500" cy="520800"/>
            <a:chOff x="311726" y="342910"/>
            <a:chExt cx="2560500" cy="520800"/>
          </a:xfrm>
        </p:grpSpPr>
        <p:sp>
          <p:nvSpPr>
            <p:cNvPr id="37" name="Google Shape;37;p3"/>
            <p:cNvSpPr/>
            <p:nvPr/>
          </p:nvSpPr>
          <p:spPr>
            <a:xfrm>
              <a:off x="311726" y="342910"/>
              <a:ext cx="2560500" cy="52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3"/>
            <p:cNvPicPr preferRelativeResize="0"/>
            <p:nvPr/>
          </p:nvPicPr>
          <p:blipFill rotWithShape="1">
            <a:blip r:embed="rId2">
              <a:alphaModFix/>
            </a:blip>
            <a:srcRect l="377" r="387"/>
            <a:stretch/>
          </p:blipFill>
          <p:spPr>
            <a:xfrm>
              <a:off x="391788" y="382839"/>
              <a:ext cx="2400300" cy="441046"/>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noFill/>
        <a:effectLst/>
      </p:bgPr>
    </p:bg>
    <p:spTree>
      <p:nvGrpSpPr>
        <p:cNvPr id="1" name="Shape 43"/>
        <p:cNvGrpSpPr/>
        <p:nvPr/>
      </p:nvGrpSpPr>
      <p:grpSpPr>
        <a:xfrm>
          <a:off x="0" y="0"/>
          <a:ext cx="0" cy="0"/>
          <a:chOff x="0" y="0"/>
          <a:chExt cx="0" cy="0"/>
        </a:xfrm>
      </p:grpSpPr>
      <p:sp>
        <p:nvSpPr>
          <p:cNvPr id="44" name="Google Shape;44;p5"/>
          <p:cNvSpPr/>
          <p:nvPr/>
        </p:nvSpPr>
        <p:spPr>
          <a:xfrm>
            <a:off x="7000" y="4663200"/>
            <a:ext cx="9144000" cy="49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7000" y="-7000"/>
            <a:ext cx="9144000" cy="34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883930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311700" y="214884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5"/>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noFill/>
        <a:effectLst/>
      </p:bgPr>
    </p:bg>
    <p:spTree>
      <p:nvGrpSpPr>
        <p:cNvPr id="1" name="Shape 50"/>
        <p:cNvGrpSpPr/>
        <p:nvPr/>
      </p:nvGrpSpPr>
      <p:grpSpPr>
        <a:xfrm>
          <a:off x="0" y="0"/>
          <a:ext cx="0" cy="0"/>
          <a:chOff x="0" y="0"/>
          <a:chExt cx="0" cy="0"/>
        </a:xfrm>
      </p:grpSpPr>
      <p:sp>
        <p:nvSpPr>
          <p:cNvPr id="51" name="Google Shape;51;p6"/>
          <p:cNvSpPr/>
          <p:nvPr/>
        </p:nvSpPr>
        <p:spPr>
          <a:xfrm>
            <a:off x="7000" y="4663225"/>
            <a:ext cx="9144000" cy="49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7000" y="-7000"/>
            <a:ext cx="9144000" cy="349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883930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6"/>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1" type="tx">
  <p:cSld name="TITLE_AND_BOD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7"/>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sp>
        <p:nvSpPr>
          <p:cNvPr id="60" name="Google Shape;60;p7"/>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2">
  <p:cSld name="TITLE_AND_BODY_1">
    <p:spTree>
      <p:nvGrpSpPr>
        <p:cNvPr id="1" name="Shape 61"/>
        <p:cNvGrpSpPr/>
        <p:nvPr/>
      </p:nvGrpSpPr>
      <p:grpSpPr>
        <a:xfrm>
          <a:off x="0" y="0"/>
          <a:ext cx="0" cy="0"/>
          <a:chOff x="0" y="0"/>
          <a:chExt cx="0" cy="0"/>
        </a:xfrm>
      </p:grpSpPr>
      <p:sp>
        <p:nvSpPr>
          <p:cNvPr id="62" name="Google Shape;62;p8"/>
          <p:cNvSpPr/>
          <p:nvPr/>
        </p:nvSpPr>
        <p:spPr>
          <a:xfrm>
            <a:off x="7000" y="4663225"/>
            <a:ext cx="9144000" cy="49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7000" y="-7000"/>
            <a:ext cx="9144000" cy="349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883930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8"/>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68" name="Google Shape;68;p8"/>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1_1">
    <p:spTree>
      <p:nvGrpSpPr>
        <p:cNvPr id="1" name="Shape 69"/>
        <p:cNvGrpSpPr/>
        <p:nvPr/>
      </p:nvGrpSpPr>
      <p:grpSpPr>
        <a:xfrm>
          <a:off x="0" y="0"/>
          <a:ext cx="0" cy="0"/>
          <a:chOff x="0" y="0"/>
          <a:chExt cx="0" cy="0"/>
        </a:xfrm>
      </p:grpSpPr>
      <p:sp>
        <p:nvSpPr>
          <p:cNvPr id="70" name="Google Shape;70;p9"/>
          <p:cNvSpPr/>
          <p:nvPr/>
        </p:nvSpPr>
        <p:spPr>
          <a:xfrm>
            <a:off x="7000" y="4663225"/>
            <a:ext cx="9144000" cy="49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000" y="-7000"/>
            <a:ext cx="9144000" cy="349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a:off x="883930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9"/>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76" name="Google Shape;76;p9"/>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9" name="Google Shape;79;p10"/>
          <p:cNvSpPr txBox="1">
            <a:spLocks noGrp="1"/>
          </p:cNvSpPr>
          <p:nvPr>
            <p:ph type="body" idx="1"/>
          </p:nvPr>
        </p:nvSpPr>
        <p:spPr>
          <a:xfrm>
            <a:off x="311700" y="1005850"/>
            <a:ext cx="3999900" cy="3657300"/>
          </a:xfrm>
          <a:prstGeom prst="rect">
            <a:avLst/>
          </a:prstGeom>
          <a:solidFill>
            <a:schemeClr val="accent3"/>
          </a:solidFill>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80" name="Google Shape;80;p10"/>
          <p:cNvSpPr txBox="1">
            <a:spLocks noGrp="1"/>
          </p:cNvSpPr>
          <p:nvPr>
            <p:ph type="body" idx="2"/>
          </p:nvPr>
        </p:nvSpPr>
        <p:spPr>
          <a:xfrm>
            <a:off x="4832400" y="1005850"/>
            <a:ext cx="3999900" cy="3657300"/>
          </a:xfrm>
          <a:prstGeom prst="rect">
            <a:avLst/>
          </a:prstGeom>
          <a:solidFill>
            <a:schemeClr val="accent3"/>
          </a:solidFill>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81" name="Google Shape;81;p10"/>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1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Assistant"/>
              <a:buNone/>
              <a:defRPr sz="2800" b="1">
                <a:solidFill>
                  <a:schemeClr val="dk1"/>
                </a:solidFill>
                <a:latin typeface="Assistant"/>
                <a:ea typeface="Assistant"/>
                <a:cs typeface="Assistant"/>
                <a:sym typeface="Assistan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1000"/>
              </a:spcBef>
              <a:spcAft>
                <a:spcPts val="10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lvl1pPr lvl="0" algn="r">
              <a:buNone/>
              <a:defRPr sz="800">
                <a:solidFill>
                  <a:schemeClr val="dk2"/>
                </a:solidFill>
                <a:latin typeface="Assistant"/>
                <a:ea typeface="Assistant"/>
                <a:cs typeface="Assistant"/>
                <a:sym typeface="Assistant"/>
              </a:defRPr>
            </a:lvl1pPr>
            <a:lvl2pPr lvl="1" algn="r">
              <a:buNone/>
              <a:defRPr sz="800">
                <a:solidFill>
                  <a:schemeClr val="dk2"/>
                </a:solidFill>
                <a:latin typeface="Assistant"/>
                <a:ea typeface="Assistant"/>
                <a:cs typeface="Assistant"/>
                <a:sym typeface="Assistant"/>
              </a:defRPr>
            </a:lvl2pPr>
            <a:lvl3pPr lvl="2" algn="r">
              <a:buNone/>
              <a:defRPr sz="800">
                <a:solidFill>
                  <a:schemeClr val="dk2"/>
                </a:solidFill>
                <a:latin typeface="Assistant"/>
                <a:ea typeface="Assistant"/>
                <a:cs typeface="Assistant"/>
                <a:sym typeface="Assistant"/>
              </a:defRPr>
            </a:lvl3pPr>
            <a:lvl4pPr lvl="3" algn="r">
              <a:buNone/>
              <a:defRPr sz="800">
                <a:solidFill>
                  <a:schemeClr val="dk2"/>
                </a:solidFill>
                <a:latin typeface="Assistant"/>
                <a:ea typeface="Assistant"/>
                <a:cs typeface="Assistant"/>
                <a:sym typeface="Assistant"/>
              </a:defRPr>
            </a:lvl4pPr>
            <a:lvl5pPr lvl="4" algn="r">
              <a:buNone/>
              <a:defRPr sz="800">
                <a:solidFill>
                  <a:schemeClr val="dk2"/>
                </a:solidFill>
                <a:latin typeface="Assistant"/>
                <a:ea typeface="Assistant"/>
                <a:cs typeface="Assistant"/>
                <a:sym typeface="Assistant"/>
              </a:defRPr>
            </a:lvl5pPr>
            <a:lvl6pPr lvl="5" algn="r">
              <a:buNone/>
              <a:defRPr sz="800">
                <a:solidFill>
                  <a:schemeClr val="dk2"/>
                </a:solidFill>
                <a:latin typeface="Assistant"/>
                <a:ea typeface="Assistant"/>
                <a:cs typeface="Assistant"/>
                <a:sym typeface="Assistant"/>
              </a:defRPr>
            </a:lvl6pPr>
            <a:lvl7pPr lvl="6" algn="r">
              <a:buNone/>
              <a:defRPr sz="800">
                <a:solidFill>
                  <a:schemeClr val="dk2"/>
                </a:solidFill>
                <a:latin typeface="Assistant"/>
                <a:ea typeface="Assistant"/>
                <a:cs typeface="Assistant"/>
                <a:sym typeface="Assistant"/>
              </a:defRPr>
            </a:lvl7pPr>
            <a:lvl8pPr lvl="7" algn="r">
              <a:buNone/>
              <a:defRPr sz="800">
                <a:solidFill>
                  <a:schemeClr val="dk2"/>
                </a:solidFill>
                <a:latin typeface="Assistant"/>
                <a:ea typeface="Assistant"/>
                <a:cs typeface="Assistant"/>
                <a:sym typeface="Assistant"/>
              </a:defRPr>
            </a:lvl8pPr>
            <a:lvl9pPr lvl="8" algn="r">
              <a:buNone/>
              <a:defRPr sz="800">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rotWithShape="1">
            <a:blip r:embed="rId17">
              <a:alphaModFix/>
            </a:blip>
            <a:srcRect l="79" r="79"/>
            <a:stretch/>
          </p:blipFill>
          <p:spPr>
            <a:xfrm>
              <a:off x="8480104" y="384425"/>
              <a:ext cx="338711" cy="497406"/>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 id="2147483661" r:id="rId11"/>
    <p:sldLayoutId id="2147483662" r:id="rId12"/>
    <p:sldLayoutId id="2147483663" r:id="rId13"/>
    <p:sldLayoutId id="2147483664"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419700" y="825370"/>
            <a:ext cx="8229763" cy="1776300"/>
          </a:xfrm>
          <a:prstGeom prst="rect">
            <a:avLst/>
          </a:prstGeom>
        </p:spPr>
        <p:txBody>
          <a:bodyPr spcFirstLastPara="1" wrap="square" lIns="91425" tIns="91425" rIns="91425" bIns="91425" anchor="b" anchorCtr="0">
            <a:normAutofit/>
          </a:bodyPr>
          <a:lstStyle/>
          <a:p>
            <a:pPr lvl="0"/>
            <a:r>
              <a:rPr lang="nn-NO" sz="4400" i="1" dirty="0"/>
              <a:t>Analyzing IMDb Data for Film Insights</a:t>
            </a:r>
            <a:endParaRPr sz="4400" dirty="0"/>
          </a:p>
        </p:txBody>
      </p:sp>
      <p:sp>
        <p:nvSpPr>
          <p:cNvPr id="135" name="Google Shape;135;p21"/>
          <p:cNvSpPr txBox="1">
            <a:spLocks noGrp="1"/>
          </p:cNvSpPr>
          <p:nvPr>
            <p:ph type="subTitle" idx="1"/>
          </p:nvPr>
        </p:nvSpPr>
        <p:spPr>
          <a:xfrm>
            <a:off x="311725" y="2601670"/>
            <a:ext cx="7357894" cy="1885279"/>
          </a:xfrm>
          <a:prstGeom prst="rect">
            <a:avLst/>
          </a:prstGeom>
        </p:spPr>
        <p:txBody>
          <a:bodyPr spcFirstLastPara="1" wrap="square" lIns="91425" tIns="91425" rIns="91425" bIns="91425" anchor="t" anchorCtr="0">
            <a:normAutofit fontScale="62500" lnSpcReduction="20000"/>
          </a:bodyPr>
          <a:lstStyle/>
          <a:p>
            <a:r>
              <a:rPr lang="en-US" dirty="0"/>
              <a:t>Hello, everyone! Welcome to my project presentation on "Analyzing IMDb Data for Film Insights." My name is </a:t>
            </a:r>
            <a:r>
              <a:rPr lang="en-US" dirty="0" err="1"/>
              <a:t>Vova</a:t>
            </a:r>
            <a:r>
              <a:rPr lang="en-US" dirty="0"/>
              <a:t>, and today I'll be walking you through the fascinating world of movie data analysis.</a:t>
            </a:r>
          </a:p>
          <a:p>
            <a:r>
              <a:rPr lang="en-US" dirty="0"/>
              <a:t>In this project, I explored a comprehensive IMDb dataset to uncover interesting patterns, trends, and correlations within the world of cinema. Let's dive in and discover the stories hidden behind the numbers and ratings.</a:t>
            </a:r>
            <a:endParaRPr lang="en-US" dirty="0"/>
          </a:p>
        </p:txBody>
      </p:sp>
      <p:sp>
        <p:nvSpPr>
          <p:cNvPr id="136" name="Google Shape;136;p21"/>
          <p:cNvSpPr txBox="1"/>
          <p:nvPr/>
        </p:nvSpPr>
        <p:spPr>
          <a:xfrm>
            <a:off x="311725" y="4091755"/>
            <a:ext cx="2953800" cy="56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65"/>
              <a:buNone/>
            </a:pPr>
            <a:r>
              <a:rPr lang="de-DE" sz="1000" b="1" dirty="0" smtClean="0">
                <a:solidFill>
                  <a:schemeClr val="dk1"/>
                </a:solidFill>
                <a:latin typeface="Assistant"/>
                <a:ea typeface="Assistant"/>
                <a:cs typeface="Assistant"/>
                <a:sym typeface="Assistant"/>
              </a:rPr>
              <a:t>Volodymyr</a:t>
            </a:r>
            <a:r>
              <a:rPr lang="ru-RU" sz="1000" b="1" dirty="0" smtClean="0">
                <a:solidFill>
                  <a:schemeClr val="dk1"/>
                </a:solidFill>
                <a:latin typeface="Assistant"/>
                <a:ea typeface="Assistant"/>
                <a:cs typeface="Assistant"/>
                <a:sym typeface="Assistant"/>
              </a:rPr>
              <a:t> </a:t>
            </a:r>
            <a:r>
              <a:rPr lang="en-US" sz="1000" b="1" dirty="0" err="1">
                <a:solidFill>
                  <a:schemeClr val="dk1"/>
                </a:solidFill>
                <a:latin typeface="Assistant"/>
                <a:ea typeface="Assistant"/>
                <a:cs typeface="Assistant"/>
                <a:sym typeface="Assistant"/>
              </a:rPr>
              <a:t>Skrypka</a:t>
            </a:r>
            <a:endParaRPr sz="1000" b="1" dirty="0">
              <a:solidFill>
                <a:schemeClr val="dk1"/>
              </a:solidFill>
              <a:latin typeface="Assistant"/>
              <a:ea typeface="Assistant"/>
              <a:cs typeface="Assistant"/>
              <a:sym typeface="Assistant"/>
            </a:endParaRPr>
          </a:p>
        </p:txBody>
      </p:sp>
      <p:sp>
        <p:nvSpPr>
          <p:cNvPr id="137" name="Google Shape;137;p21"/>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2</a:t>
            </a:fld>
            <a:endParaRPr/>
          </a:p>
        </p:txBody>
      </p:sp>
      <p:sp>
        <p:nvSpPr>
          <p:cNvPr id="4" name="Прямоугольник 3">
            <a:extLst>
              <a:ext uri="{FF2B5EF4-FFF2-40B4-BE49-F238E27FC236}">
                <a16:creationId xmlns:a16="http://schemas.microsoft.com/office/drawing/2014/main" id="{7C0EA7D5-86B5-5215-C095-05B41EA63F16}"/>
              </a:ext>
            </a:extLst>
          </p:cNvPr>
          <p:cNvSpPr/>
          <p:nvPr/>
        </p:nvSpPr>
        <p:spPr>
          <a:xfrm>
            <a:off x="396239" y="373380"/>
            <a:ext cx="7968039" cy="4549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Why this topic?</a:t>
            </a:r>
            <a:r>
              <a:rPr lang="en-US" dirty="0"/>
              <a:t> </a:t>
            </a:r>
            <a:endParaRPr lang="en-US" dirty="0" smtClean="0"/>
          </a:p>
          <a:p>
            <a:r>
              <a:rPr lang="en-US" dirty="0" smtClean="0"/>
              <a:t>Choosing </a:t>
            </a:r>
            <a:r>
              <a:rPr lang="en-US" dirty="0"/>
              <a:t>the right project is crucial, and I decided to delve into the world of film data analysis. Films are not just a source of entertainment; they are also a reflection of societal trends and preferences. Exploring the IMDb dataset offers a unique opportunity to understand the factors that contribute to a movie's success, both in terms of critical acclaim and box office revenue</a:t>
            </a:r>
            <a:r>
              <a:rPr lang="en-US" dirty="0" smtClean="0"/>
              <a:t>.</a:t>
            </a:r>
          </a:p>
          <a:p>
            <a:endParaRPr lang="en-US" dirty="0"/>
          </a:p>
          <a:p>
            <a:pPr algn="ctr"/>
            <a:r>
              <a:rPr lang="en-US" b="1" dirty="0"/>
              <a:t>Project Objective</a:t>
            </a:r>
            <a:r>
              <a:rPr lang="en-US" b="1" dirty="0" smtClean="0"/>
              <a:t>:</a:t>
            </a:r>
          </a:p>
          <a:p>
            <a:r>
              <a:rPr lang="en-US" dirty="0" smtClean="0"/>
              <a:t> </a:t>
            </a:r>
            <a:r>
              <a:rPr lang="en-US" dirty="0"/>
              <a:t>The primary goal of this project is to analyze the IMDb dataset to uncover insights into the factors influencing a movie's IMDb rating and box office earnings. By leveraging data science techniques, we aim to identify patterns, correlations, and potentially predictive models that shed light on the dynamics of the film industry.</a:t>
            </a:r>
          </a:p>
          <a:p>
            <a:r>
              <a:rPr lang="en-US" dirty="0"/>
              <a:t>The dataset contains a wealth of information, including movie ratings, box office revenue, runtime, and more. Through this analysis, we hope to not only gain a deeper understanding of the film industry but also provide valuable insights for filmmakers, producers, and enthusiasts.</a:t>
            </a:r>
          </a:p>
          <a:p>
            <a:pPr algn="ctr"/>
            <a:endParaRPr lang="ru-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B4BA1EE1-BC3D-0F67-9E9F-BBA8E5C104FB}"/>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3</a:t>
            </a:fld>
            <a:endParaRPr lang="en"/>
          </a:p>
        </p:txBody>
      </p:sp>
      <p:sp>
        <p:nvSpPr>
          <p:cNvPr id="5" name="Прямоугольник 4">
            <a:extLst>
              <a:ext uri="{FF2B5EF4-FFF2-40B4-BE49-F238E27FC236}">
                <a16:creationId xmlns:a16="http://schemas.microsoft.com/office/drawing/2014/main" id="{328A504F-22A9-41B8-AF07-34842742EEC8}"/>
              </a:ext>
            </a:extLst>
          </p:cNvPr>
          <p:cNvSpPr/>
          <p:nvPr/>
        </p:nvSpPr>
        <p:spPr>
          <a:xfrm>
            <a:off x="76841" y="228600"/>
            <a:ext cx="8216554" cy="4739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b="1" dirty="0" smtClean="0"/>
              <a:t>Dataset </a:t>
            </a:r>
            <a:r>
              <a:rPr lang="en-US" b="1" dirty="0"/>
              <a:t>Information</a:t>
            </a:r>
            <a:r>
              <a:rPr lang="en-US" b="1" dirty="0" smtClean="0"/>
              <a:t>:</a:t>
            </a:r>
          </a:p>
          <a:p>
            <a:pPr algn="ctr"/>
            <a:endParaRPr lang="en-US" dirty="0"/>
          </a:p>
          <a:p>
            <a:pPr lvl="1" algn="ctr"/>
            <a:r>
              <a:rPr lang="en-US" dirty="0"/>
              <a:t>The project utilizes a dataset containing information about the top 1000 movies on IMDb.</a:t>
            </a:r>
          </a:p>
          <a:p>
            <a:pPr lvl="1" algn="ctr"/>
            <a:r>
              <a:rPr lang="en-US" dirty="0"/>
              <a:t>Brief details about the dataset's structure and its key features.</a:t>
            </a:r>
          </a:p>
          <a:p>
            <a:pPr algn="ctr"/>
            <a:r>
              <a:rPr lang="en-US" b="1" dirty="0"/>
              <a:t>Column Descriptions</a:t>
            </a:r>
            <a:r>
              <a:rPr lang="en-US" b="1" dirty="0" smtClean="0"/>
              <a:t>:</a:t>
            </a:r>
          </a:p>
          <a:p>
            <a:pPr algn="ctr"/>
            <a:endParaRPr lang="en-US" dirty="0"/>
          </a:p>
          <a:p>
            <a:pPr lvl="1" algn="ctr"/>
            <a:r>
              <a:rPr lang="en-US" dirty="0"/>
              <a:t>A concise overview of each column in the dataset.</a:t>
            </a:r>
          </a:p>
          <a:p>
            <a:pPr lvl="1" algn="ctr"/>
            <a:r>
              <a:rPr lang="en-US" dirty="0"/>
              <a:t>Examples of records to provide a glimpse of the dataset.</a:t>
            </a:r>
          </a:p>
          <a:p>
            <a:pPr>
              <a:lnSpc>
                <a:spcPct val="107000"/>
              </a:lnSpc>
              <a:spcAft>
                <a:spcPts val="800"/>
              </a:spcAft>
            </a:pPr>
            <a:endParaRPr lang="ru-UA"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ru-UA" dirty="0"/>
          </a:p>
        </p:txBody>
      </p:sp>
    </p:spTree>
    <p:extLst>
      <p:ext uri="{BB962C8B-B14F-4D97-AF65-F5344CB8AC3E}">
        <p14:creationId xmlns:p14="http://schemas.microsoft.com/office/powerpoint/2010/main" val="211216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9681A91A-5497-6DF0-1AAE-5DC611C5E217}"/>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4</a:t>
            </a:fld>
            <a:endParaRPr lang="en"/>
          </a:p>
        </p:txBody>
      </p:sp>
      <p:sp>
        <p:nvSpPr>
          <p:cNvPr id="5" name="Прямоугольник 4">
            <a:extLst>
              <a:ext uri="{FF2B5EF4-FFF2-40B4-BE49-F238E27FC236}">
                <a16:creationId xmlns:a16="http://schemas.microsoft.com/office/drawing/2014/main" id="{CF3FE59E-3E88-8745-8328-744E4316DCF4}"/>
              </a:ext>
            </a:extLst>
          </p:cNvPr>
          <p:cNvSpPr/>
          <p:nvPr/>
        </p:nvSpPr>
        <p:spPr>
          <a:xfrm>
            <a:off x="232852" y="243840"/>
            <a:ext cx="8177053" cy="4793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
            </a:r>
            <a:br>
              <a:rPr lang="en-US" b="1" dirty="0"/>
            </a:br>
            <a:r>
              <a:rPr lang="en-US" b="1" dirty="0"/>
              <a:t>Description of the Data:</a:t>
            </a:r>
            <a:endParaRPr lang="en-US" dirty="0"/>
          </a:p>
          <a:p>
            <a:r>
              <a:rPr lang="en-US" dirty="0"/>
              <a:t>The dataset utilized for this project provides a comprehensive collection of information related to the top 1000 IMDb-rated movies. It encompasses various attributes, each contributing to the overall understanding of the movie landscape. A concise overview of key columns is presented below:</a:t>
            </a:r>
          </a:p>
          <a:p>
            <a:r>
              <a:rPr lang="en-US" b="1" dirty="0"/>
              <a:t>Title</a:t>
            </a:r>
            <a:r>
              <a:rPr lang="en-US" dirty="0"/>
              <a:t>: The name of the movie.</a:t>
            </a:r>
          </a:p>
          <a:p>
            <a:r>
              <a:rPr lang="en-US" b="1" dirty="0"/>
              <a:t>Genre</a:t>
            </a:r>
            <a:r>
              <a:rPr lang="en-US" dirty="0"/>
              <a:t>: The category or type of the movie (e.g., Action, Drama, Comedy).</a:t>
            </a:r>
          </a:p>
          <a:p>
            <a:r>
              <a:rPr lang="en-US" b="1" dirty="0"/>
              <a:t>Description</a:t>
            </a:r>
            <a:r>
              <a:rPr lang="en-US" dirty="0"/>
              <a:t>: A brief synopsis or summary of the movie's plot.</a:t>
            </a:r>
          </a:p>
          <a:p>
            <a:r>
              <a:rPr lang="en-US" b="1" dirty="0"/>
              <a:t>Director</a:t>
            </a:r>
            <a:r>
              <a:rPr lang="en-US" dirty="0"/>
              <a:t>: The person responsible for guiding the film's production.</a:t>
            </a:r>
          </a:p>
          <a:p>
            <a:r>
              <a:rPr lang="en-US" b="1" dirty="0"/>
              <a:t>Actors</a:t>
            </a:r>
            <a:r>
              <a:rPr lang="en-US" dirty="0"/>
              <a:t>: The main performers in the movie.</a:t>
            </a:r>
          </a:p>
          <a:p>
            <a:r>
              <a:rPr lang="en-US" b="1" dirty="0"/>
              <a:t>Year</a:t>
            </a:r>
            <a:r>
              <a:rPr lang="en-US" dirty="0"/>
              <a:t>: The year the movie was released.</a:t>
            </a:r>
          </a:p>
          <a:p>
            <a:r>
              <a:rPr lang="en-US" b="1" dirty="0"/>
              <a:t>Runtime</a:t>
            </a:r>
            <a:r>
              <a:rPr lang="en-US" dirty="0"/>
              <a:t>: The duration of the movie in minutes.</a:t>
            </a:r>
          </a:p>
          <a:p>
            <a:r>
              <a:rPr lang="en-US" b="1" dirty="0"/>
              <a:t>Rating</a:t>
            </a:r>
            <a:r>
              <a:rPr lang="en-US" dirty="0"/>
              <a:t>: IMDb rating given by viewers.</a:t>
            </a:r>
          </a:p>
          <a:p>
            <a:r>
              <a:rPr lang="en-US" b="1" dirty="0"/>
              <a:t>Votes</a:t>
            </a:r>
            <a:r>
              <a:rPr lang="en-US" dirty="0"/>
              <a:t>: The number of votes the movie has received on IMDb.</a:t>
            </a:r>
          </a:p>
          <a:p>
            <a:r>
              <a:rPr lang="en-US" b="1" dirty="0"/>
              <a:t>Revenue (Millions)</a:t>
            </a:r>
            <a:r>
              <a:rPr lang="en-US" dirty="0"/>
              <a:t>: The financial success of the movie in terms of revenue earned.</a:t>
            </a:r>
          </a:p>
          <a:p>
            <a:r>
              <a:rPr lang="en-US" b="1" dirty="0" err="1"/>
              <a:t>Metascore</a:t>
            </a:r>
            <a:r>
              <a:rPr lang="en-US" dirty="0"/>
              <a:t>: A score assigned by critics.</a:t>
            </a:r>
          </a:p>
          <a:p>
            <a:r>
              <a:rPr lang="en-US" b="1" dirty="0"/>
              <a:t>Genre</a:t>
            </a:r>
            <a:r>
              <a:rPr lang="en-US" dirty="0"/>
              <a:t>: The category or type of the movie.</a:t>
            </a:r>
          </a:p>
          <a:p>
            <a:r>
              <a:rPr lang="en-US" b="1" dirty="0"/>
              <a:t>Certificate</a:t>
            </a:r>
            <a:r>
              <a:rPr lang="en-US" dirty="0"/>
              <a:t>: The age rating or certification given to the movie</a:t>
            </a:r>
            <a:r>
              <a:rPr lang="en-US" dirty="0" smtClean="0"/>
              <a:t>.</a:t>
            </a:r>
          </a:p>
          <a:p>
            <a:endParaRPr lang="en-US" dirty="0"/>
          </a:p>
          <a:p>
            <a:r>
              <a:rPr lang="en-US" dirty="0"/>
              <a:t>The dataset offers a glimpse into the diverse elements that contribute to a movie's overall reception, ranging from critical acclaim to audience popularity and financial success. This rich set of data serves as the foundation for our exploration and analysis, aiming to uncover patterns and insights within the realm of top-rated movies.</a:t>
            </a:r>
          </a:p>
          <a:p>
            <a:pPr algn="ctr"/>
            <a:endParaRPr lang="ru-UA" dirty="0"/>
          </a:p>
        </p:txBody>
      </p:sp>
    </p:spTree>
    <p:extLst>
      <p:ext uri="{BB962C8B-B14F-4D97-AF65-F5344CB8AC3E}">
        <p14:creationId xmlns:p14="http://schemas.microsoft.com/office/powerpoint/2010/main" val="325984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D5F13DCF-AC21-67A4-D1E0-B7B3EF072FCE}"/>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5</a:t>
            </a:fld>
            <a:endParaRPr lang="en"/>
          </a:p>
        </p:txBody>
      </p:sp>
      <p:sp>
        <p:nvSpPr>
          <p:cNvPr id="6" name="Прямоугольник 5">
            <a:extLst>
              <a:ext uri="{FF2B5EF4-FFF2-40B4-BE49-F238E27FC236}">
                <a16:creationId xmlns:a16="http://schemas.microsoft.com/office/drawing/2014/main" id="{328A504F-22A9-41B8-AF07-34842742EEC8}"/>
              </a:ext>
            </a:extLst>
          </p:cNvPr>
          <p:cNvSpPr/>
          <p:nvPr/>
        </p:nvSpPr>
        <p:spPr>
          <a:xfrm>
            <a:off x="3007435" y="87719"/>
            <a:ext cx="5161466" cy="22301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The correlation matrix offers valuable insights into the relationships between different numerical features in the dataset. Each cell in the matrix displays the correlation coefficient, ranging from -1 to 1. A coefficient close to 1 indicates a strong positive correlation, while a coefficient close to -1 signifies a strong negative correlation. A coefficient near 0 suggests a weak or no correlation. Understanding these correlations helps us identify which factors influence IMDb ratings and revenue the most. Strong positive correlations may suggest that as one feature increases, the other tends to increase as well, and vice versa for negative correlations. This knowledge aids in making informed decisions when considering factors that contribute to a movie's success.</a:t>
            </a:r>
            <a:endParaRPr lang="ru-U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ru-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06066" cy="2237268"/>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34" y="2785731"/>
            <a:ext cx="2464354" cy="1849050"/>
          </a:xfrm>
          <a:prstGeom prst="rect">
            <a:avLst/>
          </a:prstGeom>
        </p:spPr>
      </p:pic>
      <p:sp>
        <p:nvSpPr>
          <p:cNvPr id="9" name="Прямоугольник 8">
            <a:extLst>
              <a:ext uri="{FF2B5EF4-FFF2-40B4-BE49-F238E27FC236}">
                <a16:creationId xmlns:a16="http://schemas.microsoft.com/office/drawing/2014/main" id="{328A504F-22A9-41B8-AF07-34842742EEC8}"/>
              </a:ext>
            </a:extLst>
          </p:cNvPr>
          <p:cNvSpPr/>
          <p:nvPr/>
        </p:nvSpPr>
        <p:spPr>
          <a:xfrm>
            <a:off x="3007435" y="2693431"/>
            <a:ext cx="5161466" cy="2033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The "Actual vs Predicted Ratings" graph provides a visual representation of how well our linear regression model predicts IMDb ratings based on movie runtimes. The black dots represent the actual IMDb ratings from the test dataset, while the blue dots represent the ratings predicted by our model. Ideally, these dots should align along a diagonal line, indicating a perfect prediction match. Deviations from this line reveal where the model either underestimates or overestimates ratings. The closeness of the blue dots to the black dots signifies the accuracy of our model's predictions.</a:t>
            </a:r>
            <a:endParaRPr lang="ru-UA" sz="1200" dirty="0"/>
          </a:p>
        </p:txBody>
      </p:sp>
    </p:spTree>
    <p:extLst>
      <p:ext uri="{BB962C8B-B14F-4D97-AF65-F5344CB8AC3E}">
        <p14:creationId xmlns:p14="http://schemas.microsoft.com/office/powerpoint/2010/main" val="294010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C0425315-DE25-F71A-91B8-C6AC42B94231}"/>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6</a:t>
            </a:fld>
            <a:endParaRPr lang="en"/>
          </a:p>
        </p:txBody>
      </p:sp>
      <p:sp>
        <p:nvSpPr>
          <p:cNvPr id="5" name="Прямоугольник 4">
            <a:extLst>
              <a:ext uri="{FF2B5EF4-FFF2-40B4-BE49-F238E27FC236}">
                <a16:creationId xmlns:a16="http://schemas.microsoft.com/office/drawing/2014/main" id="{1702F6CA-2CE1-45E8-1EF3-CC9137162AB3}"/>
              </a:ext>
            </a:extLst>
          </p:cNvPr>
          <p:cNvSpPr/>
          <p:nvPr/>
        </p:nvSpPr>
        <p:spPr>
          <a:xfrm>
            <a:off x="259079" y="121856"/>
            <a:ext cx="8112287" cy="484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a:t>Machine Learning:</a:t>
            </a:r>
            <a:endParaRPr lang="en-US" sz="1200" dirty="0"/>
          </a:p>
          <a:p>
            <a:r>
              <a:rPr lang="en-US" sz="1200" dirty="0"/>
              <a:t>In this phase of the project, machine learning techniques were applied to uncover patterns and make predictions based on the dataset. The following steps outline the machine learning process</a:t>
            </a:r>
            <a:r>
              <a:rPr lang="en-US" sz="1200" dirty="0" smtClean="0"/>
              <a:t>:</a:t>
            </a:r>
          </a:p>
          <a:p>
            <a:endParaRPr lang="en-US" sz="1200" dirty="0"/>
          </a:p>
          <a:p>
            <a:r>
              <a:rPr lang="en-US" sz="1200" b="1" dirty="0"/>
              <a:t>Model Selection:</a:t>
            </a:r>
            <a:r>
              <a:rPr lang="en-US" sz="1200" dirty="0"/>
              <a:t> We chose the Linear Regression model for its simplicity and interpretability, making it suitable for predicting IMDb ratings based on selected features</a:t>
            </a:r>
            <a:r>
              <a:rPr lang="en-US" sz="1200" dirty="0" smtClean="0"/>
              <a:t>.</a:t>
            </a:r>
          </a:p>
          <a:p>
            <a:endParaRPr lang="en-US" sz="1200" dirty="0"/>
          </a:p>
          <a:p>
            <a:r>
              <a:rPr lang="en-US" sz="1200" b="1" dirty="0"/>
              <a:t>Data Preparation:</a:t>
            </a:r>
            <a:r>
              <a:rPr lang="en-US" sz="1200" dirty="0"/>
              <a:t> Prior to model training, we transformed the 'Gross' column into a numerical format by removing commas and handling missing values. Additionally, the 'Runtime' column, representing the length of the movies, was converted to numeric values</a:t>
            </a:r>
            <a:r>
              <a:rPr lang="en-US" sz="1200" dirty="0" smtClean="0"/>
              <a:t>.</a:t>
            </a:r>
          </a:p>
          <a:p>
            <a:endParaRPr lang="en-US" sz="1200" dirty="0"/>
          </a:p>
          <a:p>
            <a:r>
              <a:rPr lang="en-US" sz="1200" b="1" dirty="0"/>
              <a:t>Data Splitting:</a:t>
            </a:r>
            <a:r>
              <a:rPr lang="en-US" sz="1200" dirty="0"/>
              <a:t> The dataset was divided into training and testing sets to evaluate the model's performance accurately. The training set was used to train the model, while the testing set was reserved for assessing its predictive capabilities</a:t>
            </a:r>
            <a:r>
              <a:rPr lang="en-US" sz="1200" dirty="0" smtClean="0"/>
              <a:t>.</a:t>
            </a:r>
          </a:p>
          <a:p>
            <a:endParaRPr lang="en-US" sz="1200" dirty="0"/>
          </a:p>
          <a:p>
            <a:r>
              <a:rPr lang="en-US" sz="1200" b="1" dirty="0"/>
              <a:t>Model Training:</a:t>
            </a:r>
            <a:r>
              <a:rPr lang="en-US" sz="1200" dirty="0"/>
              <a:t> The Linear Regression model was initialized and trained using the features related to movie runtime and gross revenue as predictors and IMDb ratings as the target variable</a:t>
            </a:r>
            <a:r>
              <a:rPr lang="en-US" sz="1200" dirty="0" smtClean="0"/>
              <a:t>.</a:t>
            </a:r>
          </a:p>
          <a:p>
            <a:endParaRPr lang="en-US" sz="1200" dirty="0"/>
          </a:p>
          <a:p>
            <a:r>
              <a:rPr lang="en-US" sz="1200" b="1" dirty="0"/>
              <a:t>Prediction and Evaluation:</a:t>
            </a:r>
            <a:r>
              <a:rPr lang="en-US" sz="1200" dirty="0"/>
              <a:t> The trained model was employed to predict IMDb ratings on the test set. The Mean Squared Error (MSE) was calculated to assess the model's accuracy in predicting ratings</a:t>
            </a:r>
            <a:r>
              <a:rPr lang="en-US" sz="1200" dirty="0" smtClean="0"/>
              <a:t>.</a:t>
            </a:r>
          </a:p>
          <a:p>
            <a:endParaRPr lang="en-US" sz="1200" dirty="0"/>
          </a:p>
          <a:p>
            <a:r>
              <a:rPr lang="en-US" sz="1200" b="1" dirty="0"/>
              <a:t>Results Visualization:</a:t>
            </a:r>
            <a:r>
              <a:rPr lang="en-US" sz="1200" dirty="0"/>
              <a:t> To visualize the model's performance, a scatter plot was created. It compares actual IMDb ratings with the ratings predicted by our model based on the movie runtimes.</a:t>
            </a:r>
          </a:p>
        </p:txBody>
      </p:sp>
    </p:spTree>
    <p:extLst>
      <p:ext uri="{BB962C8B-B14F-4D97-AF65-F5344CB8AC3E}">
        <p14:creationId xmlns:p14="http://schemas.microsoft.com/office/powerpoint/2010/main" val="281002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AD581389-0097-CCDF-3E79-26160A869566}"/>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7</a:t>
            </a:fld>
            <a:endParaRPr lang="en"/>
          </a:p>
        </p:txBody>
      </p:sp>
      <p:sp>
        <p:nvSpPr>
          <p:cNvPr id="8" name="Прямоугольник 7">
            <a:extLst>
              <a:ext uri="{FF2B5EF4-FFF2-40B4-BE49-F238E27FC236}">
                <a16:creationId xmlns:a16="http://schemas.microsoft.com/office/drawing/2014/main" id="{58D20718-1C6F-9EC5-A241-AFCEFFA3D9AB}"/>
              </a:ext>
            </a:extLst>
          </p:cNvPr>
          <p:cNvSpPr/>
          <p:nvPr/>
        </p:nvSpPr>
        <p:spPr>
          <a:xfrm>
            <a:off x="106325" y="175260"/>
            <a:ext cx="8966791" cy="49141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50" b="1" dirty="0"/>
              <a:t>Conclusions:</a:t>
            </a:r>
          </a:p>
          <a:p>
            <a:r>
              <a:rPr lang="en-US" sz="1050" dirty="0"/>
              <a:t>In wrapping up our project, let's revisit the key takeaways:</a:t>
            </a:r>
          </a:p>
          <a:p>
            <a:r>
              <a:rPr lang="en-US" sz="1050" dirty="0"/>
              <a:t>Key Findings:</a:t>
            </a:r>
          </a:p>
          <a:p>
            <a:r>
              <a:rPr lang="en-US" sz="1050" dirty="0"/>
              <a:t>Our exploration of the dataset has unearthed fascinating insights into the world of cinema, offering a nuanced understanding of the factors influencing movie ratings and box office revenues. The analysis spanned various dimensions, from runtime to financial success, providing a comprehensive view of the industry.</a:t>
            </a:r>
          </a:p>
          <a:p>
            <a:r>
              <a:rPr lang="en-US" sz="1050" dirty="0"/>
              <a:t>Data-Driven Discoveries:</a:t>
            </a:r>
          </a:p>
          <a:p>
            <a:r>
              <a:rPr lang="en-US" sz="1050" b="1" dirty="0"/>
              <a:t>Correlations:</a:t>
            </a:r>
            <a:r>
              <a:rPr lang="en-US" sz="1050" dirty="0"/>
              <a:t> Through careful examination, we identified correlations between specific features and IMDb ratings, shedding light on the nuanced relationships within our dataset.</a:t>
            </a:r>
          </a:p>
          <a:p>
            <a:r>
              <a:rPr lang="en-US" sz="1050" b="1" dirty="0"/>
              <a:t>Runtime Impact:</a:t>
            </a:r>
            <a:r>
              <a:rPr lang="en-US" sz="1050" dirty="0"/>
              <a:t> Surprisingly, runtime emerged as a crucial factor in predicting IMDb ratings. The duration of a movie appears to influence audience perceptions, emphasizing the importance of pacing and storytelling.</a:t>
            </a:r>
          </a:p>
          <a:p>
            <a:r>
              <a:rPr lang="en-US" sz="1050" b="1" dirty="0"/>
              <a:t>Financial Considerations:</a:t>
            </a:r>
            <a:r>
              <a:rPr lang="en-US" sz="1050" dirty="0"/>
              <a:t> While there's a general expectation that higher budgets lead to higher ratings and revenue, our analysis revealed intricate patterns. Big-budget productions do not always guarantee success, challenging conventional wisdom.</a:t>
            </a:r>
          </a:p>
          <a:p>
            <a:r>
              <a:rPr lang="en-US" sz="1050" dirty="0"/>
              <a:t>Machine Learning Insights:</a:t>
            </a:r>
          </a:p>
          <a:p>
            <a:r>
              <a:rPr lang="en-US" sz="1050" dirty="0"/>
              <a:t>The incorporation of machine learning added another layer of depth to our project:</a:t>
            </a:r>
          </a:p>
          <a:p>
            <a:r>
              <a:rPr lang="en-US" sz="1050" b="1" dirty="0"/>
              <a:t>Model Choice:</a:t>
            </a:r>
            <a:r>
              <a:rPr lang="en-US" sz="1050" dirty="0"/>
              <a:t> The decision to employ a Linear Regression model was driven by its suitability for predicting IMDb ratings based on our selected features.</a:t>
            </a:r>
          </a:p>
          <a:p>
            <a:r>
              <a:rPr lang="en-US" sz="1050" b="1" dirty="0"/>
              <a:t>Performance Metrics:</a:t>
            </a:r>
            <a:r>
              <a:rPr lang="en-US" sz="1050" dirty="0"/>
              <a:t> Our model demonstrated promising performance, as evidenced by the Mean Squared Error (MSE). This metric quantifies the accuracy of our predictions and provides a benchmark for future improvements.</a:t>
            </a:r>
          </a:p>
          <a:p>
            <a:r>
              <a:rPr lang="en-US" sz="1050" b="1" dirty="0"/>
              <a:t>Visual Representations:</a:t>
            </a:r>
            <a:r>
              <a:rPr lang="en-US" sz="1050" dirty="0"/>
              <a:t> The visualizations enriched our understanding, allowing us to compare actual ratings with predicted ones. The scatter plots effectively captured the model's predictive power, showcasing areas of alignment and potential refinement.</a:t>
            </a:r>
          </a:p>
          <a:p>
            <a:r>
              <a:rPr lang="en-US" sz="1050" dirty="0"/>
              <a:t>Future Explorations:</a:t>
            </a:r>
          </a:p>
          <a:p>
            <a:r>
              <a:rPr lang="en-US" sz="1050" dirty="0"/>
              <a:t>While our project successfully navigated the current landscape, several avenues remain unexplored:</a:t>
            </a:r>
          </a:p>
          <a:p>
            <a:r>
              <a:rPr lang="en-US" sz="1050" b="1" dirty="0"/>
              <a:t>Genre Analysis:</a:t>
            </a:r>
            <a:r>
              <a:rPr lang="en-US" sz="1050" dirty="0"/>
              <a:t> Delving into genre-specific patterns could unveil unique characteristics influencing movie success.</a:t>
            </a:r>
          </a:p>
          <a:p>
            <a:r>
              <a:rPr lang="en-US" sz="1050" b="1" dirty="0"/>
              <a:t>Temporal Trends:</a:t>
            </a:r>
            <a:r>
              <a:rPr lang="en-US" sz="1050" dirty="0"/>
              <a:t> Examining how trends evolve over time might provide valuable insights into audience preferences and industry dynamics.</a:t>
            </a:r>
          </a:p>
          <a:p>
            <a:r>
              <a:rPr lang="en-US" sz="1050" b="1" dirty="0"/>
              <a:t>External Factors:</a:t>
            </a:r>
            <a:r>
              <a:rPr lang="en-US" sz="1050" dirty="0"/>
              <a:t> Exploring external factors such as economic conditions or societal events could contribute to a more holistic understanding of movie success.</a:t>
            </a:r>
          </a:p>
          <a:p>
            <a:r>
              <a:rPr lang="en-US" sz="1050" dirty="0"/>
              <a:t>In conclusion, our project not only deciphered the intricacies of movie ratings but also laid the foundation for future investigations. The intersection of data analysis and machine learning has equipped us with a powerful lens to decode the complex tapestry of the film industry.</a:t>
            </a:r>
          </a:p>
        </p:txBody>
      </p:sp>
    </p:spTree>
    <p:extLst>
      <p:ext uri="{BB962C8B-B14F-4D97-AF65-F5344CB8AC3E}">
        <p14:creationId xmlns:p14="http://schemas.microsoft.com/office/powerpoint/2010/main" val="35906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8</a:t>
            </a:fld>
            <a:endParaRPr/>
          </a:p>
        </p:txBody>
      </p:sp>
      <p:sp>
        <p:nvSpPr>
          <p:cNvPr id="354" name="Google Shape;354;p32"/>
          <p:cNvSpPr txBox="1">
            <a:spLocks noGrp="1"/>
          </p:cNvSpPr>
          <p:nvPr>
            <p:ph type="title"/>
          </p:nvPr>
        </p:nvSpPr>
        <p:spPr>
          <a:xfrm>
            <a:off x="2728835" y="1963478"/>
            <a:ext cx="3466402" cy="1217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RU" dirty="0"/>
              <a:t> </a:t>
            </a:r>
            <a:br>
              <a:rPr lang="ru-RU" dirty="0"/>
            </a:br>
            <a:r>
              <a:rPr lang="ru-RU" dirty="0"/>
              <a:t/>
            </a:r>
            <a:br>
              <a:rPr lang="ru-RU" dirty="0"/>
            </a:br>
            <a:r>
              <a:rPr lang="en" dirty="0"/>
              <a:t>Thanks a lot!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1475</Words>
  <Application>Microsoft Office PowerPoint</Application>
  <PresentationFormat>Экран (16:9)</PresentationFormat>
  <Paragraphs>81</Paragraphs>
  <Slides>8</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Times New Roman</vt:lpstr>
      <vt:lpstr>Assistant</vt:lpstr>
      <vt:lpstr>Arial</vt:lpstr>
      <vt:lpstr>Calibri</vt:lpstr>
      <vt:lpstr>Simple Light</vt:lpstr>
      <vt:lpstr>Analyzing IMDb Data for Film Insights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Все замки Германии All castles in Germany</dc:title>
  <dc:creator>Елена</dc:creator>
  <cp:lastModifiedBy>Volodymyr Skrypka</cp:lastModifiedBy>
  <cp:revision>16</cp:revision>
  <dcterms:modified xsi:type="dcterms:W3CDTF">2023-11-24T21:09:29Z</dcterms:modified>
</cp:coreProperties>
</file>