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3" r:id="rId9"/>
    <p:sldId id="264" r:id="rId10"/>
    <p:sldId id="262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74" r:id="rId20"/>
    <p:sldId id="275" r:id="rId21"/>
    <p:sldId id="276" r:id="rId22"/>
    <p:sldId id="278" r:id="rId23"/>
    <p:sldId id="279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11.09.2024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owto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z6GM_qb-sUY?si=gne1JKl9cuwDngn6" TargetMode="External"/><Relationship Id="rId4" Type="http://schemas.openxmlformats.org/officeDocument/2006/relationships/hyperlink" Target="https://hyperhost.ua/info/uk/osnovi-roboti-z-git-bazovi-komandi?gad_source=1&amp;gclid=CjwKCAjwufq2BhAmEiwAnZqw8tYQJKMQT0BP_MPScCsc10IBE1Mg7cM9Duv_4mapN1SWfFfBEnHilhoC_XMQAvD_Bw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ndows.github.com/" TargetMode="External"/><Relationship Id="rId2" Type="http://schemas.openxmlformats.org/officeDocument/2006/relationships/hyperlink" Target="http://git-scm.com/download/w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54076"/>
            <a:ext cx="12191999" cy="2421464"/>
          </a:xfrm>
        </p:spPr>
        <p:txBody>
          <a:bodyPr/>
          <a:lstStyle/>
          <a:p>
            <a:pPr algn="ctr"/>
            <a:r>
              <a:rPr lang="uk-UA" b="1" dirty="0"/>
              <a:t>Лекція </a:t>
            </a:r>
            <a:r>
              <a:rPr lang="en-US" b="1" dirty="0"/>
              <a:t>3</a:t>
            </a:r>
            <a:r>
              <a:rPr lang="uk-UA" b="1" dirty="0"/>
              <a:t>. </a:t>
            </a:r>
            <a:r>
              <a:rPr lang="en-US" b="1" i="1" cap="none" dirty="0"/>
              <a:t>Git </a:t>
            </a:r>
            <a:r>
              <a:rPr lang="uk-UA" b="1" i="1" cap="none" dirty="0"/>
              <a:t>та </a:t>
            </a:r>
            <a:r>
              <a:rPr lang="en-US" b="1" i="1" cap="none" dirty="0"/>
              <a:t>GitHub</a:t>
            </a:r>
            <a:endParaRPr lang="uk-UA" b="1" dirty="0"/>
          </a:p>
        </p:txBody>
      </p:sp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0" y="4764808"/>
            <a:ext cx="1111827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BC GitHub Instructor Guide | Learning Technology Hub">
            <a:extLst>
              <a:ext uri="{FF2B5EF4-FFF2-40B4-BE49-F238E27FC236}">
                <a16:creationId xmlns:a16="http://schemas.microsoft.com/office/drawing/2014/main" id="{B041503D-D134-472A-A1DA-FA235E09D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63" y="1379297"/>
            <a:ext cx="3866274" cy="217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3B08A4E-5A78-4BA2-AB6F-396378D2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52" y="1251119"/>
            <a:ext cx="4359600" cy="252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Стан файлу у репозиторії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1B067FFB-C381-42BF-91B5-5DA3E09B0C29}"/>
              </a:ext>
            </a:extLst>
          </p:cNvPr>
          <p:cNvSpPr/>
          <p:nvPr/>
        </p:nvSpPr>
        <p:spPr>
          <a:xfrm>
            <a:off x="1034472" y="2228656"/>
            <a:ext cx="1020618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uk-UA" sz="2400" dirty="0">
                <a:solidFill>
                  <a:schemeClr val="bg1"/>
                </a:solidFill>
              </a:rPr>
              <a:t>Файл вашої робочої директорії може бути в одному з двох станів: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b="1" i="1" dirty="0">
                <a:solidFill>
                  <a:schemeClr val="bg1"/>
                </a:solidFill>
              </a:rPr>
              <a:t>контрольований (</a:t>
            </a:r>
            <a:r>
              <a:rPr lang="en-US" sz="2400" b="1" i="1" dirty="0">
                <a:solidFill>
                  <a:schemeClr val="bg1"/>
                </a:solidFill>
              </a:rPr>
              <a:t>tracked) </a:t>
            </a:r>
            <a:endParaRPr lang="uk-UA" sz="2400" b="1" i="1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uk-UA" sz="2400" b="1" i="1" dirty="0">
                <a:solidFill>
                  <a:schemeClr val="bg1"/>
                </a:solidFill>
              </a:rPr>
              <a:t>неконтрольований (</a:t>
            </a:r>
            <a:r>
              <a:rPr lang="en-US" sz="2400" b="1" i="1" dirty="0">
                <a:solidFill>
                  <a:schemeClr val="bg1"/>
                </a:solidFill>
              </a:rPr>
              <a:t>untracked). </a:t>
            </a:r>
            <a:endParaRPr lang="uk-UA" sz="2400" b="1" i="1" dirty="0">
              <a:solidFill>
                <a:schemeClr val="bg1"/>
              </a:solidFill>
            </a:endParaRPr>
          </a:p>
          <a:p>
            <a:pPr algn="just"/>
            <a:endParaRPr lang="uk-UA" sz="2400" dirty="0">
              <a:solidFill>
                <a:schemeClr val="bg1"/>
              </a:solidFill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Контрольовані файли — це файли, що були в останньому знімку. Вони можуть бути не зміненими, зміненими або індексованими. Якщо стисло, контрольовані файли — це файли, про які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щось знає.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1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Стан файлу у репозиторії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0BDF99-7E95-4C28-A451-18F67EDE6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54" y="2065867"/>
            <a:ext cx="9572772" cy="42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87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942109" y="2136339"/>
            <a:ext cx="1027083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800" b="1" dirty="0">
                <a:solidFill>
                  <a:schemeClr val="bg1"/>
                </a:solidFill>
              </a:rPr>
              <a:t>Створення </a:t>
            </a:r>
            <a:r>
              <a:rPr lang="en-US" sz="2800" b="1" dirty="0">
                <a:solidFill>
                  <a:schemeClr val="bg1"/>
                </a:solidFill>
              </a:rPr>
              <a:t>Git-</a:t>
            </a:r>
            <a:r>
              <a:rPr lang="uk-UA" sz="2800" b="1" dirty="0">
                <a:solidFill>
                  <a:schemeClr val="bg1"/>
                </a:solidFill>
              </a:rPr>
              <a:t>репозиторію</a:t>
            </a:r>
          </a:p>
          <a:p>
            <a:pPr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Зазвичай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репозиторій отримують одним з двох способів: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1. Беруть </a:t>
            </a:r>
            <a:r>
              <a:rPr lang="uk-UA" sz="2400" b="1" i="1" dirty="0">
                <a:solidFill>
                  <a:schemeClr val="bg1"/>
                </a:solidFill>
              </a:rPr>
              <a:t>локальну директорію, </a:t>
            </a:r>
            <a:r>
              <a:rPr lang="uk-UA" sz="2400" dirty="0">
                <a:solidFill>
                  <a:schemeClr val="bg1"/>
                </a:solidFill>
              </a:rPr>
              <a:t>що наразі не під контролем версій, та перетворюють її на сховище </a:t>
            </a:r>
            <a:r>
              <a:rPr lang="en-US" sz="2400" dirty="0">
                <a:solidFill>
                  <a:schemeClr val="bg1"/>
                </a:solidFill>
              </a:rPr>
              <a:t>Git</a:t>
            </a:r>
            <a:endParaRPr lang="uk-UA" sz="2400" dirty="0">
              <a:solidFill>
                <a:schemeClr val="bg1"/>
              </a:solidFill>
            </a:endParaRPr>
          </a:p>
          <a:p>
            <a:pPr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2. Звідкілясь </a:t>
            </a:r>
            <a:r>
              <a:rPr lang="uk-UA" sz="2400" b="1" i="1" dirty="0">
                <a:solidFill>
                  <a:schemeClr val="bg1"/>
                </a:solidFill>
              </a:rPr>
              <a:t>клонують</a:t>
            </a:r>
            <a:r>
              <a:rPr lang="uk-UA" sz="2400" dirty="0">
                <a:solidFill>
                  <a:schemeClr val="bg1"/>
                </a:solidFill>
              </a:rPr>
              <a:t> існуючий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репозиторій.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У будь-якому разі Ви отримуєте на локальній машині готове до роботи </a:t>
            </a:r>
            <a:r>
              <a:rPr lang="en-US" sz="2400" dirty="0">
                <a:solidFill>
                  <a:schemeClr val="bg1"/>
                </a:solidFill>
              </a:rPr>
              <a:t>Git</a:t>
            </a:r>
            <a:r>
              <a:rPr lang="uk-UA" sz="2400" dirty="0">
                <a:solidFill>
                  <a:schemeClr val="bg1"/>
                </a:solidFill>
              </a:rPr>
              <a:t> сховище.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32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942109" y="2136339"/>
            <a:ext cx="10270836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800" b="1" dirty="0">
                <a:solidFill>
                  <a:schemeClr val="bg1"/>
                </a:solidFill>
              </a:rPr>
              <a:t>Створення </a:t>
            </a:r>
            <a:r>
              <a:rPr lang="en-US" sz="2800" b="1" dirty="0">
                <a:solidFill>
                  <a:schemeClr val="bg1"/>
                </a:solidFill>
              </a:rPr>
              <a:t>Git-</a:t>
            </a:r>
            <a:r>
              <a:rPr lang="uk-UA" sz="2800" b="1" dirty="0">
                <a:solidFill>
                  <a:schemeClr val="bg1"/>
                </a:solidFill>
              </a:rPr>
              <a:t>репозиторію з локального репозиторію</a:t>
            </a:r>
          </a:p>
          <a:p>
            <a:pPr algn="just"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У терміналі активуємо  директорію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$ cd /d/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TestGit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Lucida Console" panose="020B0609040504020204" pitchFamily="49" charset="0"/>
              </a:rPr>
              <a:t>$ git </a:t>
            </a:r>
            <a:r>
              <a:rPr lang="en-US" sz="28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init</a:t>
            </a:r>
            <a:endParaRPr lang="en-US" sz="28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algn="just">
              <a:spcAft>
                <a:spcPts val="1200"/>
              </a:spcAft>
            </a:pPr>
            <a:endParaRPr lang="uk-UA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6F1E20-3FF8-474A-A0E3-ECB466578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96" y="4276436"/>
            <a:ext cx="6433560" cy="12392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5437CD0-0266-4788-8437-2D4F80B684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317" r="9804" b="10417"/>
          <a:stretch/>
        </p:blipFill>
        <p:spPr>
          <a:xfrm>
            <a:off x="10052610" y="5181599"/>
            <a:ext cx="1529232" cy="1517127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FF0F7545-7473-4F31-9F1B-01508371E48D}"/>
              </a:ext>
            </a:extLst>
          </p:cNvPr>
          <p:cNvSpPr/>
          <p:nvPr/>
        </p:nvSpPr>
        <p:spPr>
          <a:xfrm>
            <a:off x="3083864" y="5602945"/>
            <a:ext cx="7733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Це створить новий підкаталог .</a:t>
            </a:r>
            <a:r>
              <a:rPr lang="uk-UA" sz="2400" dirty="0" err="1">
                <a:solidFill>
                  <a:schemeClr val="bg1"/>
                </a:solidFill>
              </a:rPr>
              <a:t>git</a:t>
            </a:r>
            <a:r>
              <a:rPr lang="uk-UA" sz="2400" dirty="0">
                <a:solidFill>
                  <a:schemeClr val="bg1"/>
                </a:solidFill>
              </a:rPr>
              <a:t>, який містить всі необхідні файли вашого </a:t>
            </a:r>
            <a:r>
              <a:rPr lang="uk-UA" sz="2400" dirty="0" err="1">
                <a:solidFill>
                  <a:schemeClr val="bg1"/>
                </a:solidFill>
              </a:rPr>
              <a:t>репозиторія</a:t>
            </a:r>
            <a:r>
              <a:rPr lang="uk-UA" sz="2400" dirty="0">
                <a:solidFill>
                  <a:schemeClr val="bg1"/>
                </a:solidFill>
              </a:rPr>
              <a:t> — скелет </a:t>
            </a:r>
            <a:r>
              <a:rPr lang="uk-UA" sz="2400" dirty="0" err="1">
                <a:solidFill>
                  <a:schemeClr val="bg1"/>
                </a:solidFill>
              </a:rPr>
              <a:t>Git-репозиторія</a:t>
            </a:r>
            <a:endParaRPr lang="uk-UA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97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609600" y="1736557"/>
            <a:ext cx="10270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>
                <a:solidFill>
                  <a:schemeClr val="bg1"/>
                </a:solidFill>
              </a:rPr>
              <a:t>Перевірка статусу ваших файлів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Щоб дізнатись, в якому стані ваші файли, варто скористатись командою </a:t>
            </a:r>
            <a:r>
              <a:rPr lang="uk-UA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uk-UA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status</a:t>
            </a:r>
            <a:r>
              <a:rPr lang="uk-UA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.</a:t>
            </a:r>
            <a:endParaRPr lang="uk-UA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B7BACF-3EC1-4F43-8D07-2674A2321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4" y="3121552"/>
            <a:ext cx="5724525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A5044-96AC-497D-8DFE-2C43DEDDE3CD}"/>
              </a:ext>
            </a:extLst>
          </p:cNvPr>
          <p:cNvSpPr txBox="1"/>
          <p:nvPr/>
        </p:nvSpPr>
        <p:spPr>
          <a:xfrm>
            <a:off x="4675910" y="3335710"/>
            <a:ext cx="907621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GitBash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DB2409-DDAA-4180-8318-284F324B4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720" y="4586812"/>
            <a:ext cx="6667500" cy="2076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4AF4EA-4402-4CB4-BA3E-74ED9A53ACA9}"/>
              </a:ext>
            </a:extLst>
          </p:cNvPr>
          <p:cNvSpPr txBox="1"/>
          <p:nvPr/>
        </p:nvSpPr>
        <p:spPr>
          <a:xfrm>
            <a:off x="9585628" y="4945614"/>
            <a:ext cx="1933543" cy="369332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69198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803564" y="2165952"/>
            <a:ext cx="10270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b="1" dirty="0" err="1">
                <a:solidFill>
                  <a:schemeClr val="bg1"/>
                </a:solidFill>
              </a:rPr>
              <a:t>Cтатус</a:t>
            </a:r>
            <a:r>
              <a:rPr lang="uk-UA" sz="2800" b="1" dirty="0">
                <a:solidFill>
                  <a:schemeClr val="bg1"/>
                </a:solidFill>
              </a:rPr>
              <a:t> ваших файлів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2FB53972-F314-4820-A557-47D53F9BA19D}"/>
              </a:ext>
            </a:extLst>
          </p:cNvPr>
          <p:cNvSpPr/>
          <p:nvPr/>
        </p:nvSpPr>
        <p:spPr>
          <a:xfrm>
            <a:off x="914400" y="3028564"/>
            <a:ext cx="1016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new file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uk-UA" sz="2800" dirty="0">
                <a:solidFill>
                  <a:schemeClr val="bg1"/>
                </a:solidFill>
              </a:rPr>
              <a:t>це файли, які тільки що про індексували (під контролем </a:t>
            </a:r>
            <a:r>
              <a:rPr lang="en-US" sz="2800" dirty="0">
                <a:solidFill>
                  <a:schemeClr val="bg1"/>
                </a:solidFill>
              </a:rPr>
              <a:t>Git);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deleted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uk-UA" sz="2800" dirty="0">
                <a:solidFill>
                  <a:schemeClr val="bg1"/>
                </a:solidFill>
              </a:rPr>
              <a:t>це файли, які були видалені з локального сховища;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modified</a:t>
            </a:r>
            <a:r>
              <a:rPr lang="en-US" sz="2800" dirty="0">
                <a:solidFill>
                  <a:schemeClr val="bg1"/>
                </a:solidFill>
              </a:rPr>
              <a:t> - </a:t>
            </a:r>
            <a:r>
              <a:rPr lang="uk-UA" sz="2800" dirty="0">
                <a:solidFill>
                  <a:schemeClr val="bg1"/>
                </a:solidFill>
              </a:rPr>
              <a:t>це файли,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які були змінені, але їх зміна ще не була зафіксована;</a:t>
            </a:r>
          </a:p>
          <a:p>
            <a:pPr algn="just"/>
            <a:r>
              <a:rPr lang="en-US" sz="2800" b="1" i="1" dirty="0">
                <a:solidFill>
                  <a:schemeClr val="bg1"/>
                </a:solidFill>
              </a:rPr>
              <a:t>untracked files </a:t>
            </a:r>
            <a:r>
              <a:rPr lang="en-US" sz="2800" dirty="0">
                <a:solidFill>
                  <a:schemeClr val="bg1"/>
                </a:solidFill>
              </a:rPr>
              <a:t>- </a:t>
            </a:r>
            <a:r>
              <a:rPr lang="uk-UA" sz="2800" dirty="0">
                <a:solidFill>
                  <a:schemeClr val="bg1"/>
                </a:solidFill>
              </a:rPr>
              <a:t>це файли, які ще не проіндексовані (не під контролем </a:t>
            </a:r>
            <a:r>
              <a:rPr lang="en-US" sz="2800" dirty="0">
                <a:solidFill>
                  <a:schemeClr val="bg1"/>
                </a:solidFill>
              </a:rPr>
              <a:t>Git).</a:t>
            </a:r>
          </a:p>
        </p:txBody>
      </p:sp>
    </p:spTree>
    <p:extLst>
      <p:ext uri="{BB962C8B-B14F-4D97-AF65-F5344CB8AC3E}">
        <p14:creationId xmlns:p14="http://schemas.microsoft.com/office/powerpoint/2010/main" val="157176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2545E912-2595-4DB2-A65C-E07949E1A12A}"/>
              </a:ext>
            </a:extLst>
          </p:cNvPr>
          <p:cNvSpPr/>
          <p:nvPr/>
        </p:nvSpPr>
        <p:spPr>
          <a:xfrm>
            <a:off x="803564" y="2165952"/>
            <a:ext cx="102708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Для додавання файлів під контроль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</a:t>
            </a:r>
            <a:r>
              <a:rPr lang="en-US" sz="28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index.php</a:t>
            </a:r>
            <a:endParaRPr lang="en-US" sz="28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106BE1CE-DCF1-4CAC-9F3F-2A07706BF665}"/>
              </a:ext>
            </a:extLst>
          </p:cNvPr>
          <p:cNvSpPr/>
          <p:nvPr/>
        </p:nvSpPr>
        <p:spPr>
          <a:xfrm>
            <a:off x="803564" y="3881781"/>
            <a:ext cx="960581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Якщо потрібно додати відразу всі файли сховища в індекс, використовуйте команду: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add .</a:t>
            </a:r>
          </a:p>
        </p:txBody>
      </p:sp>
    </p:spTree>
    <p:extLst>
      <p:ext uri="{BB962C8B-B14F-4D97-AF65-F5344CB8AC3E}">
        <p14:creationId xmlns:p14="http://schemas.microsoft.com/office/powerpoint/2010/main" val="751357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у терміналі</a:t>
            </a: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50001D2C-8DB3-4A7D-B36B-B8520CCAB2FF}"/>
              </a:ext>
            </a:extLst>
          </p:cNvPr>
          <p:cNvSpPr/>
          <p:nvPr/>
        </p:nvSpPr>
        <p:spPr>
          <a:xfrm>
            <a:off x="847230" y="1988188"/>
            <a:ext cx="38488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Фіксація індексованих змін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AFFBD8ED-F26D-458F-BBE6-7375389C1DED}"/>
              </a:ext>
            </a:extLst>
          </p:cNvPr>
          <p:cNvSpPr/>
          <p:nvPr/>
        </p:nvSpPr>
        <p:spPr>
          <a:xfrm>
            <a:off x="1378528" y="2576359"/>
            <a:ext cx="7965963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Для фіксації змін застосовують команду: </a:t>
            </a:r>
            <a:r>
              <a:rPr lang="ru-RU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ru-RU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commit</a:t>
            </a:r>
            <a:r>
              <a:rPr lang="ru-RU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-m</a:t>
            </a:r>
            <a:endParaRPr lang="uk-UA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uk-UA" sz="2000" dirty="0">
              <a:solidFill>
                <a:schemeClr val="bg1"/>
              </a:solidFill>
            </a:endParaRPr>
          </a:p>
          <a:p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git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commit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-m “Коментар до </a:t>
            </a:r>
            <a:r>
              <a:rPr lang="uk-UA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коміту</a:t>
            </a:r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”</a:t>
            </a: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2235BE9-926E-42E3-A106-BCC272C1C8AE}"/>
              </a:ext>
            </a:extLst>
          </p:cNvPr>
          <p:cNvSpPr/>
          <p:nvPr/>
        </p:nvSpPr>
        <p:spPr>
          <a:xfrm>
            <a:off x="1459344" y="3992663"/>
            <a:ext cx="99290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Дуже зручно, якщо ви бажаєте відразу і додати файли в індекс і зафіксувати зміни, зробити це не двома окремими командами, а просто однією командою так: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commit - a - m “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Коментар до </a:t>
            </a:r>
            <a:r>
              <a:rPr lang="uk-UA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коміту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”</a:t>
            </a:r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3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репозиторієм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k with git">
            <a:extLst>
              <a:ext uri="{FF2B5EF4-FFF2-40B4-BE49-F238E27FC236}">
                <a16:creationId xmlns:a16="http://schemas.microsoft.com/office/drawing/2014/main" id="{6AAE077A-727E-44EE-B667-6B71E05E8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56" y="2039072"/>
            <a:ext cx="7669007" cy="415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060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Завантаження проєкту</a:t>
            </a:r>
            <a:endParaRPr lang="en-US" b="1" cap="none" dirty="0"/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D4659646-B63A-403A-A135-1D094C7CD3FF}"/>
              </a:ext>
            </a:extLst>
          </p:cNvPr>
          <p:cNvSpPr/>
          <p:nvPr/>
        </p:nvSpPr>
        <p:spPr>
          <a:xfrm>
            <a:off x="1118447" y="1716448"/>
            <a:ext cx="1013142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Далі для роботи </a:t>
            </a:r>
            <a:r>
              <a:rPr lang="uk-UA" sz="2400" b="1" i="1" dirty="0">
                <a:solidFill>
                  <a:schemeClr val="bg1"/>
                </a:solidFill>
              </a:rPr>
              <a:t>з віддаленим репозиторієм </a:t>
            </a:r>
            <a:r>
              <a:rPr lang="uk-UA" sz="2400" dirty="0">
                <a:solidFill>
                  <a:schemeClr val="bg1"/>
                </a:solidFill>
              </a:rPr>
              <a:t>потрібно до нього спочатку підключитися командою: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remote add </a:t>
            </a:r>
            <a:r>
              <a:rPr lang="en-US" sz="2400" b="1" i="1" dirty="0">
                <a:solidFill>
                  <a:schemeClr val="bg1"/>
                </a:solidFill>
                <a:latin typeface="Lucida Console" panose="020B0609040504020204" pitchFamily="49" charset="0"/>
              </a:rPr>
              <a:t>folder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b="1" i="1" dirty="0">
                <a:solidFill>
                  <a:schemeClr val="bg1"/>
                </a:solidFill>
                <a:latin typeface="Lucida Console" panose="020B0609040504020204" pitchFamily="49" charset="0"/>
              </a:rPr>
              <a:t>URL</a:t>
            </a:r>
          </a:p>
          <a:p>
            <a:r>
              <a:rPr lang="uk-UA" sz="2400" dirty="0">
                <a:solidFill>
                  <a:schemeClr val="bg1"/>
                </a:solidFill>
              </a:rPr>
              <a:t>де </a:t>
            </a:r>
            <a:r>
              <a:rPr lang="en-US" sz="2400" b="1" i="1" dirty="0">
                <a:solidFill>
                  <a:schemeClr val="bg1"/>
                </a:solidFill>
              </a:rPr>
              <a:t>folder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uk-UA" sz="2400" dirty="0">
                <a:solidFill>
                  <a:schemeClr val="bg1"/>
                </a:solidFill>
              </a:rPr>
              <a:t>назва вашого сховища,</a:t>
            </a:r>
          </a:p>
          <a:p>
            <a:r>
              <a:rPr lang="en-US" sz="2400" b="1" i="1" dirty="0">
                <a:solidFill>
                  <a:schemeClr val="bg1"/>
                </a:solidFill>
              </a:rPr>
              <a:t>URL </a:t>
            </a:r>
            <a:r>
              <a:rPr lang="en-US" sz="2400" dirty="0">
                <a:solidFill>
                  <a:schemeClr val="bg1"/>
                </a:solidFill>
              </a:rPr>
              <a:t>-  </a:t>
            </a:r>
            <a:r>
              <a:rPr lang="uk-UA" sz="2400" dirty="0">
                <a:solidFill>
                  <a:schemeClr val="bg1"/>
                </a:solidFill>
              </a:rPr>
              <a:t>адреса вашого сховища.</a:t>
            </a:r>
          </a:p>
          <a:p>
            <a:pPr indent="442913">
              <a:spcBef>
                <a:spcPts val="600"/>
              </a:spcBef>
            </a:pPr>
            <a:r>
              <a:rPr lang="uk-UA" sz="2400" dirty="0">
                <a:solidFill>
                  <a:schemeClr val="bg1"/>
                </a:solidFill>
              </a:rPr>
              <a:t>Щоб подивитися список усіх віддалених репозиторіїв, скористайтеся командою: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remote –v</a:t>
            </a:r>
          </a:p>
          <a:p>
            <a:pPr>
              <a:spcBef>
                <a:spcPts val="600"/>
              </a:spcBef>
            </a:pPr>
            <a:r>
              <a:rPr lang="uk-UA" sz="2400" dirty="0">
                <a:solidFill>
                  <a:schemeClr val="bg1"/>
                </a:solidFill>
              </a:rPr>
              <a:t>Для додавання інформації в віддалений репозиторій (наприклад, в </a:t>
            </a:r>
            <a:r>
              <a:rPr lang="en-US" sz="2400" dirty="0">
                <a:solidFill>
                  <a:schemeClr val="bg1"/>
                </a:solidFill>
              </a:rPr>
              <a:t>GitHub, Bitbucket </a:t>
            </a:r>
            <a:r>
              <a:rPr lang="uk-UA" sz="2400" dirty="0">
                <a:solidFill>
                  <a:schemeClr val="bg1"/>
                </a:solidFill>
              </a:rPr>
              <a:t>і </a:t>
            </a:r>
            <a:r>
              <a:rPr lang="uk-UA" sz="2400" dirty="0" err="1">
                <a:solidFill>
                  <a:schemeClr val="bg1"/>
                </a:solidFill>
              </a:rPr>
              <a:t>т.д</a:t>
            </a:r>
            <a:r>
              <a:rPr lang="uk-UA" sz="2400" dirty="0">
                <a:solidFill>
                  <a:schemeClr val="bg1"/>
                </a:solidFill>
              </a:rPr>
              <a:t>.) введіть команду:</a:t>
            </a:r>
          </a:p>
          <a:p>
            <a:r>
              <a:rPr lang="uk-UA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 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push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239875-D511-4DD0-94EE-C78ABA05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398" y="5911342"/>
            <a:ext cx="7132120" cy="73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37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План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Встановлення та налаштування </a:t>
            </a:r>
            <a:r>
              <a:rPr lang="en-US" sz="3600" dirty="0">
                <a:solidFill>
                  <a:schemeClr val="bg1"/>
                </a:solidFill>
              </a:rPr>
              <a:t>Git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Реєстрація на </a:t>
            </a:r>
            <a:r>
              <a:rPr lang="en-US" sz="3600" dirty="0">
                <a:solidFill>
                  <a:schemeClr val="bg1"/>
                </a:solidFill>
              </a:rPr>
              <a:t>GitHub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Стан файлу у репозиторії.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Команди роботи з репозиторієм у терміналі.</a:t>
            </a:r>
          </a:p>
          <a:p>
            <a:pPr marL="342900" lvl="0" indent="-342900">
              <a:buClrTx/>
              <a:buFont typeface="+mj-lt"/>
              <a:buAutoNum type="arabicPeriod"/>
            </a:pPr>
            <a:r>
              <a:rPr lang="uk-UA" sz="3600" dirty="0">
                <a:solidFill>
                  <a:schemeClr val="bg1"/>
                </a:solidFill>
              </a:rPr>
              <a:t>Завантаження проєкту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311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Команди роботи з віддаленим репозиторієм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9AC74C7-BFE4-4177-A0C4-529DBFC007E5}"/>
              </a:ext>
            </a:extLst>
          </p:cNvPr>
          <p:cNvSpPr/>
          <p:nvPr/>
        </p:nvSpPr>
        <p:spPr>
          <a:xfrm>
            <a:off x="831235" y="1776028"/>
            <a:ext cx="947651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363" algn="just"/>
            <a:r>
              <a:rPr lang="uk-UA" sz="2400" dirty="0">
                <a:solidFill>
                  <a:schemeClr val="bg1"/>
                </a:solidFill>
              </a:rPr>
              <a:t>Якщо працюєте в команді і хочете приєднатися до роботи над уже існуючим проектом, можна просто клонувати віддалений репозиторій собі командою: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clone URL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URL - </a:t>
            </a:r>
            <a:r>
              <a:rPr lang="uk-UA" sz="2400" dirty="0">
                <a:solidFill>
                  <a:schemeClr val="bg1"/>
                </a:solidFill>
              </a:rPr>
              <a:t>адреса сховища.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1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Завантаження проєкту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9AC74C7-BFE4-4177-A0C4-529DBFC007E5}"/>
              </a:ext>
            </a:extLst>
          </p:cNvPr>
          <p:cNvSpPr/>
          <p:nvPr/>
        </p:nvSpPr>
        <p:spPr>
          <a:xfrm>
            <a:off x="1013258" y="2093416"/>
            <a:ext cx="94765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Для спільної роботи над проектом вам потрібно буде “забирати” собі зміни та напрацювання інших учасників проекту. Щоб  вилучити  данні у свій репозиторій спочатку використовуємо команду: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fetch</a:t>
            </a:r>
          </a:p>
          <a:p>
            <a:pPr algn="ctr"/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При цьому йде з`єднання з віддаленим репозиторієм, забираються зміни, яких у нас ще немає на локальному репозиторії і зберігаються  у папці .</a:t>
            </a:r>
            <a:r>
              <a:rPr lang="en-US" sz="2400" dirty="0">
                <a:solidFill>
                  <a:schemeClr val="bg1"/>
                </a:solidFill>
              </a:rPr>
              <a:t>git. </a:t>
            </a:r>
            <a:r>
              <a:rPr lang="uk-UA" sz="2400" dirty="0">
                <a:solidFill>
                  <a:schemeClr val="bg1"/>
                </a:solidFill>
              </a:rPr>
              <a:t>Але цих змін поки немає в нашому робочому каталозі. Для того,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щоб вони з`явилися, потрібно далі ввести команду: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pull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851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Конфігурування репозиторію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460F3C7E-9EF5-4FDA-AEEE-1EC79610330F}"/>
              </a:ext>
            </a:extLst>
          </p:cNvPr>
          <p:cNvSpPr/>
          <p:nvPr/>
        </p:nvSpPr>
        <p:spPr>
          <a:xfrm>
            <a:off x="1275195" y="2242835"/>
            <a:ext cx="9641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Крім конфігурування </a:t>
            </a:r>
            <a:r>
              <a:rPr lang="en-US" sz="2400" dirty="0">
                <a:solidFill>
                  <a:schemeClr val="bg1"/>
                </a:solidFill>
              </a:rPr>
              <a:t>URL-</a:t>
            </a:r>
            <a:r>
              <a:rPr lang="uk-UA" sz="2400" dirty="0">
                <a:solidFill>
                  <a:schemeClr val="bg1"/>
                </a:solidFill>
              </a:rPr>
              <a:t>адреси віддаленого репозиторію, вам може знадобитися встановити глобальні параметри </a:t>
            </a:r>
            <a:r>
              <a:rPr lang="en-US" sz="2400" dirty="0">
                <a:solidFill>
                  <a:schemeClr val="bg1"/>
                </a:solidFill>
              </a:rPr>
              <a:t>Git, </a:t>
            </a:r>
            <a:r>
              <a:rPr lang="uk-UA" sz="2400" dirty="0">
                <a:solidFill>
                  <a:schemeClr val="bg1"/>
                </a:solidFill>
              </a:rPr>
              <a:t>наприклад ім'я користувача або електронну адресу.</a:t>
            </a:r>
          </a:p>
          <a:p>
            <a:pPr indent="442913" algn="just"/>
            <a:endParaRPr lang="uk-UA" sz="2400" dirty="0">
              <a:solidFill>
                <a:schemeClr val="bg1"/>
              </a:solidFill>
            </a:endParaRP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 Команда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дозволяє настроїти інсталяцію </a:t>
            </a:r>
            <a:r>
              <a:rPr lang="en-US" sz="2400" dirty="0">
                <a:solidFill>
                  <a:schemeClr val="bg1"/>
                </a:solidFill>
              </a:rPr>
              <a:t>Git (</a:t>
            </a:r>
            <a:r>
              <a:rPr lang="uk-UA" sz="2400" dirty="0">
                <a:solidFill>
                  <a:schemeClr val="bg1"/>
                </a:solidFill>
              </a:rPr>
              <a:t>або окремий репозиторій) з командного рядка.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6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Конфігурування репозиторію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460F3C7E-9EF5-4FDA-AEEE-1EC79610330F}"/>
              </a:ext>
            </a:extLst>
          </p:cNvPr>
          <p:cNvSpPr/>
          <p:nvPr/>
        </p:nvSpPr>
        <p:spPr>
          <a:xfrm>
            <a:off x="859559" y="1716448"/>
            <a:ext cx="105196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Вкажіть ім'я автора, яке використовуватиметься для всіх </a:t>
            </a:r>
            <a:r>
              <a:rPr lang="uk-UA" sz="2400" dirty="0" err="1">
                <a:solidFill>
                  <a:schemeClr val="bg1"/>
                </a:solidFill>
              </a:rPr>
              <a:t>комітів</a:t>
            </a:r>
            <a:r>
              <a:rPr lang="uk-UA" sz="2400" dirty="0">
                <a:solidFill>
                  <a:schemeClr val="bg1"/>
                </a:solidFill>
              </a:rPr>
              <a:t> у поточному репозиторії. Зазвичай для налаштування конфігураційних установок для поточного користувача використовується прапор --</a:t>
            </a:r>
            <a:r>
              <a:rPr lang="en-US" sz="2400" dirty="0">
                <a:solidFill>
                  <a:schemeClr val="bg1"/>
                </a:solidFill>
              </a:rPr>
              <a:t>global.</a:t>
            </a:r>
          </a:p>
          <a:p>
            <a:pPr indent="442913" algn="ctr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--global user.name &lt;name&gt;</a:t>
            </a: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Ця команда визначає ім'я автора, яке буде використовуватися для всіх </a:t>
            </a:r>
            <a:r>
              <a:rPr lang="uk-UA" sz="2400" dirty="0" err="1">
                <a:solidFill>
                  <a:schemeClr val="bg1"/>
                </a:solidFill>
              </a:rPr>
              <a:t>комітів</a:t>
            </a:r>
            <a:r>
              <a:rPr lang="uk-UA" sz="2400" dirty="0">
                <a:solidFill>
                  <a:schemeClr val="bg1"/>
                </a:solidFill>
              </a:rPr>
              <a:t>, виконаних поточним користувачем.</a:t>
            </a:r>
          </a:p>
          <a:p>
            <a:pPr indent="442913" algn="just"/>
            <a:r>
              <a:rPr lang="uk-UA" sz="2400" dirty="0">
                <a:solidFill>
                  <a:schemeClr val="bg1"/>
                </a:solidFill>
              </a:rPr>
              <a:t>Додавання аргументу або виконання команди без параметра конфігурації призведе до встановлення значення для поточного локального репозиторію.—</a:t>
            </a:r>
            <a:r>
              <a:rPr lang="en-US" sz="2400" dirty="0">
                <a:solidFill>
                  <a:schemeClr val="bg1"/>
                </a:solidFill>
              </a:rPr>
              <a:t>local</a:t>
            </a:r>
            <a:r>
              <a:rPr lang="uk-UA" sz="2400">
                <a:solidFill>
                  <a:schemeClr val="bg1"/>
                </a:solidFill>
              </a:rPr>
              <a:t> </a:t>
            </a:r>
            <a:r>
              <a:rPr lang="en-US" sz="2400">
                <a:solidFill>
                  <a:schemeClr val="bg1"/>
                </a:solidFill>
              </a:rPr>
              <a:t>user</a:t>
            </a:r>
            <a:r>
              <a:rPr lang="en-US" sz="2400" dirty="0">
                <a:solidFill>
                  <a:schemeClr val="bg1"/>
                </a:solidFill>
              </a:rPr>
              <a:t>.name</a:t>
            </a:r>
          </a:p>
          <a:p>
            <a:pPr indent="442913" algn="ctr">
              <a:spcBef>
                <a:spcPts val="1200"/>
              </a:spcBef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config --local </a:t>
            </a:r>
            <a:r>
              <a:rPr lang="en-US" sz="2400" b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user.email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&lt;email&gt;</a:t>
            </a:r>
            <a:r>
              <a:rPr lang="uk-UA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endParaRPr lang="en-US" sz="2400" b="1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844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A1F14-12AA-4157-BD5B-296988F1D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02560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Літературні джерела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ClrTx/>
              <a:buFont typeface="+mj-lt"/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 Git Book 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https://git-scm.com/book/en/v2</a:t>
            </a:r>
            <a:endParaRPr lang="en-US" sz="2600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b="1" dirty="0" err="1">
                <a:solidFill>
                  <a:schemeClr val="bg1"/>
                </a:solidFill>
              </a:rPr>
              <a:t>GitHowTo</a:t>
            </a:r>
            <a:r>
              <a:rPr lang="en-US" sz="2600" b="1" dirty="0">
                <a:solidFill>
                  <a:schemeClr val="bg1"/>
                </a:solidFill>
              </a:rPr>
              <a:t>  </a:t>
            </a:r>
            <a:r>
              <a:rPr lang="en-US" sz="2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https://githowto.com/</a:t>
            </a:r>
            <a:endParaRPr lang="en-US" sz="2600" dirty="0"/>
          </a:p>
          <a:p>
            <a:pPr marL="342900" indent="-342900">
              <a:buClrTx/>
              <a:buFont typeface="+mj-lt"/>
              <a:buAutoNum type="arabicPeriod"/>
            </a:pPr>
            <a:r>
              <a:rPr lang="ru-RU" sz="2600" b="1" dirty="0" err="1">
                <a:solidFill>
                  <a:schemeClr val="bg1"/>
                </a:solidFill>
              </a:rPr>
              <a:t>Основи</a:t>
            </a:r>
            <a:r>
              <a:rPr lang="ru-RU" sz="2600" b="1" dirty="0">
                <a:solidFill>
                  <a:schemeClr val="bg1"/>
                </a:solidFill>
              </a:rPr>
              <a:t> </a:t>
            </a:r>
            <a:r>
              <a:rPr lang="ru-RU" sz="2600" b="1" dirty="0" err="1">
                <a:solidFill>
                  <a:schemeClr val="bg1"/>
                </a:solidFill>
              </a:rPr>
              <a:t>роботи</a:t>
            </a:r>
            <a:r>
              <a:rPr lang="ru-RU" sz="2600" b="1" dirty="0">
                <a:solidFill>
                  <a:schemeClr val="bg1"/>
                </a:solidFill>
              </a:rPr>
              <a:t> з </a:t>
            </a:r>
            <a:r>
              <a:rPr lang="ru-RU" sz="2600" b="1" dirty="0" err="1">
                <a:solidFill>
                  <a:schemeClr val="bg1"/>
                </a:solidFill>
              </a:rPr>
              <a:t>Git</a:t>
            </a:r>
            <a:r>
              <a:rPr lang="ru-RU" sz="2600" b="1" dirty="0">
                <a:solidFill>
                  <a:schemeClr val="bg1"/>
                </a:solidFill>
              </a:rPr>
              <a:t>. </a:t>
            </a:r>
            <a:r>
              <a:rPr lang="ru-RU" sz="2600" b="1" dirty="0" err="1">
                <a:solidFill>
                  <a:schemeClr val="bg1"/>
                </a:solidFill>
              </a:rPr>
              <a:t>Базові</a:t>
            </a:r>
            <a:r>
              <a:rPr lang="ru-RU" sz="2600" b="1" dirty="0">
                <a:solidFill>
                  <a:schemeClr val="bg1"/>
                </a:solidFill>
              </a:rPr>
              <a:t> </a:t>
            </a:r>
            <a:r>
              <a:rPr lang="ru-RU" sz="2600" b="1" dirty="0" err="1">
                <a:solidFill>
                  <a:schemeClr val="bg1"/>
                </a:solidFill>
              </a:rPr>
              <a:t>команди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https://hyperhost.ua/info/uk/osnovi-roboti-z-git-bazovi-komandi?gad_source=1&amp;gclid=CjwKCAjwufq2BhAmEiwAnZqw8tYQJKMQT0BP_MPScCsc10IBE1Mg7cM9Duv_4mapN1SWfFfBEnHilhoC_XMQAvD_BwE</a:t>
            </a:r>
            <a:endParaRPr lang="ru-RU" sz="2600" b="1" dirty="0">
              <a:solidFill>
                <a:schemeClr val="bg1"/>
              </a:solidFill>
            </a:endParaRPr>
          </a:p>
          <a:p>
            <a:pPr marL="342900" indent="-342900">
              <a:buClrTx/>
              <a:buFont typeface="+mj-lt"/>
              <a:buAutoNum type="arabicPeriod"/>
            </a:pPr>
            <a:r>
              <a:rPr lang="ru-RU" sz="2600" b="1" dirty="0" err="1">
                <a:solidFill>
                  <a:schemeClr val="bg1"/>
                </a:solidFill>
              </a:rPr>
              <a:t>Основи</a:t>
            </a:r>
            <a:r>
              <a:rPr lang="ru-RU" sz="2600" b="1" dirty="0">
                <a:solidFill>
                  <a:schemeClr val="bg1"/>
                </a:solidFill>
              </a:rPr>
              <a:t> </a:t>
            </a:r>
            <a:r>
              <a:rPr lang="ru-RU" sz="2600" b="1" dirty="0" err="1">
                <a:solidFill>
                  <a:schemeClr val="bg1"/>
                </a:solidFill>
              </a:rPr>
              <a:t>роботи</a:t>
            </a:r>
            <a:r>
              <a:rPr lang="ru-RU" sz="2600" b="1" dirty="0">
                <a:solidFill>
                  <a:schemeClr val="bg1"/>
                </a:solidFill>
              </a:rPr>
              <a:t> з </a:t>
            </a:r>
            <a:r>
              <a:rPr lang="ru-RU" sz="2600" b="1" dirty="0" err="1">
                <a:solidFill>
                  <a:schemeClr val="bg1"/>
                </a:solidFill>
              </a:rPr>
              <a:t>GitHub</a:t>
            </a:r>
            <a:r>
              <a:rPr lang="ru-RU" sz="2600" b="1" dirty="0">
                <a:solidFill>
                  <a:schemeClr val="bg1"/>
                </a:solidFill>
              </a:rPr>
              <a:t> для </a:t>
            </a:r>
            <a:r>
              <a:rPr lang="ru-RU" sz="2600" b="1" dirty="0" err="1">
                <a:solidFill>
                  <a:schemeClr val="bg1"/>
                </a:solidFill>
              </a:rPr>
              <a:t>Unity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https://youtu.be/z6GM_qb-sUY?si=gne1JKl9cuwDngn6</a:t>
            </a:r>
            <a:endParaRPr lang="en-US" sz="2600" dirty="0"/>
          </a:p>
          <a:p>
            <a:pPr marL="342900" indent="-342900">
              <a:buClrTx/>
              <a:buFont typeface="+mj-lt"/>
              <a:buAutoNum type="arabicPeriod"/>
            </a:pPr>
            <a:endParaRPr lang="ru-RU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5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Встановлення та налаштування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176BF6D-C83A-4064-BA80-774027CC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78" y="1699428"/>
            <a:ext cx="10721108" cy="5080063"/>
          </a:xfrm>
        </p:spPr>
        <p:txBody>
          <a:bodyPr>
            <a:normAutofit/>
          </a:bodyPr>
          <a:lstStyle/>
          <a:p>
            <a:pPr marL="0" lvl="0" indent="442913">
              <a:buClrTx/>
              <a:buNone/>
            </a:pPr>
            <a:r>
              <a:rPr lang="uk-UA" sz="2800" b="1" i="1" dirty="0">
                <a:solidFill>
                  <a:schemeClr val="bg1"/>
                </a:solidFill>
              </a:rPr>
              <a:t>Інсталяція на </a:t>
            </a:r>
            <a:r>
              <a:rPr lang="en-US" sz="2800" b="1" i="1" dirty="0">
                <a:solidFill>
                  <a:schemeClr val="bg1"/>
                </a:solidFill>
              </a:rPr>
              <a:t>Windows</a:t>
            </a:r>
          </a:p>
          <a:p>
            <a:pPr marL="0" lvl="0" indent="442913">
              <a:buClrTx/>
              <a:buNone/>
            </a:pPr>
            <a:r>
              <a:rPr lang="uk-UA" sz="2800" dirty="0">
                <a:solidFill>
                  <a:schemeClr val="bg1"/>
                </a:solidFill>
              </a:rPr>
              <a:t>Є декілька шляхів встановити </a:t>
            </a:r>
            <a:r>
              <a:rPr lang="en-US" sz="2800" dirty="0">
                <a:solidFill>
                  <a:schemeClr val="bg1"/>
                </a:solidFill>
              </a:rPr>
              <a:t>Git </a:t>
            </a:r>
            <a:r>
              <a:rPr lang="uk-UA" sz="2800" dirty="0">
                <a:solidFill>
                  <a:schemeClr val="bg1"/>
                </a:solidFill>
              </a:rPr>
              <a:t>під </a:t>
            </a:r>
            <a:r>
              <a:rPr lang="en-US" sz="2800" dirty="0">
                <a:solidFill>
                  <a:schemeClr val="bg1"/>
                </a:solidFill>
              </a:rPr>
              <a:t>Windows</a:t>
            </a:r>
            <a:r>
              <a:rPr lang="uk-UA" sz="2800" dirty="0">
                <a:solidFill>
                  <a:schemeClr val="bg1"/>
                </a:solidFill>
              </a:rPr>
              <a:t>:</a:t>
            </a:r>
          </a:p>
          <a:p>
            <a:pPr>
              <a:buClrTx/>
            </a:pPr>
            <a:r>
              <a:rPr lang="uk-UA" sz="2800" dirty="0">
                <a:solidFill>
                  <a:schemeClr val="bg1"/>
                </a:solidFill>
              </a:rPr>
              <a:t>Офіційна збірка доступна для завантаження з сайту </a:t>
            </a:r>
            <a:r>
              <a:rPr lang="ru-RU" sz="2800" dirty="0" err="1">
                <a:solidFill>
                  <a:schemeClr val="bg1"/>
                </a:solidFill>
              </a:rPr>
              <a:t>Git</a:t>
            </a:r>
            <a:r>
              <a:rPr lang="ru-RU" sz="2800" dirty="0">
                <a:solidFill>
                  <a:schemeClr val="bg1"/>
                </a:solidFill>
              </a:rPr>
              <a:t>. </a:t>
            </a:r>
            <a:r>
              <a:rPr lang="ru-RU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http://git-scm.com/download/win</a:t>
            </a:r>
            <a:endParaRPr lang="ru-RU" sz="2800" dirty="0"/>
          </a:p>
          <a:p>
            <a:pPr algn="just">
              <a:buClrTx/>
            </a:pPr>
            <a:r>
              <a:rPr lang="uk-UA" sz="2800" dirty="0">
                <a:solidFill>
                  <a:schemeClr val="bg1"/>
                </a:solidFill>
              </a:rPr>
              <a:t>Ще один простий спосіб встановити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uk-UA" sz="2800" dirty="0">
                <a:solidFill>
                  <a:schemeClr val="bg1"/>
                </a:solidFill>
              </a:rPr>
              <a:t> це встановити </a:t>
            </a:r>
            <a:r>
              <a:rPr lang="uk-UA" sz="2800" dirty="0" err="1">
                <a:solidFill>
                  <a:schemeClr val="bg1"/>
                </a:solidFill>
              </a:rPr>
              <a:t>GitHub</a:t>
            </a:r>
            <a:r>
              <a:rPr lang="uk-UA" sz="2800" dirty="0">
                <a:solidFill>
                  <a:schemeClr val="bg1"/>
                </a:solidFill>
              </a:rPr>
              <a:t> для Windows. Установка включає версію командного рядка </a:t>
            </a:r>
            <a:r>
              <a:rPr lang="uk-UA" sz="2800" dirty="0" err="1">
                <a:solidFill>
                  <a:schemeClr val="bg1"/>
                </a:solidFill>
              </a:rPr>
              <a:t>Git</a:t>
            </a:r>
            <a:r>
              <a:rPr lang="uk-UA" sz="2800" dirty="0">
                <a:solidFill>
                  <a:schemeClr val="bg1"/>
                </a:solidFill>
              </a:rPr>
              <a:t> та графічну теж. Ви можете завантажити </a:t>
            </a:r>
            <a:r>
              <a:rPr lang="uk-UA" sz="2800" dirty="0" err="1">
                <a:solidFill>
                  <a:schemeClr val="bg1"/>
                </a:solidFill>
              </a:rPr>
              <a:t>GitHub</a:t>
            </a:r>
            <a:r>
              <a:rPr lang="uk-UA" sz="2800" dirty="0">
                <a:solidFill>
                  <a:schemeClr val="bg1"/>
                </a:solidFill>
              </a:rPr>
              <a:t> для Windows за адресою </a:t>
            </a:r>
            <a:r>
              <a:rPr lang="ru-RU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http://windows.github.com</a:t>
            </a:r>
            <a:r>
              <a:rPr lang="ru-RU" sz="2800" b="1" dirty="0"/>
              <a:t>.</a:t>
            </a:r>
          </a:p>
          <a:p>
            <a:pPr marL="0" indent="0">
              <a:buClrTx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63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Встановлення та налаштування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45FB8F-7BF3-418B-9BB3-F22BDB98B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144" y="1728784"/>
            <a:ext cx="7072601" cy="48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cap="none" dirty="0"/>
              <a:t>Оновлення </a:t>
            </a:r>
            <a:r>
              <a:rPr lang="en-US" b="1" cap="none" dirty="0"/>
              <a:t>Git</a:t>
            </a:r>
            <a:endParaRPr lang="uk-UA" b="1" cap="none" dirty="0">
              <a:latin typeface="+mn-lt"/>
            </a:endParaRPr>
          </a:p>
        </p:txBody>
      </p:sp>
      <p:pic>
        <p:nvPicPr>
          <p:cNvPr id="4" name="Picture 4" descr="Git: Empowering Collaboration and Version Control in Software Development">
            <a:extLst>
              <a:ext uri="{FF2B5EF4-FFF2-40B4-BE49-F238E27FC236}">
                <a16:creationId xmlns:a16="http://schemas.microsoft.com/office/drawing/2014/main" id="{04A2975A-7943-4C07-9F36-054842D6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745" y="247905"/>
            <a:ext cx="1884255" cy="1089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D8E8322-BAC5-40B9-B4EB-3D58A74BA234}"/>
              </a:ext>
            </a:extLst>
          </p:cNvPr>
          <p:cNvSpPr/>
          <p:nvPr/>
        </p:nvSpPr>
        <p:spPr>
          <a:xfrm>
            <a:off x="685801" y="1835034"/>
            <a:ext cx="8841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Lucida Console" panose="020B0609040504020204" pitchFamily="49" charset="0"/>
              </a:rPr>
              <a:t>git version – </a:t>
            </a:r>
            <a:r>
              <a:rPr lang="uk-UA" sz="2400" dirty="0">
                <a:solidFill>
                  <a:prstClr val="black"/>
                </a:solidFill>
              </a:rPr>
              <a:t>версія </a:t>
            </a:r>
            <a:r>
              <a:rPr lang="en-US" sz="2400" dirty="0">
                <a:solidFill>
                  <a:prstClr val="black"/>
                </a:solidFill>
              </a:rPr>
              <a:t>Git </a:t>
            </a:r>
            <a:r>
              <a:rPr lang="uk-UA" sz="2400" dirty="0">
                <a:solidFill>
                  <a:prstClr val="black"/>
                </a:solidFill>
              </a:rPr>
              <a:t>встановленої на вашому комп</a:t>
            </a:r>
            <a:r>
              <a:rPr lang="en-US" sz="2400" dirty="0">
                <a:solidFill>
                  <a:prstClr val="black"/>
                </a:solidFill>
              </a:rPr>
              <a:t>’</a:t>
            </a:r>
            <a:r>
              <a:rPr lang="uk-UA" sz="2400" dirty="0" err="1">
                <a:solidFill>
                  <a:prstClr val="black"/>
                </a:solidFill>
              </a:rPr>
              <a:t>ютері</a:t>
            </a:r>
            <a:endParaRPr lang="en-US" sz="2400" dirty="0">
              <a:solidFill>
                <a:prstClr val="black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C13186-B0A6-428B-8798-EC746604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45" y="2296699"/>
            <a:ext cx="4348017" cy="844578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5FDE2E9C-B07E-471C-AAB9-77280A77A91C}"/>
              </a:ext>
            </a:extLst>
          </p:cNvPr>
          <p:cNvSpPr/>
          <p:nvPr/>
        </p:nvSpPr>
        <p:spPr>
          <a:xfrm>
            <a:off x="808196" y="3372109"/>
            <a:ext cx="87191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Якщо ваша версія </a:t>
            </a:r>
            <a:r>
              <a:rPr lang="en-US" sz="2400" dirty="0">
                <a:solidFill>
                  <a:schemeClr val="bg1"/>
                </a:solidFill>
              </a:rPr>
              <a:t>Git 2.14.1 </a:t>
            </a:r>
            <a:r>
              <a:rPr lang="uk-UA" sz="2400" dirty="0">
                <a:solidFill>
                  <a:schemeClr val="bg1"/>
                </a:solidFill>
              </a:rPr>
              <a:t>або молодша: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Видаліть </a:t>
            </a:r>
            <a:r>
              <a:rPr lang="en-US" sz="2400" dirty="0">
                <a:solidFill>
                  <a:schemeClr val="bg1"/>
                </a:solidFill>
              </a:rPr>
              <a:t>Git, </a:t>
            </a:r>
            <a:r>
              <a:rPr lang="uk-UA" sz="2400" dirty="0">
                <a:solidFill>
                  <a:schemeClr val="bg1"/>
                </a:solidFill>
              </a:rPr>
              <a:t>завантажте останню версію </a:t>
            </a:r>
            <a:r>
              <a:rPr lang="en-US" sz="2400" dirty="0">
                <a:solidFill>
                  <a:schemeClr val="bg1"/>
                </a:solidFill>
              </a:rPr>
              <a:t>Git </a:t>
            </a:r>
            <a:r>
              <a:rPr lang="uk-UA" sz="2400" dirty="0">
                <a:solidFill>
                  <a:schemeClr val="bg1"/>
                </a:solidFill>
              </a:rPr>
              <a:t>і інсталюйте її знову.</a:t>
            </a:r>
          </a:p>
          <a:p>
            <a:endParaRPr lang="uk-UA" sz="24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Версія між 2.14.2 і 2.16.1: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Використовуйте команду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update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uk-UA" sz="2400" dirty="0">
                <a:solidFill>
                  <a:schemeClr val="bg1"/>
                </a:solidFill>
              </a:rPr>
              <a:t>Якщо версія дорівнює або перевищує </a:t>
            </a:r>
            <a:r>
              <a:rPr lang="en-US" sz="2400" dirty="0">
                <a:solidFill>
                  <a:schemeClr val="bg1"/>
                </a:solidFill>
              </a:rPr>
              <a:t>Git 2.16.1(2):</a:t>
            </a:r>
          </a:p>
          <a:p>
            <a:r>
              <a:rPr lang="uk-UA" sz="2400" dirty="0">
                <a:solidFill>
                  <a:schemeClr val="bg1"/>
                </a:solidFill>
              </a:rPr>
              <a:t>Використовуйте команду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git update-git-for-windows</a:t>
            </a:r>
          </a:p>
        </p:txBody>
      </p:sp>
    </p:spTree>
    <p:extLst>
      <p:ext uri="{BB962C8B-B14F-4D97-AF65-F5344CB8AC3E}">
        <p14:creationId xmlns:p14="http://schemas.microsoft.com/office/powerpoint/2010/main" val="210579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Реєстрація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11E1B5EF-AC7E-49D9-81A4-8CCAE61B7548}"/>
              </a:ext>
            </a:extLst>
          </p:cNvPr>
          <p:cNvSpPr/>
          <p:nvPr/>
        </p:nvSpPr>
        <p:spPr>
          <a:xfrm>
            <a:off x="685802" y="1951474"/>
            <a:ext cx="6306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</a:rPr>
              <a:t>Для реєстрації  на </a:t>
            </a:r>
            <a:r>
              <a:rPr lang="en-US" sz="2800" dirty="0">
                <a:solidFill>
                  <a:schemeClr val="bg1"/>
                </a:solidFill>
              </a:rPr>
              <a:t>GitHub </a:t>
            </a:r>
            <a:r>
              <a:rPr lang="uk-UA" sz="2800" dirty="0">
                <a:solidFill>
                  <a:schemeClr val="bg1"/>
                </a:solidFill>
              </a:rPr>
              <a:t>зайдіть до</a:t>
            </a:r>
          </a:p>
          <a:p>
            <a:r>
              <a:rPr lang="en-US" sz="28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uk-UA" sz="2800" b="1" dirty="0"/>
              <a:t> </a:t>
            </a:r>
            <a:r>
              <a:rPr lang="uk-UA" sz="2800" dirty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оберіть ім’я користувача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надайте адресу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електронної пошти</a:t>
            </a:r>
            <a:endParaRPr lang="en-US" sz="2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вкажіть пароль,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800" dirty="0">
                <a:solidFill>
                  <a:schemeClr val="bg1"/>
                </a:solidFill>
              </a:rPr>
              <a:t>натисніть зелену кнопку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uk-UA" sz="2800" dirty="0">
                <a:solidFill>
                  <a:schemeClr val="bg1"/>
                </a:solidFill>
              </a:rPr>
              <a:t>“</a:t>
            </a:r>
            <a:r>
              <a:rPr lang="en-US" sz="2800" dirty="0">
                <a:solidFill>
                  <a:schemeClr val="bg1"/>
                </a:solidFill>
              </a:rPr>
              <a:t>Sign up for</a:t>
            </a:r>
            <a:r>
              <a:rPr lang="uk-UA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Github</a:t>
            </a:r>
            <a:r>
              <a:rPr lang="en-US" sz="2800" dirty="0">
                <a:solidFill>
                  <a:schemeClr val="bg1"/>
                </a:solidFill>
              </a:rPr>
              <a:t>”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0DCD09-7D61-41F2-89B5-C1DA9E514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291" y="1439369"/>
            <a:ext cx="4262582" cy="53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Обліковий запис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57B23A-8E5A-48FF-B5E2-B7FF849E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3" y="1643496"/>
            <a:ext cx="11296073" cy="5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26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3C2DE-8B9F-4E3D-9E1E-967869F6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buClrTx/>
            </a:pPr>
            <a:r>
              <a:rPr lang="uk-UA" b="1" cap="none" dirty="0"/>
              <a:t>Створення репозиторію на </a:t>
            </a:r>
            <a:r>
              <a:rPr lang="en-US" b="1" cap="none" dirty="0"/>
              <a:t>GitHub</a:t>
            </a:r>
          </a:p>
        </p:txBody>
      </p:sp>
      <p:pic>
        <p:nvPicPr>
          <p:cNvPr id="9" name="Picture 2" descr="UBC GitHub Instructor Guide | Learning Technology Hub">
            <a:extLst>
              <a:ext uri="{FF2B5EF4-FFF2-40B4-BE49-F238E27FC236}">
                <a16:creationId xmlns:a16="http://schemas.microsoft.com/office/drawing/2014/main" id="{B4330CD9-26BF-4F67-AA84-72E94F2C0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99" y="303837"/>
            <a:ext cx="1838037" cy="103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57B23A-8E5A-48FF-B5E2-B7FF849E9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3" y="1643496"/>
            <a:ext cx="11296073" cy="51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85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</TotalTime>
  <Words>907</Words>
  <Application>Microsoft Office PowerPoint</Application>
  <PresentationFormat>Широкий екран</PresentationFormat>
  <Paragraphs>116</Paragraphs>
  <Slides>24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Lucida Console</vt:lpstr>
      <vt:lpstr>Небеса</vt:lpstr>
      <vt:lpstr>Лекція 3. Git та GitHub</vt:lpstr>
      <vt:lpstr>План</vt:lpstr>
      <vt:lpstr>Літературні джерела</vt:lpstr>
      <vt:lpstr>Встановлення та налаштування Git</vt:lpstr>
      <vt:lpstr>Встановлення та налаштування Git</vt:lpstr>
      <vt:lpstr>Оновлення Git</vt:lpstr>
      <vt:lpstr>Реєстрація на GitHub</vt:lpstr>
      <vt:lpstr>Обліковий запис на GitHub</vt:lpstr>
      <vt:lpstr>Створення репозиторію на GitHub</vt:lpstr>
      <vt:lpstr>Стан файлу у репозиторії</vt:lpstr>
      <vt:lpstr>Стан файлу у репозиторії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у терміналі</vt:lpstr>
      <vt:lpstr>Команди роботи з репозиторієм Git</vt:lpstr>
      <vt:lpstr>Завантаження проєкту</vt:lpstr>
      <vt:lpstr>Команди роботи з віддаленим репозиторієм</vt:lpstr>
      <vt:lpstr>Завантаження проєкту</vt:lpstr>
      <vt:lpstr>Конфігурування репозиторію</vt:lpstr>
      <vt:lpstr>Конфігурування репозиторію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126</cp:revision>
  <dcterms:created xsi:type="dcterms:W3CDTF">2024-08-21T09:41:59Z</dcterms:created>
  <dcterms:modified xsi:type="dcterms:W3CDTF">2024-09-11T07:50:54Z</dcterms:modified>
</cp:coreProperties>
</file>