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2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0937C-1C1D-4004-A949-E78479E4C19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A8C6E-4BF8-4BD7-8C4A-05D06C28CD6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0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A8C6E-4BF8-4BD7-8C4A-05D06C28CD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4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A8C6E-4BF8-4BD7-8C4A-05D06C28CD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A8C6E-4BF8-4BD7-8C4A-05D06C28CD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A8C6E-4BF8-4BD7-8C4A-05D06C28CD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8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A8C6E-4BF8-4BD7-8C4A-05D06C28CD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6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6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40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2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17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5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02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98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06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2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25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5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3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92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46399-801B-4685-98F1-1A09A0472948}" type="datetimeFigureOut">
              <a:rPr lang="uk-UA" smtClean="0"/>
              <a:t>07.10.2024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997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forms/input-group/" TargetMode="External"/><Relationship Id="rId2" Type="http://schemas.openxmlformats.org/officeDocument/2006/relationships/hyperlink" Target="https://getbootstrap.com/docs/5.3/forms/validation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991D-553C-4A52-8B97-6BB41223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86" y="4241803"/>
            <a:ext cx="11218606" cy="2421464"/>
          </a:xfrm>
        </p:spPr>
        <p:txBody>
          <a:bodyPr>
            <a:normAutofit/>
          </a:bodyPr>
          <a:lstStyle/>
          <a:p>
            <a:r>
              <a:rPr lang="uk-UA" b="1" i="1" dirty="0"/>
              <a:t>Лекція </a:t>
            </a:r>
            <a:r>
              <a:rPr lang="en-US" b="1" i="1" dirty="0"/>
              <a:t>7</a:t>
            </a:r>
            <a:r>
              <a:rPr lang="uk-UA" b="1" i="1" dirty="0"/>
              <a:t>. Конструювання форм</a:t>
            </a:r>
            <a:br>
              <a:rPr lang="en-US" b="1" i="1" dirty="0"/>
            </a:br>
            <a:r>
              <a:rPr lang="uk-UA" b="1" i="1" dirty="0"/>
              <a:t>Частина</a:t>
            </a:r>
            <a:r>
              <a:rPr lang="en-US" b="1" i="1" dirty="0"/>
              <a:t>#2</a:t>
            </a:r>
            <a:r>
              <a:rPr lang="uk-UA" b="1" i="1" dirty="0"/>
              <a:t> </a:t>
            </a:r>
            <a:endParaRPr lang="uk-UA" b="1" dirty="0"/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52CCD0BB-AA79-460D-99D4-D40ED7C25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81" y="992619"/>
            <a:ext cx="5150437" cy="31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F910D534-27A3-4CAC-A3FF-CBA0CE8B41BA}"/>
              </a:ext>
            </a:extLst>
          </p:cNvPr>
          <p:cNvCxnSpPr>
            <a:cxnSpLocks/>
          </p:cNvCxnSpPr>
          <p:nvPr/>
        </p:nvCxnSpPr>
        <p:spPr>
          <a:xfrm>
            <a:off x="362802" y="4910668"/>
            <a:ext cx="1111827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8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>
                <a:latin typeface="+mn-lt"/>
              </a:rPr>
              <a:t> горизонтальний Макет форми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C2B0BD89-EC18-43AA-A2F6-F47E231C524A}"/>
              </a:ext>
            </a:extLst>
          </p:cNvPr>
          <p:cNvSpPr/>
          <p:nvPr/>
        </p:nvSpPr>
        <p:spPr>
          <a:xfrm>
            <a:off x="3947652" y="2625875"/>
            <a:ext cx="4296696" cy="267765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class="row"&gt;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class="col"&gt;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class="col"&gt;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ED6EF-80A2-48A6-808E-E19BF6B40425}"/>
              </a:ext>
            </a:extLst>
          </p:cNvPr>
          <p:cNvSpPr txBox="1"/>
          <p:nvPr/>
        </p:nvSpPr>
        <p:spPr>
          <a:xfrm>
            <a:off x="1032387" y="1681316"/>
            <a:ext cx="9596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Для створення горизонтальної форми застосуйте клас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.row </a:t>
            </a:r>
            <a:r>
              <a:rPr lang="uk-UA" sz="2400" dirty="0">
                <a:solidFill>
                  <a:schemeClr val="bg1"/>
                </a:solidFill>
              </a:rPr>
              <a:t>до контейнера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та класи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grid-</a:t>
            </a: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сітки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A852EE-F171-48D8-8E4D-3AE8D552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3" y="5417094"/>
            <a:ext cx="10976322" cy="12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>
                <a:latin typeface="+mn-lt"/>
              </a:rPr>
              <a:t> Валідація форми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ED6EF-80A2-48A6-808E-E19BF6B40425}"/>
              </a:ext>
            </a:extLst>
          </p:cNvPr>
          <p:cNvSpPr txBox="1"/>
          <p:nvPr/>
        </p:nvSpPr>
        <p:spPr>
          <a:xfrm>
            <a:off x="1074721" y="1732116"/>
            <a:ext cx="9596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Валідація визначає зміну підказок про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поля які </a:t>
            </a:r>
            <a:r>
              <a:rPr lang="uk-UA" sz="2400" dirty="0" err="1">
                <a:solidFill>
                  <a:schemeClr val="bg1"/>
                </a:solidFill>
              </a:rPr>
              <a:t>обов</a:t>
            </a:r>
            <a:r>
              <a:rPr lang="en-US" sz="2400" dirty="0">
                <a:solidFill>
                  <a:schemeClr val="bg1"/>
                </a:solidFill>
              </a:rPr>
              <a:t>’</a:t>
            </a:r>
            <a:r>
              <a:rPr lang="uk-UA" sz="2400" dirty="0" err="1">
                <a:solidFill>
                  <a:schemeClr val="bg1"/>
                </a:solidFill>
              </a:rPr>
              <a:t>язкові</a:t>
            </a:r>
            <a:r>
              <a:rPr lang="uk-UA" sz="2400" dirty="0">
                <a:solidFill>
                  <a:schemeClr val="bg1"/>
                </a:solidFill>
              </a:rPr>
              <a:t> для заповнення. </a:t>
            </a:r>
            <a:endParaRPr lang="en-US" sz="2400" dirty="0">
              <a:solidFill>
                <a:schemeClr val="bg1"/>
              </a:solidFill>
            </a:endParaRPr>
          </a:p>
          <a:p>
            <a:pPr indent="452438" algn="just"/>
            <a:r>
              <a:rPr lang="uk-UA" sz="2400" b="1" dirty="0">
                <a:cs typeface="Courier New" panose="02070309020205020404" pitchFamily="49" charset="0"/>
              </a:rPr>
              <a:t>Приклад</a:t>
            </a:r>
            <a:endParaRPr lang="en-US" b="1" dirty="0">
              <a:cs typeface="Courier New" panose="020703090202050204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62D424-1113-4F84-81D3-2319A190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527" y="2999693"/>
            <a:ext cx="7724945" cy="35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7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>
                <a:latin typeface="+mn-lt"/>
              </a:rPr>
              <a:t> Валідація форми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ED6EF-80A2-48A6-808E-E19BF6B40425}"/>
              </a:ext>
            </a:extLst>
          </p:cNvPr>
          <p:cNvSpPr txBox="1"/>
          <p:nvPr/>
        </p:nvSpPr>
        <p:spPr>
          <a:xfrm>
            <a:off x="1074721" y="1782916"/>
            <a:ext cx="95962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spcAft>
                <a:spcPts val="1200"/>
              </a:spcAft>
            </a:pPr>
            <a:r>
              <a:rPr lang="uk-UA" sz="2400" b="1" i="1" dirty="0">
                <a:solidFill>
                  <a:schemeClr val="bg1"/>
                </a:solidFill>
              </a:rPr>
              <a:t>Етапи перевірки форми:</a:t>
            </a:r>
          </a:p>
          <a:p>
            <a:pPr indent="452438" algn="just">
              <a:spcAft>
                <a:spcPts val="1200"/>
              </a:spcAft>
            </a:pPr>
            <a:r>
              <a:rPr lang="uk-UA" sz="2400" b="1" dirty="0">
                <a:solidFill>
                  <a:schemeClr val="bg1"/>
                </a:solidFill>
              </a:rPr>
              <a:t>Етап 1. </a:t>
            </a:r>
            <a:r>
              <a:rPr lang="uk-UA" sz="2400" dirty="0">
                <a:solidFill>
                  <a:schemeClr val="bg1"/>
                </a:solidFill>
              </a:rPr>
              <a:t>Створення </a:t>
            </a:r>
            <a:r>
              <a:rPr lang="en-US" sz="2400" dirty="0">
                <a:solidFill>
                  <a:schemeClr val="bg1"/>
                </a:solidFill>
              </a:rPr>
              <a:t>HTML-</a:t>
            </a:r>
            <a:r>
              <a:rPr lang="uk-UA" sz="2400" dirty="0">
                <a:solidFill>
                  <a:schemeClr val="bg1"/>
                </a:solidFill>
              </a:rPr>
              <a:t>форми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indent="452438" algn="just">
              <a:spcAft>
                <a:spcPts val="1200"/>
              </a:spcAft>
            </a:pPr>
            <a:r>
              <a:rPr lang="uk-UA" sz="2400" b="1" dirty="0">
                <a:solidFill>
                  <a:schemeClr val="bg1"/>
                </a:solidFill>
              </a:rPr>
              <a:t>Етап 2. </a:t>
            </a:r>
            <a:r>
              <a:rPr lang="uk-UA" sz="2400" dirty="0">
                <a:solidFill>
                  <a:schemeClr val="bg1"/>
                </a:solidFill>
              </a:rPr>
              <a:t>Відключення стандартної перевірки браузером обов'язкових полів. До контейнера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 </a:t>
            </a:r>
            <a:r>
              <a:rPr lang="uk-UA" sz="2400" dirty="0">
                <a:solidFill>
                  <a:schemeClr val="bg1"/>
                </a:solidFill>
              </a:rPr>
              <a:t>додати атрибут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novalidate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2438" algn="just">
              <a:spcAft>
                <a:spcPts val="1200"/>
              </a:spcAft>
            </a:pPr>
            <a:r>
              <a:rPr lang="uk-UA" sz="2400" b="1" dirty="0">
                <a:solidFill>
                  <a:schemeClr val="bg1"/>
                </a:solidFill>
                <a:cs typeface="Courier New" panose="02070309020205020404" pitchFamily="49" charset="0"/>
              </a:rPr>
              <a:t>Етап 3 </a:t>
            </a:r>
            <a:r>
              <a:rPr lang="uk-UA" sz="2000" i="1" dirty="0"/>
              <a:t>(необов'язково)</a:t>
            </a:r>
            <a:r>
              <a:rPr lang="uk-UA" sz="2000" b="1" i="1" dirty="0">
                <a:solidFill>
                  <a:schemeClr val="bg1"/>
                </a:solidFill>
                <a:cs typeface="Courier New" panose="02070309020205020404" pitchFamily="49" charset="0"/>
              </a:rPr>
              <a:t>.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Додавання класу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needs-validation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як спосіб легкого вибору всіх форм, для яких потрібно виконати спеціальну перевірку форми та до яких слід застосувати стилі перевірки </a:t>
            </a:r>
            <a:r>
              <a:rPr lang="uk-UA" sz="2400" dirty="0" err="1">
                <a:solidFill>
                  <a:schemeClr val="bg1"/>
                </a:solidFill>
              </a:rPr>
              <a:t>Bootstrap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D616B234-B8BE-40A1-87E7-EFD969209B99}"/>
              </a:ext>
            </a:extLst>
          </p:cNvPr>
          <p:cNvSpPr/>
          <p:nvPr/>
        </p:nvSpPr>
        <p:spPr>
          <a:xfrm>
            <a:off x="934170" y="5369466"/>
            <a:ext cx="1032366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&lt;form id="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myForm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class="needs-validation"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novalidate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410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>
                <a:latin typeface="+mn-lt"/>
              </a:rPr>
              <a:t> Валідація форми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ED6EF-80A2-48A6-808E-E19BF6B40425}"/>
              </a:ext>
            </a:extLst>
          </p:cNvPr>
          <p:cNvSpPr txBox="1"/>
          <p:nvPr/>
        </p:nvSpPr>
        <p:spPr>
          <a:xfrm>
            <a:off x="1074721" y="1782916"/>
            <a:ext cx="959628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spcAft>
                <a:spcPts val="600"/>
              </a:spcAft>
            </a:pPr>
            <a:r>
              <a:rPr lang="uk-UA" sz="2400" b="1" i="1" dirty="0">
                <a:solidFill>
                  <a:schemeClr val="bg1"/>
                </a:solidFill>
              </a:rPr>
              <a:t>Етапи перевірки форми:</a:t>
            </a:r>
          </a:p>
          <a:p>
            <a:pPr indent="452438" algn="just">
              <a:spcAft>
                <a:spcPts val="600"/>
              </a:spcAft>
            </a:pPr>
            <a:r>
              <a:rPr lang="uk-UA" sz="2400" b="1" dirty="0">
                <a:solidFill>
                  <a:schemeClr val="bg1"/>
                </a:solidFill>
              </a:rPr>
              <a:t>Етап 4. </a:t>
            </a:r>
            <a:r>
              <a:rPr lang="uk-UA" sz="2400" dirty="0">
                <a:solidFill>
                  <a:schemeClr val="bg1"/>
                </a:solidFill>
              </a:rPr>
              <a:t>Надання атрибуту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uk-UA" sz="2400" dirty="0">
                <a:solidFill>
                  <a:schemeClr val="bg1"/>
                </a:solidFill>
              </a:rPr>
              <a:t> полям вводу (обов’язкові поля)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</a:p>
          <a:p>
            <a:pPr indent="452438" algn="just">
              <a:spcAft>
                <a:spcPts val="600"/>
              </a:spcAft>
            </a:pPr>
            <a:r>
              <a:rPr lang="uk-UA" sz="2400" b="1" dirty="0">
                <a:solidFill>
                  <a:schemeClr val="bg1"/>
                </a:solidFill>
              </a:rPr>
              <a:t>Етап 5. </a:t>
            </a:r>
            <a:r>
              <a:rPr lang="uk-UA" sz="2400" dirty="0">
                <a:solidFill>
                  <a:schemeClr val="bg1"/>
                </a:solidFill>
              </a:rPr>
              <a:t>Визначення повідомлень системи на обов'язкові поля.</a:t>
            </a:r>
          </a:p>
          <a:p>
            <a:pPr indent="452438" algn="just">
              <a:spcAft>
                <a:spcPts val="600"/>
              </a:spcAft>
            </a:pPr>
            <a:r>
              <a:rPr lang="uk-UA" sz="2400" dirty="0">
                <a:solidFill>
                  <a:schemeClr val="bg1"/>
                </a:solidFill>
              </a:rPr>
              <a:t>Два класи повідомлень: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valid-feedback, invalid-feedback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</a:p>
        </p:txBody>
      </p:sp>
      <p:graphicFrame>
        <p:nvGraphicFramePr>
          <p:cNvPr id="3" name="Таблиця 5">
            <a:extLst>
              <a:ext uri="{FF2B5EF4-FFF2-40B4-BE49-F238E27FC236}">
                <a16:creationId xmlns:a16="http://schemas.microsoft.com/office/drawing/2014/main" id="{9E95E118-9B8C-46D3-9838-AB97BC9E5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13753"/>
              </p:ext>
            </p:extLst>
          </p:nvPr>
        </p:nvGraphicFramePr>
        <p:xfrm>
          <a:off x="948267" y="4343400"/>
          <a:ext cx="10591800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900">
                  <a:extLst>
                    <a:ext uri="{9D8B030D-6E8A-4147-A177-3AD203B41FA5}">
                      <a16:colId xmlns:a16="http://schemas.microsoft.com/office/drawing/2014/main" val="3028926285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3597516254"/>
                    </a:ext>
                  </a:extLst>
                </a:gridCol>
              </a:tblGrid>
              <a:tr h="108203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just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&lt;div class="invalid-feedback"&gt;</a:t>
                      </a:r>
                    </a:p>
                    <a:p>
                      <a:pPr marL="0" indent="0" algn="just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Please enter a valid email address.</a:t>
                      </a:r>
                    </a:p>
                    <a:p>
                      <a:pPr marL="0" indent="0" algn="just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2438" algn="just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&lt;div class="valid-feedback"&gt;</a:t>
                      </a:r>
                    </a:p>
                    <a:p>
                      <a:pPr indent="452438" algn="just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Looks good!</a:t>
                      </a:r>
                    </a:p>
                    <a:p>
                      <a:pPr indent="452438" algn="just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94462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52F3CF-8BDB-4644-957F-1A0EBC3B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24" y="4376204"/>
            <a:ext cx="5063583" cy="10035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D53E51-3DC4-41BE-9BAF-21A67275F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628" y="4367737"/>
            <a:ext cx="5054771" cy="10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>
                <a:latin typeface="+mn-lt"/>
              </a:rPr>
              <a:t> Валідація форми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ED6EF-80A2-48A6-808E-E19BF6B40425}"/>
              </a:ext>
            </a:extLst>
          </p:cNvPr>
          <p:cNvSpPr txBox="1"/>
          <p:nvPr/>
        </p:nvSpPr>
        <p:spPr>
          <a:xfrm>
            <a:off x="1074721" y="1782916"/>
            <a:ext cx="95962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spcAft>
                <a:spcPts val="600"/>
              </a:spcAft>
            </a:pPr>
            <a:r>
              <a:rPr lang="uk-UA" sz="2400" b="1" i="1" dirty="0">
                <a:solidFill>
                  <a:schemeClr val="bg1"/>
                </a:solidFill>
              </a:rPr>
              <a:t>Етапи перевірки форми:</a:t>
            </a:r>
          </a:p>
          <a:p>
            <a:pPr indent="452438" algn="just">
              <a:spcAft>
                <a:spcPts val="600"/>
              </a:spcAft>
            </a:pPr>
            <a:r>
              <a:rPr lang="uk-UA" sz="2400" b="1" dirty="0">
                <a:solidFill>
                  <a:schemeClr val="bg1"/>
                </a:solidFill>
              </a:rPr>
              <a:t>Етап </a:t>
            </a:r>
            <a:r>
              <a:rPr lang="en-US" sz="2400" b="1" dirty="0">
                <a:solidFill>
                  <a:schemeClr val="bg1"/>
                </a:solidFill>
              </a:rPr>
              <a:t>6</a:t>
            </a:r>
            <a:r>
              <a:rPr lang="uk-UA" sz="2400" b="1" dirty="0">
                <a:solidFill>
                  <a:schemeClr val="bg1"/>
                </a:solidFill>
              </a:rPr>
              <a:t>. </a:t>
            </a:r>
            <a:r>
              <a:rPr lang="uk-UA" sz="2400" dirty="0">
                <a:solidFill>
                  <a:schemeClr val="bg1"/>
                </a:solidFill>
              </a:rPr>
              <a:t>Підключення класу </a:t>
            </a:r>
            <a:r>
              <a:rPr lang="en-US" sz="2400" dirty="0">
                <a:solidFill>
                  <a:schemeClr val="bg1"/>
                </a:solidFill>
              </a:rPr>
              <a:t> Bootstrap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was-validated</a:t>
            </a:r>
            <a:r>
              <a:rPr lang="en-US" sz="2400" dirty="0">
                <a:solidFill>
                  <a:schemeClr val="bg1"/>
                </a:solidFill>
              </a:rPr>
              <a:t> у </a:t>
            </a:r>
            <a:r>
              <a:rPr lang="en-US" sz="2400" dirty="0" err="1">
                <a:solidFill>
                  <a:schemeClr val="bg1"/>
                </a:solidFill>
              </a:rPr>
              <a:t>тег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використовувати функцію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classList.add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("was-validated")</a:t>
            </a:r>
            <a:endParaRPr lang="uk-UA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2438" algn="just">
              <a:spcAft>
                <a:spcPts val="600"/>
              </a:spcAft>
            </a:pP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Даний етап зручно реалізовувати за допомогою наступного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JavaScript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-сценарію: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C6DCDC6-ABF6-44A0-B400-3EE7A788AE6C}"/>
              </a:ext>
            </a:extLst>
          </p:cNvPr>
          <p:cNvSpPr/>
          <p:nvPr/>
        </p:nvSpPr>
        <p:spPr>
          <a:xfrm>
            <a:off x="1192204" y="4245129"/>
            <a:ext cx="9361317" cy="25545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document.getElementById("myForm").addEventListener("submit", function(event) {</a:t>
            </a:r>
          </a:p>
          <a:p>
            <a:r>
              <a:rPr lang="en-US" sz="2000" b="1" noProof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event.preventDefault(); </a:t>
            </a:r>
          </a:p>
          <a:p>
            <a:r>
              <a:rPr lang="en-US" sz="2000" b="1" noProof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(this.checkValidity() === false) {</a:t>
            </a:r>
          </a:p>
          <a:p>
            <a:r>
              <a:rPr lang="en-US" sz="2000" b="1" noProof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event.stopPropagation();</a:t>
            </a:r>
          </a:p>
          <a:p>
            <a:r>
              <a:rPr lang="en-US" sz="2000" b="1" noProof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noProof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this.classList.add("was-validated"); </a:t>
            </a:r>
          </a:p>
          <a:p>
            <a:r>
              <a:rPr lang="en-US" sz="2000" b="1" noProof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 false);</a:t>
            </a:r>
          </a:p>
        </p:txBody>
      </p:sp>
    </p:spTree>
    <p:extLst>
      <p:ext uri="{BB962C8B-B14F-4D97-AF65-F5344CB8AC3E}">
        <p14:creationId xmlns:p14="http://schemas.microsoft.com/office/powerpoint/2010/main" val="50223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lvl="0"/>
            <a:r>
              <a:rPr lang="uk-UA" b="1" dirty="0">
                <a:latin typeface="+mn-lt"/>
              </a:rPr>
              <a:t> Валідація форми. </a:t>
            </a:r>
            <a:r>
              <a:rPr lang="uk-UA" dirty="0">
                <a:latin typeface="+mn-lt"/>
              </a:rPr>
              <a:t>Приклад.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761642-4387-4119-9CC7-E9CDC64D8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59579"/>
            <a:ext cx="5219700" cy="3838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A04FE1-D211-4B23-BAB4-772ADF7D4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91" y="2564341"/>
            <a:ext cx="5238750" cy="3829050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2726FBF1-4CE9-44CE-8EA2-2B4C7DB0F129}"/>
              </a:ext>
            </a:extLst>
          </p:cNvPr>
          <p:cNvSpPr/>
          <p:nvPr/>
        </p:nvSpPr>
        <p:spPr>
          <a:xfrm>
            <a:off x="1763724" y="2053200"/>
            <a:ext cx="8664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valid-feedback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invalid-feedback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553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lvl="0"/>
            <a:r>
              <a:rPr lang="uk-UA" b="1" dirty="0">
                <a:latin typeface="+mn-lt"/>
              </a:rPr>
              <a:t> Валідація форми.</a:t>
            </a:r>
            <a:r>
              <a:rPr lang="uk-UA" cap="none" dirty="0">
                <a:latin typeface="+mn-lt"/>
              </a:rPr>
              <a:t> </a:t>
            </a:r>
            <a:r>
              <a:rPr lang="en-US" cap="none" dirty="0">
                <a:latin typeface="+mn-lt"/>
              </a:rPr>
              <a:t>Checkbox</a:t>
            </a:r>
            <a:r>
              <a:rPr lang="uk-UA" dirty="0">
                <a:latin typeface="+mn-lt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CECE25-9F4B-452F-96F4-BC5001C7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504" y="2274887"/>
            <a:ext cx="3971925" cy="7334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98295B-3443-487A-ACBD-AFDCF0444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04" y="3386665"/>
            <a:ext cx="4343400" cy="781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9CEC12-F1EE-4310-9AFD-217F3FF61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504" y="4659841"/>
            <a:ext cx="3838575" cy="704850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9E0FFC8-3272-492F-BB10-0F9408004329}"/>
              </a:ext>
            </a:extLst>
          </p:cNvPr>
          <p:cNvSpPr/>
          <p:nvPr/>
        </p:nvSpPr>
        <p:spPr>
          <a:xfrm>
            <a:off x="368828" y="1747309"/>
            <a:ext cx="6997171" cy="470898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class="col-12"&gt;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class="form-check"&gt;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class="form-check-input" type="checkbox" value="" id="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invalidCheck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required&gt;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&lt;label class="form-check-label" for="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invalidCheck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Я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підтверджую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свій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вибір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товарів</a:t>
            </a: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&lt;/label&gt;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class="invalid-feedback"&gt;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повинні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підтвердити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список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вибраних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товарів</a:t>
            </a: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7805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lvl="0" algn="ctr"/>
            <a:r>
              <a:rPr lang="uk-UA" b="1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The end</a:t>
            </a:r>
            <a:endParaRPr lang="uk-U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96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739EA-F0C2-49C4-A84C-A704BF26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ПЛАН</a:t>
            </a:r>
            <a:endParaRPr lang="en-US" b="1" dirty="0">
              <a:latin typeface="+mn-lt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AF165099-B9CE-4431-8A72-A2F39EA782E6}"/>
              </a:ext>
            </a:extLst>
          </p:cNvPr>
          <p:cNvSpPr/>
          <p:nvPr/>
        </p:nvSpPr>
        <p:spPr>
          <a:xfrm>
            <a:off x="1157749" y="1990983"/>
            <a:ext cx="88809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3200" dirty="0">
                <a:solidFill>
                  <a:schemeClr val="bg1"/>
                </a:solidFill>
              </a:rPr>
              <a:t> Вхідна група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dirty="0">
                <a:solidFill>
                  <a:schemeClr val="bg1"/>
                </a:solidFill>
              </a:rPr>
              <a:t> Вибір файлу</a:t>
            </a:r>
            <a:endParaRPr lang="en-US" sz="32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uk-UA" sz="3200" dirty="0">
                <a:solidFill>
                  <a:schemeClr val="bg1"/>
                </a:solidFill>
              </a:rPr>
              <a:t>Макети форми: горизонтальний, в одну лінію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dirty="0">
                <a:solidFill>
                  <a:schemeClr val="bg1"/>
                </a:solidFill>
              </a:rPr>
              <a:t> Валідація даних</a:t>
            </a:r>
          </a:p>
        </p:txBody>
      </p:sp>
    </p:spTree>
    <p:extLst>
      <p:ext uri="{BB962C8B-B14F-4D97-AF65-F5344CB8AC3E}">
        <p14:creationId xmlns:p14="http://schemas.microsoft.com/office/powerpoint/2010/main" val="126830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739EA-F0C2-49C4-A84C-A704BF26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Література</a:t>
            </a:r>
            <a:endParaRPr lang="en-US" b="1" dirty="0">
              <a:latin typeface="+mn-lt"/>
            </a:endParaRP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428183AD-3EB9-4F09-80D5-D8515309F2A4}"/>
              </a:ext>
            </a:extLst>
          </p:cNvPr>
          <p:cNvSpPr/>
          <p:nvPr/>
        </p:nvSpPr>
        <p:spPr>
          <a:xfrm>
            <a:off x="1253068" y="2489200"/>
            <a:ext cx="10579819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Validation.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URL: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https://getbootstrap.com/docs/5.3/forms/validation/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bg1"/>
                </a:solidFill>
              </a:rPr>
              <a:t>2. Input group.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URL: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https://getbootstrap.com/docs/5.3/forms/input-group/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3. How to do form validation with Bootstrap</a:t>
            </a:r>
          </a:p>
          <a:p>
            <a:r>
              <a:rPr lang="en-US" sz="2400" dirty="0">
                <a:solidFill>
                  <a:schemeClr val="bg1"/>
                </a:solidFill>
              </a:rPr>
              <a:t>URL: </a:t>
            </a:r>
            <a:r>
              <a:rPr lang="en-US" sz="2400" dirty="0"/>
              <a:t>https://www.educative.io/answers/how-to-do-form-validation-with-bootstrap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4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>
                <a:latin typeface="+mn-lt"/>
              </a:rPr>
              <a:t>Вхідна група</a:t>
            </a:r>
            <a:endParaRPr lang="en-US" b="1" dirty="0">
              <a:latin typeface="+mn-lt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1FA03591-88A6-4A97-A312-BCC8E22DEED9}"/>
              </a:ext>
            </a:extLst>
          </p:cNvPr>
          <p:cNvSpPr/>
          <p:nvPr/>
        </p:nvSpPr>
        <p:spPr>
          <a:xfrm>
            <a:off x="769887" y="1894772"/>
            <a:ext cx="105962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Вхідна група дозволяє додати додаткові надписи  на кнопці або полях вводу з обох боків від елемента. </a:t>
            </a:r>
            <a:endParaRPr lang="en-US" sz="2400" dirty="0">
              <a:solidFill>
                <a:schemeClr val="bg1"/>
              </a:solidFill>
            </a:endParaRPr>
          </a:p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Додайте контейнер з класом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class="input-group</a:t>
            </a:r>
            <a:r>
              <a:rPr lang="en-US" sz="2400" dirty="0">
                <a:cs typeface="Courier New" panose="02070309020205020404" pitchFamily="49" charset="0"/>
              </a:rPr>
              <a:t>"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 для групування поля та </a:t>
            </a:r>
            <a:r>
              <a:rPr lang="uk-UA" sz="2400" dirty="0">
                <a:solidFill>
                  <a:schemeClr val="bg1"/>
                </a:solidFill>
              </a:rPr>
              <a:t>додаткових повідомлень.</a:t>
            </a:r>
            <a:endParaRPr lang="en-US" sz="2400" dirty="0">
              <a:solidFill>
                <a:schemeClr val="bg1"/>
              </a:solidFill>
            </a:endParaRPr>
          </a:p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Текстові поля оформляйте класом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class="input-group-text"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Доцільним буде також розміщувати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sz="2400" dirty="0">
                <a:solidFill>
                  <a:schemeClr val="bg1"/>
                </a:solidFill>
              </a:rPr>
              <a:t>за межами групи введення.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1A9F23-A932-4792-BF27-ED470D05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33" y="4528490"/>
            <a:ext cx="5380934" cy="142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6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>
                <a:latin typeface="+mn-lt"/>
              </a:rPr>
              <a:t>Вхідна група</a:t>
            </a:r>
            <a:endParaRPr lang="en-US" b="1" dirty="0">
              <a:latin typeface="+mn-lt"/>
            </a:endParaRP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9B8270D3-B291-4690-9E4D-CDE398FABEA4}"/>
              </a:ext>
            </a:extLst>
          </p:cNvPr>
          <p:cNvSpPr/>
          <p:nvPr/>
        </p:nvSpPr>
        <p:spPr>
          <a:xfrm>
            <a:off x="535858" y="2065867"/>
            <a:ext cx="111202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class="mb-3"&gt;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 for="Input1" class="form-label"&gt;Email address&lt;/label&gt;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class="input-group"&gt;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&lt;span class="input-group-text"&gt;name@example.com&lt;/span&gt;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&lt;input type="email" class="form-control" id="Input1"&gt;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&lt;/div&gt;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class="mb-3"&gt;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 for="Input2" class="form-label"&gt;Email address&lt;/label&gt;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class="input-group"&gt;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&lt;input type="email" class="form-control" id="Input2"&gt;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&lt;span class="input-group-text" id="addon2"&gt;name@example.com&lt;/span&gt;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0244FC-A373-438A-A42D-C492D695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62" y="131456"/>
            <a:ext cx="4592022" cy="20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3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>
                <a:latin typeface="+mn-lt"/>
              </a:rPr>
              <a:t>Вхідна група</a:t>
            </a:r>
            <a:r>
              <a:rPr lang="en-US" b="1" dirty="0">
                <a:latin typeface="+mn-lt"/>
              </a:rPr>
              <a:t> </a:t>
            </a:r>
            <a:r>
              <a:rPr lang="en-US" cap="none" dirty="0">
                <a:latin typeface="+mn-lt"/>
              </a:rPr>
              <a:t>(</a:t>
            </a:r>
            <a:r>
              <a:rPr lang="uk-UA" cap="none" dirty="0">
                <a:latin typeface="+mn-lt"/>
              </a:rPr>
              <a:t>Кнопки в групі вводу</a:t>
            </a:r>
            <a:r>
              <a:rPr lang="en-US" cap="none" dirty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EA7D7-2272-471E-BE34-082791E4572F}"/>
              </a:ext>
            </a:extLst>
          </p:cNvPr>
          <p:cNvSpPr txBox="1"/>
          <p:nvPr/>
        </p:nvSpPr>
        <p:spPr>
          <a:xfrm>
            <a:off x="757084" y="1907458"/>
            <a:ext cx="10609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Найбільш вживаним поєднанням поля вводу та кнопки є організація пошукового вікна на сайтах. 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6709F6-9188-4CCE-97CF-77B51D694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2959988"/>
            <a:ext cx="5267325" cy="1076325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E2A83749-939F-467D-9574-3CB9D633A617}"/>
              </a:ext>
            </a:extLst>
          </p:cNvPr>
          <p:cNvSpPr/>
          <p:nvPr/>
        </p:nvSpPr>
        <p:spPr>
          <a:xfrm>
            <a:off x="68825" y="4474156"/>
            <a:ext cx="12054348" cy="14465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class="input-group mb-3"&gt;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class="form-control"</a:t>
            </a:r>
            <a:r>
              <a:rPr lang="uk-UA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placeholder="</a:t>
            </a:r>
            <a:r>
              <a:rPr lang="uk-UA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Ключова фраза"&gt;</a:t>
            </a:r>
          </a:p>
          <a:p>
            <a:r>
              <a:rPr lang="uk-UA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class="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-success" type="submit"&gt;</a:t>
            </a:r>
            <a:r>
              <a:rPr lang="uk-UA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Пошук&lt;/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79483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>
                <a:latin typeface="+mn-lt"/>
              </a:rPr>
              <a:t>Вхідна група</a:t>
            </a:r>
            <a:r>
              <a:rPr lang="en-US" b="1" dirty="0">
                <a:latin typeface="+mn-lt"/>
              </a:rPr>
              <a:t> </a:t>
            </a:r>
            <a:r>
              <a:rPr lang="en-US" cap="none" dirty="0">
                <a:latin typeface="+mn-lt"/>
              </a:rPr>
              <a:t>(</a:t>
            </a:r>
            <a:r>
              <a:rPr lang="uk-UA" cap="none" dirty="0">
                <a:latin typeface="+mn-lt"/>
              </a:rPr>
              <a:t>з прапорцями та радіо-кнопками</a:t>
            </a:r>
            <a:r>
              <a:rPr lang="en-US" cap="none" dirty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EA7D7-2272-471E-BE34-082791E4572F}"/>
              </a:ext>
            </a:extLst>
          </p:cNvPr>
          <p:cNvSpPr txBox="1"/>
          <p:nvPr/>
        </p:nvSpPr>
        <p:spPr>
          <a:xfrm>
            <a:off x="757084" y="1907458"/>
            <a:ext cx="10609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Ще одним поєднанням елементів форми є використання поля вводу з прапорцями та радіо-кнопки.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050488E4-CC96-4933-A275-A372671DF031}"/>
              </a:ext>
            </a:extLst>
          </p:cNvPr>
          <p:cNvSpPr/>
          <p:nvPr/>
        </p:nvSpPr>
        <p:spPr>
          <a:xfrm>
            <a:off x="538316" y="3856135"/>
            <a:ext cx="11142407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class="input-group mb-3"&gt;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class="input-group-text"&gt;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class="form-check"&gt;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&lt;input type="checkbox" class="form-check-input" 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&lt;label class="form-check-label"&gt; Viber&lt;/label&gt;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class="form-control" placeholder="your account"&gt;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AE1218-0CED-4113-A9ED-70EE4571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348" y="2496950"/>
            <a:ext cx="52863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>
                <a:latin typeface="+mn-lt"/>
              </a:rPr>
              <a:t>Вхідна група</a:t>
            </a:r>
            <a:r>
              <a:rPr lang="en-US" b="1" dirty="0">
                <a:latin typeface="+mn-lt"/>
              </a:rPr>
              <a:t> </a:t>
            </a:r>
            <a:r>
              <a:rPr lang="en-US" cap="none" dirty="0">
                <a:latin typeface="+mn-lt"/>
              </a:rPr>
              <a:t>(</a:t>
            </a:r>
            <a:r>
              <a:rPr lang="uk-UA" cap="none" dirty="0">
                <a:latin typeface="+mn-lt"/>
              </a:rPr>
              <a:t>Кілька вводів</a:t>
            </a:r>
            <a:r>
              <a:rPr lang="en-US" cap="none" dirty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EA7D7-2272-471E-BE34-082791E4572F}"/>
              </a:ext>
            </a:extLst>
          </p:cNvPr>
          <p:cNvSpPr txBox="1"/>
          <p:nvPr/>
        </p:nvSpPr>
        <p:spPr>
          <a:xfrm>
            <a:off x="757084" y="1907458"/>
            <a:ext cx="10609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Ще одним поєднанням елементів форми є використання декількох полів вводу в одному рядку.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C5DC89-C9A2-49AB-9FC1-D53D306BD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8" r="931" b="12692"/>
          <a:stretch/>
        </p:blipFill>
        <p:spPr>
          <a:xfrm>
            <a:off x="692638" y="2851355"/>
            <a:ext cx="10673452" cy="707924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6B1EDA64-D556-4124-9C7A-BAFDBF34F30A}"/>
              </a:ext>
            </a:extLst>
          </p:cNvPr>
          <p:cNvSpPr/>
          <p:nvPr/>
        </p:nvSpPr>
        <p:spPr>
          <a:xfrm>
            <a:off x="225962" y="4119546"/>
            <a:ext cx="11671249" cy="17851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class="input-group"&gt;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&lt;span class="input-group-text"&gt;First and last name&lt;/span&gt;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aria-label="First name" class="form-control"&gt;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aria-label="Last name" class="form-control"&gt;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96051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64E9-9220-42B4-AAE9-6C5E46A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>
                <a:latin typeface="+mn-lt"/>
              </a:rPr>
              <a:t>Вхідна група</a:t>
            </a:r>
            <a:r>
              <a:rPr lang="en-US" b="1" dirty="0">
                <a:latin typeface="+mn-lt"/>
              </a:rPr>
              <a:t> </a:t>
            </a:r>
            <a:r>
              <a:rPr lang="en-US" cap="none" dirty="0">
                <a:latin typeface="+mn-lt"/>
              </a:rPr>
              <a:t>(</a:t>
            </a:r>
            <a:r>
              <a:rPr lang="uk-UA" cap="none" dirty="0">
                <a:latin typeface="+mn-lt"/>
              </a:rPr>
              <a:t>Завантаження файлу</a:t>
            </a:r>
            <a:r>
              <a:rPr lang="en-US" cap="none" dirty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2695B1-63DE-4A32-B486-861E3CDF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85" y="2314575"/>
            <a:ext cx="6562725" cy="1114425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A74C1008-344C-4B54-BBD8-39C37234294F}"/>
              </a:ext>
            </a:extLst>
          </p:cNvPr>
          <p:cNvSpPr/>
          <p:nvPr/>
        </p:nvSpPr>
        <p:spPr>
          <a:xfrm>
            <a:off x="1391264" y="4056172"/>
            <a:ext cx="9409471" cy="19389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class="input-group mb-3"&gt;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type="file" class="form-control" id="F2"&gt;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&lt;button class="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-success" type="button" 			id="F2"&gt;</a:t>
            </a:r>
            <a:r>
              <a:rPr lang="uk-UA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Завантажити&lt;/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962405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Пересічна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Words>679</Words>
  <Application>Microsoft Office PowerPoint</Application>
  <PresentationFormat>Широкий екран</PresentationFormat>
  <Paragraphs>124</Paragraphs>
  <Slides>17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Небеса</vt:lpstr>
      <vt:lpstr>Лекція 7. Конструювання форм Частина#2 </vt:lpstr>
      <vt:lpstr>ПЛАН</vt:lpstr>
      <vt:lpstr>Література</vt:lpstr>
      <vt:lpstr>Вхідна група</vt:lpstr>
      <vt:lpstr>Вхідна група</vt:lpstr>
      <vt:lpstr>Вхідна група (Кнопки в групі вводу)</vt:lpstr>
      <vt:lpstr>Вхідна група (з прапорцями та радіо-кнопками)</vt:lpstr>
      <vt:lpstr>Вхідна група (Кілька вводів)</vt:lpstr>
      <vt:lpstr>Вхідна група (Завантаження файлу)</vt:lpstr>
      <vt:lpstr> горизонтальний Макет форми</vt:lpstr>
      <vt:lpstr> Валідація форми</vt:lpstr>
      <vt:lpstr> Валідація форми</vt:lpstr>
      <vt:lpstr> Валідація форми</vt:lpstr>
      <vt:lpstr> Валідація форми</vt:lpstr>
      <vt:lpstr> Валідація форми. Приклад.</vt:lpstr>
      <vt:lpstr> Валідація форми. Checkbox.</vt:lpstr>
      <vt:lpstr>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</dc:title>
  <dc:creator>Admin</dc:creator>
  <cp:lastModifiedBy>User</cp:lastModifiedBy>
  <cp:revision>198</cp:revision>
  <dcterms:created xsi:type="dcterms:W3CDTF">2024-08-21T09:41:59Z</dcterms:created>
  <dcterms:modified xsi:type="dcterms:W3CDTF">2024-10-07T16:23:00Z</dcterms:modified>
</cp:coreProperties>
</file>