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6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4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2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7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5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02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9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0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5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3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46399-801B-4685-98F1-1A09A0472948}" type="datetimeFigureOut">
              <a:rPr lang="uk-UA" smtClean="0"/>
              <a:t>22.08.2024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99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js.com/libraries/bootstra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download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www.w3schools.com/bootstrap5/index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" TargetMode="External"/><Relationship Id="rId2" Type="http://schemas.openxmlformats.org/officeDocument/2006/relationships/hyperlink" Target="https://github.com/twb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991D-553C-4A52-8B97-6BB41223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466" y="3554076"/>
            <a:ext cx="9040380" cy="2421464"/>
          </a:xfrm>
        </p:spPr>
        <p:txBody>
          <a:bodyPr/>
          <a:lstStyle/>
          <a:p>
            <a:r>
              <a:rPr lang="uk-UA" b="1" dirty="0"/>
              <a:t>Лекція 1. </a:t>
            </a:r>
            <a:r>
              <a:rPr lang="uk-UA" b="1" cap="none" dirty="0"/>
              <a:t>Фреймворк </a:t>
            </a:r>
            <a:r>
              <a:rPr lang="en-US" b="1" cap="none" dirty="0"/>
              <a:t>Bootstrap</a:t>
            </a:r>
            <a:endParaRPr lang="uk-UA" b="1" dirty="0"/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52CCD0BB-AA79-460D-99D4-D40ED7C2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81" y="992619"/>
            <a:ext cx="5150437" cy="31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910D534-27A3-4CAC-A3FF-CBA0CE8B41BA}"/>
              </a:ext>
            </a:extLst>
          </p:cNvPr>
          <p:cNvCxnSpPr>
            <a:stCxn id="2" idx="1"/>
          </p:cNvCxnSpPr>
          <p:nvPr/>
        </p:nvCxnSpPr>
        <p:spPr>
          <a:xfrm>
            <a:off x="976466" y="4764808"/>
            <a:ext cx="1014180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</a:t>
            </a:r>
            <a:r>
              <a:rPr lang="uk-UA" b="1" cap="none" dirty="0"/>
              <a:t>Альтернативні</a:t>
            </a:r>
            <a:r>
              <a:rPr lang="uk-UA" b="1" dirty="0"/>
              <a:t> </a:t>
            </a:r>
            <a:r>
              <a:rPr lang="en-US" b="1" dirty="0"/>
              <a:t>CDN</a:t>
            </a:r>
            <a:endParaRPr lang="uk-UA" b="1" dirty="0"/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16A270-5BEE-4873-A9A0-2A380678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26" y="2186087"/>
            <a:ext cx="6994035" cy="4472376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9EFC81DF-860A-4EC8-B15A-3F4EC2A9E760}"/>
              </a:ext>
            </a:extLst>
          </p:cNvPr>
          <p:cNvSpPr/>
          <p:nvPr/>
        </p:nvSpPr>
        <p:spPr>
          <a:xfrm>
            <a:off x="377246" y="1929812"/>
            <a:ext cx="39638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uk-UA" dirty="0">
                <a:solidFill>
                  <a:schemeClr val="bg1"/>
                </a:solidFill>
              </a:rPr>
              <a:t>Однак у </a:t>
            </a:r>
            <a:r>
              <a:rPr lang="uk-UA" sz="2000" dirty="0">
                <a:solidFill>
                  <a:schemeClr val="bg1"/>
                </a:solidFill>
              </a:rPr>
              <a:t>деяких випадках, наприклад у певних країнах або середовищах, вам може знадобитися використовувати інших постачальників </a:t>
            </a:r>
            <a:r>
              <a:rPr lang="en-US" sz="2000" dirty="0">
                <a:solidFill>
                  <a:schemeClr val="bg1"/>
                </a:solidFill>
              </a:rPr>
              <a:t>CDN, </a:t>
            </a:r>
            <a:r>
              <a:rPr lang="uk-UA" sz="2000" dirty="0">
                <a:solidFill>
                  <a:schemeClr val="bg1"/>
                </a:solidFill>
              </a:rPr>
              <a:t>наприклад </a:t>
            </a:r>
            <a:r>
              <a:rPr lang="en-US" sz="2000" b="1" dirty="0" err="1">
                <a:solidFill>
                  <a:schemeClr val="bg1"/>
                </a:solidFill>
              </a:rPr>
              <a:t>cdnjs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uk-UA" sz="2000" dirty="0">
                <a:solidFill>
                  <a:schemeClr val="bg1"/>
                </a:solidFill>
              </a:rPr>
              <a:t>або </a:t>
            </a:r>
            <a:r>
              <a:rPr lang="en-US" sz="2000" b="1" dirty="0" err="1">
                <a:solidFill>
                  <a:schemeClr val="bg1"/>
                </a:solidFill>
              </a:rPr>
              <a:t>unpkg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indent="457200" algn="just"/>
            <a:endParaRPr lang="en-US" sz="2000" dirty="0">
              <a:solidFill>
                <a:schemeClr val="bg1"/>
              </a:solidFill>
            </a:endParaRPr>
          </a:p>
          <a:p>
            <a:pPr indent="457200" algn="just"/>
            <a:r>
              <a:rPr lang="uk-UA" sz="2000" dirty="0">
                <a:solidFill>
                  <a:schemeClr val="bg1"/>
                </a:solidFill>
              </a:rPr>
              <a:t>За допомогою </a:t>
            </a:r>
            <a:r>
              <a:rPr lang="en-US" sz="2000" dirty="0" err="1">
                <a:solidFill>
                  <a:schemeClr val="bg1"/>
                </a:solidFill>
              </a:rPr>
              <a:t>cdnjs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uk-UA" sz="2000" dirty="0">
                <a:solidFill>
                  <a:schemeClr val="bg1"/>
                </a:solidFill>
              </a:rPr>
              <a:t>ви можете використовувати пряме посилання на пакет </a:t>
            </a:r>
            <a:r>
              <a:rPr lang="en-US" sz="2000" dirty="0">
                <a:solidFill>
                  <a:schemeClr val="bg1"/>
                </a:solidFill>
              </a:rPr>
              <a:t>Bootstrap, </a:t>
            </a:r>
            <a:r>
              <a:rPr lang="uk-UA" sz="2000" dirty="0">
                <a:solidFill>
                  <a:schemeClr val="bg1"/>
                </a:solidFill>
              </a:rPr>
              <a:t>щоб скопіювати та вставити готові до використання фрагменти </a:t>
            </a:r>
            <a:r>
              <a:rPr lang="en-US" sz="2000" dirty="0">
                <a:solidFill>
                  <a:schemeClr val="bg1"/>
                </a:solidFill>
              </a:rPr>
              <a:t>HTML </a:t>
            </a:r>
            <a:r>
              <a:rPr lang="uk-UA" sz="2000" dirty="0">
                <a:solidFill>
                  <a:schemeClr val="bg1"/>
                </a:solidFill>
              </a:rPr>
              <a:t>для кожного файлу </a:t>
            </a:r>
            <a:r>
              <a:rPr lang="en-US" sz="2000" dirty="0" err="1">
                <a:solidFill>
                  <a:schemeClr val="bg1"/>
                </a:solidFill>
              </a:rPr>
              <a:t>dist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uk-UA" sz="2000" dirty="0">
                <a:solidFill>
                  <a:schemeClr val="bg1"/>
                </a:solidFill>
              </a:rPr>
              <a:t>з будь-якої версії </a:t>
            </a:r>
            <a:r>
              <a:rPr lang="en-US" dirty="0">
                <a:solidFill>
                  <a:schemeClr val="bg1"/>
                </a:solidFill>
              </a:rPr>
              <a:t>Bootstrap.</a:t>
            </a: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8F8FD307-F0E0-47FA-B7A7-AD566A459F2F}"/>
              </a:ext>
            </a:extLst>
          </p:cNvPr>
          <p:cNvSpPr/>
          <p:nvPr/>
        </p:nvSpPr>
        <p:spPr>
          <a:xfrm>
            <a:off x="5701374" y="1604202"/>
            <a:ext cx="502233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highlight>
                  <a:srgbClr val="00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https://cdnjs.com/libraries/bootstrap</a:t>
            </a:r>
            <a:endParaRPr lang="en-US" sz="2400" b="1" dirty="0">
              <a:solidFill>
                <a:srgbClr val="0070C0"/>
              </a:solidFill>
              <a:highlight>
                <a:srgbClr val="00FFFF"/>
              </a:highlight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19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uk-UA" b="1" cap="none" dirty="0"/>
              <a:t>Завантаження </a:t>
            </a:r>
            <a:r>
              <a:rPr lang="en-US" b="1" cap="none" dirty="0"/>
              <a:t>Bootstrap 5.3 </a:t>
            </a:r>
            <a:r>
              <a:rPr lang="uk-UA" b="1" cap="none" dirty="0"/>
              <a:t>та підключення до проєкту на </a:t>
            </a:r>
            <a:r>
              <a:rPr lang="en-US" b="1" cap="none" dirty="0"/>
              <a:t>Open Server </a:t>
            </a:r>
            <a:endParaRPr lang="uk-UA" b="1" dirty="0"/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5B2EC9-59D1-4916-B3AF-FE0815587D36}"/>
              </a:ext>
            </a:extLst>
          </p:cNvPr>
          <p:cNvSpPr txBox="1"/>
          <p:nvPr/>
        </p:nvSpPr>
        <p:spPr>
          <a:xfrm>
            <a:off x="805656" y="2268112"/>
            <a:ext cx="9600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Для підключення до проєкту необхідно завантажте готовий до використання скомпільований код для </a:t>
            </a:r>
            <a:r>
              <a:rPr lang="en-US" sz="2400" dirty="0">
                <a:solidFill>
                  <a:schemeClr val="bg1"/>
                </a:solidFill>
              </a:rPr>
              <a:t>Bootstrap v5.3.3</a:t>
            </a:r>
            <a:r>
              <a:rPr lang="uk-UA" sz="2400" dirty="0">
                <a:solidFill>
                  <a:schemeClr val="bg1"/>
                </a:solidFill>
              </a:rPr>
              <a:t> який включає: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Зібрані та скорочені пакети </a:t>
            </a:r>
            <a:r>
              <a:rPr lang="en-US" sz="2400" dirty="0">
                <a:solidFill>
                  <a:schemeClr val="bg1"/>
                </a:solidFill>
              </a:rPr>
              <a:t>CSS </a:t>
            </a:r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Скомпільовані та скорочені плагіни </a:t>
            </a:r>
            <a:r>
              <a:rPr lang="en-US" sz="2400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9E5A746C-868E-4C73-B6DB-B14947B70BB0}"/>
              </a:ext>
            </a:extLst>
          </p:cNvPr>
          <p:cNvSpPr/>
          <p:nvPr/>
        </p:nvSpPr>
        <p:spPr>
          <a:xfrm>
            <a:off x="805656" y="4886069"/>
            <a:ext cx="82791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highlight>
                  <a:srgbClr val="00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https://getbootstrap.com/docs/5.3/getting-started/download/</a:t>
            </a:r>
            <a:endParaRPr lang="uk-UA" sz="2400" b="1" dirty="0">
              <a:solidFill>
                <a:srgbClr val="0070C0"/>
              </a:solidFill>
              <a:highlight>
                <a:srgbClr val="00FFFF"/>
              </a:highlight>
            </a:endParaRPr>
          </a:p>
          <a:p>
            <a:endParaRPr lang="en-US" sz="2400" b="1" dirty="0">
              <a:solidFill>
                <a:srgbClr val="0070C0"/>
              </a:solidFill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FC6DF3-895E-4229-B5E7-7FB798A5BCDB}"/>
              </a:ext>
            </a:extLst>
          </p:cNvPr>
          <p:cNvSpPr txBox="1"/>
          <p:nvPr/>
        </p:nvSpPr>
        <p:spPr>
          <a:xfrm>
            <a:off x="805656" y="4315754"/>
            <a:ext cx="250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/>
              <a:t>Завантаження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15060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11590" cy="1456267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uk-UA" b="1" cap="none" dirty="0"/>
              <a:t>Структура файлів </a:t>
            </a:r>
            <a:r>
              <a:rPr lang="en-US" b="1" cap="none" dirty="0"/>
              <a:t>Bootstrap 5.3</a:t>
            </a:r>
            <a:endParaRPr lang="uk-UA" b="1" dirty="0"/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C29F80-3956-4853-BAD8-C66EDA9C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1" y="2065866"/>
            <a:ext cx="3967284" cy="12903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0B5EBA-179A-48B0-B921-3C8E3F47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746" y="3574665"/>
            <a:ext cx="2228850" cy="3162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0F67AF-ADFD-4C93-AB97-9EFD4D14DA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96"/>
          <a:stretch/>
        </p:blipFill>
        <p:spPr>
          <a:xfrm>
            <a:off x="6633730" y="1666202"/>
            <a:ext cx="4392149" cy="4987636"/>
          </a:xfrm>
          <a:prstGeom prst="rect">
            <a:avLst/>
          </a:prstGeom>
        </p:spPr>
      </p:pic>
      <p:cxnSp>
        <p:nvCxnSpPr>
          <p:cNvPr id="9" name="Пряма зі стрілкою 8">
            <a:extLst>
              <a:ext uri="{FF2B5EF4-FFF2-40B4-BE49-F238E27FC236}">
                <a16:creationId xmlns:a16="http://schemas.microsoft.com/office/drawing/2014/main" id="{16AFE5C5-F124-49DF-84F6-9F6552EC6C4C}"/>
              </a:ext>
            </a:extLst>
          </p:cNvPr>
          <p:cNvCxnSpPr/>
          <p:nvPr/>
        </p:nvCxnSpPr>
        <p:spPr>
          <a:xfrm>
            <a:off x="1423555" y="3127664"/>
            <a:ext cx="1808018" cy="613063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51240E20-BDDC-4F7D-A50B-97716CC9229F}"/>
              </a:ext>
            </a:extLst>
          </p:cNvPr>
          <p:cNvCxnSpPr>
            <a:cxnSpLocks/>
          </p:cNvCxnSpPr>
          <p:nvPr/>
        </p:nvCxnSpPr>
        <p:spPr>
          <a:xfrm flipV="1">
            <a:off x="2030463" y="2149862"/>
            <a:ext cx="4603267" cy="555913"/>
          </a:xfrm>
          <a:prstGeom prst="straightConnector1">
            <a:avLst/>
          </a:prstGeom>
          <a:ln w="2540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67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b="1" cap="none" dirty="0"/>
              <a:t>Скомпільований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en-US" b="1" cap="none" dirty="0"/>
              <a:t>Bootstrap 5.3</a:t>
            </a:r>
            <a:endParaRPr lang="uk-UA" b="1" dirty="0"/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AD5C58-F87E-4BAA-B2BF-69ADF044AAA0}"/>
              </a:ext>
            </a:extLst>
          </p:cNvPr>
          <p:cNvSpPr txBox="1"/>
          <p:nvPr/>
        </p:nvSpPr>
        <p:spPr>
          <a:xfrm>
            <a:off x="805656" y="2268112"/>
            <a:ext cx="9600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Для підключення до проєкту необхідно завантажте готовий до використання скомпільований код для </a:t>
            </a:r>
            <a:r>
              <a:rPr lang="en-US" sz="2400" dirty="0">
                <a:solidFill>
                  <a:schemeClr val="bg1"/>
                </a:solidFill>
              </a:rPr>
              <a:t>Bootstrap v5.3.3</a:t>
            </a:r>
            <a:r>
              <a:rPr lang="uk-UA" sz="2400" dirty="0">
                <a:solidFill>
                  <a:schemeClr val="bg1"/>
                </a:solidFill>
              </a:rPr>
              <a:t> який включає: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Зібрані та скорочені пакети </a:t>
            </a:r>
            <a:r>
              <a:rPr lang="en-US" sz="2400" dirty="0">
                <a:solidFill>
                  <a:schemeClr val="bg1"/>
                </a:solidFill>
              </a:rPr>
              <a:t>CSS </a:t>
            </a:r>
            <a:endParaRPr lang="uk-UA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chemeClr val="bg1"/>
                </a:solidFill>
              </a:rPr>
              <a:t>Скомпільовані та скорочені плагіни </a:t>
            </a:r>
            <a:r>
              <a:rPr lang="en-US" sz="2400" dirty="0">
                <a:solidFill>
                  <a:schemeClr val="bg1"/>
                </a:solidFill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6091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9611590" cy="1456267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uk-UA" b="1" cap="none" dirty="0"/>
              <a:t>Підключення до проєкту</a:t>
            </a:r>
            <a:endParaRPr lang="uk-UA" b="1" dirty="0"/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76330E75-0014-4E69-93DF-96A7BABE7EBC}"/>
              </a:ext>
            </a:extLst>
          </p:cNvPr>
          <p:cNvSpPr/>
          <p:nvPr/>
        </p:nvSpPr>
        <p:spPr>
          <a:xfrm>
            <a:off x="685801" y="2177733"/>
            <a:ext cx="10307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&lt;!-- Bootstrap CSS --&gt;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&lt;link </a:t>
            </a:r>
            <a:r>
              <a:rPr lang="en-US" sz="2400" dirty="0" err="1">
                <a:solidFill>
                  <a:schemeClr val="bg1"/>
                </a:solidFill>
              </a:rPr>
              <a:t>rel</a:t>
            </a:r>
            <a:r>
              <a:rPr lang="en-US" sz="2400" dirty="0">
                <a:solidFill>
                  <a:schemeClr val="bg1"/>
                </a:solidFill>
              </a:rPr>
              <a:t>="stylesheet" </a:t>
            </a:r>
            <a:r>
              <a:rPr lang="en-US" sz="2400" dirty="0" err="1">
                <a:solidFill>
                  <a:schemeClr val="bg1"/>
                </a:solidFill>
              </a:rPr>
              <a:t>href</a:t>
            </a:r>
            <a:r>
              <a:rPr lang="en-US" sz="2400" dirty="0">
                <a:solidFill>
                  <a:schemeClr val="bg1"/>
                </a:solidFill>
              </a:rPr>
              <a:t>="bootstrap-5.1.3-dist/</a:t>
            </a:r>
            <a:r>
              <a:rPr lang="en-US" sz="2400" dirty="0" err="1">
                <a:solidFill>
                  <a:schemeClr val="bg1"/>
                </a:solidFill>
              </a:rPr>
              <a:t>css</a:t>
            </a:r>
            <a:r>
              <a:rPr lang="en-US" sz="2400" dirty="0">
                <a:solidFill>
                  <a:schemeClr val="bg1"/>
                </a:solidFill>
              </a:rPr>
              <a:t>/bootstrap.min.css" 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&lt;!-- Bootstrap JS + Popper JS --&gt;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&lt;script defer </a:t>
            </a:r>
            <a:r>
              <a:rPr lang="en-US" sz="2400" dirty="0" err="1">
                <a:solidFill>
                  <a:schemeClr val="bg1"/>
                </a:solidFill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="bootstrap-5.1.3-dist/</a:t>
            </a:r>
            <a:r>
              <a:rPr lang="en-US" sz="2400" dirty="0" err="1">
                <a:solidFill>
                  <a:schemeClr val="bg1"/>
                </a:solidFill>
              </a:rPr>
              <a:t>js</a:t>
            </a:r>
            <a:r>
              <a:rPr lang="en-US" sz="2400" dirty="0">
                <a:solidFill>
                  <a:schemeClr val="bg1"/>
                </a:solidFill>
              </a:rPr>
              <a:t>/bootstrap.bundle.min.js"&gt;&lt;/script&gt;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&lt;link </a:t>
            </a:r>
            <a:r>
              <a:rPr lang="en-US" sz="2400" dirty="0" err="1">
                <a:solidFill>
                  <a:schemeClr val="bg1"/>
                </a:solidFill>
              </a:rPr>
              <a:t>href</a:t>
            </a:r>
            <a:r>
              <a:rPr lang="en-US" sz="2400" dirty="0">
                <a:solidFill>
                  <a:schemeClr val="bg1"/>
                </a:solidFill>
              </a:rPr>
              <a:t>="</a:t>
            </a:r>
            <a:r>
              <a:rPr lang="en-US" sz="2400" dirty="0" err="1">
                <a:solidFill>
                  <a:schemeClr val="bg1"/>
                </a:solidFill>
              </a:rPr>
              <a:t>css</a:t>
            </a:r>
            <a:r>
              <a:rPr lang="en-US" sz="2400" dirty="0">
                <a:solidFill>
                  <a:schemeClr val="bg1"/>
                </a:solidFill>
              </a:rPr>
              <a:t>/template.css" </a:t>
            </a:r>
            <a:r>
              <a:rPr lang="en-US" sz="2400" dirty="0" err="1">
                <a:solidFill>
                  <a:schemeClr val="bg1"/>
                </a:solidFill>
              </a:rPr>
              <a:t>rel</a:t>
            </a:r>
            <a:r>
              <a:rPr lang="en-US" sz="2400" dirty="0">
                <a:solidFill>
                  <a:schemeClr val="bg1"/>
                </a:solidFill>
              </a:rPr>
              <a:t>="stylesheet" type="text/</a:t>
            </a:r>
            <a:r>
              <a:rPr lang="en-US" sz="2400" dirty="0" err="1">
                <a:solidFill>
                  <a:schemeClr val="bg1"/>
                </a:solidFill>
              </a:rPr>
              <a:t>css</a:t>
            </a:r>
            <a:r>
              <a:rPr lang="en-US" sz="2400" dirty="0">
                <a:solidFill>
                  <a:schemeClr val="bg1"/>
                </a:solidFill>
              </a:rPr>
              <a:t>" /&gt;</a:t>
            </a:r>
          </a:p>
        </p:txBody>
      </p:sp>
    </p:spTree>
    <p:extLst>
      <p:ext uri="{BB962C8B-B14F-4D97-AF65-F5344CB8AC3E}">
        <p14:creationId xmlns:p14="http://schemas.microsoft.com/office/powerpoint/2010/main" val="3538604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B2D07-3982-4E30-AA38-8841E16A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Вихідний код </a:t>
            </a:r>
            <a:r>
              <a:rPr lang="en-US" b="1" cap="none" dirty="0"/>
              <a:t>Bootstrap (Full)</a:t>
            </a:r>
            <a:br>
              <a:rPr lang="en-US" cap="none" dirty="0"/>
            </a:br>
            <a:endParaRPr lang="en-US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36574E8-39FF-48BC-BC55-DC5CB0BF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88776"/>
            <a:ext cx="10744199" cy="923251"/>
          </a:xfrm>
        </p:spPr>
        <p:txBody>
          <a:bodyPr>
            <a:normAutofit/>
          </a:bodyPr>
          <a:lstStyle/>
          <a:p>
            <a:pPr marL="0" indent="446088">
              <a:buNone/>
            </a:pPr>
            <a:r>
              <a:rPr lang="uk-UA" sz="2400" dirty="0">
                <a:solidFill>
                  <a:schemeClr val="bg1"/>
                </a:solidFill>
              </a:rPr>
              <a:t>Завантажений вихідний код </a:t>
            </a:r>
            <a:r>
              <a:rPr lang="en-US" sz="2400" dirty="0">
                <a:solidFill>
                  <a:schemeClr val="bg1"/>
                </a:solidFill>
              </a:rPr>
              <a:t>Bootstrap </a:t>
            </a:r>
            <a:r>
              <a:rPr lang="uk-UA" sz="2400" dirty="0">
                <a:solidFill>
                  <a:schemeClr val="bg1"/>
                </a:solidFill>
              </a:rPr>
              <a:t>включає скомпільовані ресурси </a:t>
            </a:r>
            <a:r>
              <a:rPr lang="en-US" sz="2400" dirty="0">
                <a:solidFill>
                  <a:schemeClr val="bg1"/>
                </a:solidFill>
              </a:rPr>
              <a:t>CSS </a:t>
            </a:r>
            <a:r>
              <a:rPr lang="uk-UA" sz="2400" dirty="0">
                <a:solidFill>
                  <a:schemeClr val="bg1"/>
                </a:solidFill>
              </a:rPr>
              <a:t>і </a:t>
            </a:r>
            <a:r>
              <a:rPr lang="en-US" sz="2400" dirty="0">
                <a:solidFill>
                  <a:schemeClr val="bg1"/>
                </a:solidFill>
              </a:rPr>
              <a:t>JavaScript </a:t>
            </a:r>
            <a:r>
              <a:rPr lang="uk-UA" sz="2400" dirty="0">
                <a:solidFill>
                  <a:schemeClr val="bg1"/>
                </a:solidFill>
              </a:rPr>
              <a:t>разом із вихідним кодом </a:t>
            </a:r>
            <a:r>
              <a:rPr lang="en-US" sz="2400" dirty="0">
                <a:solidFill>
                  <a:schemeClr val="bg1"/>
                </a:solidFill>
              </a:rPr>
              <a:t>Sass, JavaScript </a:t>
            </a:r>
            <a:r>
              <a:rPr lang="uk-UA" sz="2400" dirty="0">
                <a:solidFill>
                  <a:schemeClr val="bg1"/>
                </a:solidFill>
              </a:rPr>
              <a:t>і документацією.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B9B6FAE-B4C1-45DB-8AB9-036E9EFF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4D3641-966F-4921-8A5E-B7F639B5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603" y="2834981"/>
            <a:ext cx="4704794" cy="37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1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5D63C-8C4B-432B-A2CC-714B0478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Літературні джерела</a:t>
            </a:r>
            <a:endParaRPr lang="en-US" b="1" dirty="0"/>
          </a:p>
        </p:txBody>
      </p:sp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D6A4FBD1-DEA3-48F4-97E7-EECEE26A9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37532"/>
              </p:ext>
            </p:extLst>
          </p:nvPr>
        </p:nvGraphicFramePr>
        <p:xfrm>
          <a:off x="540326" y="2150919"/>
          <a:ext cx="10827327" cy="2911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7327">
                  <a:extLst>
                    <a:ext uri="{9D8B030D-6E8A-4147-A177-3AD203B41FA5}">
                      <a16:colId xmlns:a16="http://schemas.microsoft.com/office/drawing/2014/main" val="1546893274"/>
                    </a:ext>
                  </a:extLst>
                </a:gridCol>
              </a:tblGrid>
              <a:tr h="403871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</a:rPr>
                        <a:t>Bootstrap</a:t>
                      </a:r>
                      <a:r>
                        <a:rPr lang="uk-UA" sz="2800" dirty="0">
                          <a:effectLst/>
                        </a:rPr>
                        <a:t> 5 </a:t>
                      </a:r>
                      <a:r>
                        <a:rPr lang="uk-UA" sz="2800" dirty="0" err="1">
                          <a:effectLst/>
                        </a:rPr>
                        <a:t>Tutorial</a:t>
                      </a:r>
                      <a:r>
                        <a:rPr lang="uk-UA" sz="2800" dirty="0">
                          <a:effectLst/>
                        </a:rPr>
                        <a:t>. URL:</a:t>
                      </a:r>
                    </a:p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  <a:r>
                        <a:rPr lang="uk-UA" sz="2800" u="sng" dirty="0">
                          <a:solidFill>
                            <a:srgbClr val="00206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https://www.w3schools.com/bootstrap5/index.php</a:t>
                      </a:r>
                      <a:r>
                        <a:rPr lang="uk-UA" sz="2800" dirty="0">
                          <a:solidFill>
                            <a:srgbClr val="002060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89598311"/>
                  </a:ext>
                </a:extLst>
              </a:tr>
              <a:tr h="403871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</a:rPr>
                        <a:t>Get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started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with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Bootstrap</a:t>
                      </a:r>
                      <a:r>
                        <a:rPr lang="uk-UA" sz="2800" dirty="0">
                          <a:effectLst/>
                        </a:rPr>
                        <a:t>. URL: </a:t>
                      </a:r>
                    </a:p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uk-UA" sz="2800" u="sng" dirty="0">
                          <a:solidFill>
                            <a:srgbClr val="00206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https://getbootstrap.com/docs/5.3/getting-started/introduction/</a:t>
                      </a:r>
                      <a:endParaRPr lang="uk-UA" sz="2800" u="sng" dirty="0">
                        <a:solidFill>
                          <a:srgbClr val="002060"/>
                        </a:solidFill>
                        <a:effectLst/>
                      </a:endParaRPr>
                    </a:p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endParaRPr lang="en-US" sz="2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17486354"/>
                  </a:ext>
                </a:extLst>
              </a:tr>
              <a:tr h="709186">
                <a:tc>
                  <a:txBody>
                    <a:bodyPr/>
                    <a:lstStyle/>
                    <a:p>
                      <a:pPr>
                        <a:lnSpc>
                          <a:spcPct val="85000"/>
                        </a:lnSpc>
                        <a:spcAft>
                          <a:spcPts val="0"/>
                        </a:spcAft>
                      </a:pPr>
                      <a:r>
                        <a:rPr lang="uk-UA" sz="2800" dirty="0" err="1">
                          <a:effectLst/>
                        </a:rPr>
                        <a:t>Mastering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Bootstrap</a:t>
                      </a:r>
                      <a:r>
                        <a:rPr lang="uk-UA" sz="2800" dirty="0">
                          <a:effectLst/>
                        </a:rPr>
                        <a:t>: A </a:t>
                      </a:r>
                      <a:r>
                        <a:rPr lang="uk-UA" sz="2800" dirty="0" err="1">
                          <a:effectLst/>
                        </a:rPr>
                        <a:t>Beginner's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Guide</a:t>
                      </a:r>
                      <a:r>
                        <a:rPr lang="uk-UA" sz="2800" dirty="0">
                          <a:effectLst/>
                        </a:rPr>
                        <a:t>. </a:t>
                      </a:r>
                      <a:r>
                        <a:rPr lang="uk-UA" sz="2800" dirty="0" err="1">
                          <a:effectLst/>
                        </a:rPr>
                        <a:t>Edited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by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Sufyan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bin</a:t>
                      </a:r>
                      <a:r>
                        <a:rPr lang="uk-UA" sz="2800" dirty="0">
                          <a:effectLst/>
                        </a:rPr>
                        <a:t> </a:t>
                      </a:r>
                      <a:r>
                        <a:rPr lang="uk-UA" sz="2800" dirty="0" err="1">
                          <a:effectLst/>
                        </a:rPr>
                        <a:t>Uzayr</a:t>
                      </a:r>
                      <a:r>
                        <a:rPr lang="uk-UA" sz="2800" dirty="0">
                          <a:effectLst/>
                        </a:rPr>
                        <a:t>. </a:t>
                      </a:r>
                      <a:r>
                        <a:rPr lang="uk-UA" sz="2800" dirty="0" err="1">
                          <a:effectLst/>
                        </a:rPr>
                        <a:t>Taylor</a:t>
                      </a:r>
                      <a:r>
                        <a:rPr lang="uk-UA" sz="2800" dirty="0">
                          <a:effectLst/>
                        </a:rPr>
                        <a:t> &amp; </a:t>
                      </a:r>
                      <a:r>
                        <a:rPr lang="uk-UA" sz="2800" dirty="0" err="1">
                          <a:effectLst/>
                        </a:rPr>
                        <a:t>Francis</a:t>
                      </a:r>
                      <a:r>
                        <a:rPr lang="uk-UA" sz="2800" dirty="0">
                          <a:effectLst/>
                        </a:rPr>
                        <a:t>. 2023. 570 p.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42173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91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План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uk-UA" sz="2800" dirty="0">
                <a:solidFill>
                  <a:schemeClr val="bg1"/>
                </a:solidFill>
              </a:rPr>
              <a:t>Призначення та застосування </a:t>
            </a:r>
            <a:r>
              <a:rPr lang="en-US" sz="2800" dirty="0">
                <a:solidFill>
                  <a:schemeClr val="bg1"/>
                </a:solidFill>
              </a:rPr>
              <a:t>Bootstrap 5.3 </a:t>
            </a:r>
            <a:endParaRPr lang="uk-UA" sz="28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CDN </a:t>
            </a:r>
            <a:r>
              <a:rPr lang="uk-UA" sz="2800" dirty="0">
                <a:solidFill>
                  <a:schemeClr val="bg1"/>
                </a:solidFill>
              </a:rPr>
              <a:t>підключення </a:t>
            </a:r>
            <a:r>
              <a:rPr lang="en-US" sz="2800" dirty="0">
                <a:solidFill>
                  <a:schemeClr val="bg1"/>
                </a:solidFill>
              </a:rPr>
              <a:t>Bootstrap 5.3</a:t>
            </a:r>
            <a:endParaRPr lang="uk-UA" sz="28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uk-UA" sz="2800" dirty="0">
                <a:solidFill>
                  <a:schemeClr val="bg1"/>
                </a:solidFill>
              </a:rPr>
              <a:t>Завантаження </a:t>
            </a:r>
            <a:r>
              <a:rPr lang="en-US" sz="2800" dirty="0">
                <a:solidFill>
                  <a:schemeClr val="bg1"/>
                </a:solidFill>
              </a:rPr>
              <a:t>Bootstrap 5.3 </a:t>
            </a:r>
            <a:r>
              <a:rPr lang="uk-UA" sz="2800" dirty="0">
                <a:solidFill>
                  <a:schemeClr val="bg1"/>
                </a:solidFill>
              </a:rPr>
              <a:t>та підключення до проєкту на </a:t>
            </a:r>
            <a:r>
              <a:rPr lang="en-US" sz="2800" dirty="0">
                <a:solidFill>
                  <a:schemeClr val="bg1"/>
                </a:solidFill>
              </a:rPr>
              <a:t>Open Server </a:t>
            </a:r>
            <a:endParaRPr lang="uk-UA" sz="2800" dirty="0">
              <a:solidFill>
                <a:schemeClr val="bg1"/>
              </a:solidFill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uk-UA" sz="2800" dirty="0">
                <a:solidFill>
                  <a:schemeClr val="bg1"/>
                </a:solidFill>
              </a:rPr>
              <a:t>Скомпільований </a:t>
            </a:r>
            <a:r>
              <a:rPr lang="en-US" sz="2800" dirty="0">
                <a:solidFill>
                  <a:schemeClr val="bg1"/>
                </a:solidFill>
              </a:rPr>
              <a:t>Bootstrap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uk-UA" sz="2800" dirty="0">
                <a:solidFill>
                  <a:schemeClr val="bg1"/>
                </a:solidFill>
              </a:rPr>
              <a:t>Літературні джерела</a:t>
            </a:r>
          </a:p>
        </p:txBody>
      </p:sp>
      <p:pic>
        <p:nvPicPr>
          <p:cNvPr id="1028" name="Picture 4" descr="Bootstrap 5">
            <a:extLst>
              <a:ext uri="{FF2B5EF4-FFF2-40B4-BE49-F238E27FC236}">
                <a16:creationId xmlns:a16="http://schemas.microsoft.com/office/drawing/2014/main" id="{6164B115-61E5-485C-9DA1-D2762D94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1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C89B4-500E-4B3D-B89C-F9D5F512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uk-UA" b="1" cap="none" dirty="0"/>
              <a:t>Призначення та застосування </a:t>
            </a:r>
            <a:r>
              <a:rPr lang="en-US" b="1" cap="none" dirty="0"/>
              <a:t>Bootstrap 5.3</a:t>
            </a:r>
            <a:endParaRPr lang="uk-UA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78434-DFC8-4FCC-9A15-172902C3B5E8}"/>
              </a:ext>
            </a:extLst>
          </p:cNvPr>
          <p:cNvSpPr txBox="1"/>
          <p:nvPr/>
        </p:nvSpPr>
        <p:spPr>
          <a:xfrm>
            <a:off x="1014414" y="1956456"/>
            <a:ext cx="10363199" cy="429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spcAft>
                <a:spcPts val="1200"/>
              </a:spcAft>
            </a:pPr>
            <a:r>
              <a:rPr lang="en-US" sz="2400" dirty="0">
                <a:solidFill>
                  <a:schemeClr val="bg1"/>
                </a:solidFill>
              </a:rPr>
              <a:t>Bootstrap – </a:t>
            </a:r>
            <a:r>
              <a:rPr lang="uk-UA" sz="2400" dirty="0">
                <a:solidFill>
                  <a:schemeClr val="bg1"/>
                </a:solidFill>
              </a:rPr>
              <a:t>це набір інструментів для веб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uk-UA" sz="2400" dirty="0">
                <a:solidFill>
                  <a:schemeClr val="bg1"/>
                </a:solidFill>
              </a:rPr>
              <a:t>розробки, який дозволяє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створювати функціональні веб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uk-UA" sz="2400" dirty="0">
                <a:solidFill>
                  <a:schemeClr val="bg1"/>
                </a:solidFill>
              </a:rPr>
              <a:t>сторінки швидше та простіше. Це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безкоштовний </a:t>
            </a:r>
            <a:r>
              <a:rPr lang="uk-UA" sz="2400" dirty="0" err="1">
                <a:solidFill>
                  <a:schemeClr val="bg1"/>
                </a:solidFill>
              </a:rPr>
              <a:t>інтерфейсний</a:t>
            </a:r>
            <a:r>
              <a:rPr lang="uk-UA" sz="2400" dirty="0">
                <a:solidFill>
                  <a:schemeClr val="bg1"/>
                </a:solidFill>
              </a:rPr>
              <a:t> фреймворк з відкритим вихідним кодом,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розміщеним на </a:t>
            </a:r>
            <a:r>
              <a:rPr lang="en-US" sz="2400" dirty="0">
                <a:solidFill>
                  <a:schemeClr val="bg1"/>
                </a:solidFill>
              </a:rPr>
              <a:t>GitHub. Bootstrap </a:t>
            </a:r>
            <a:r>
              <a:rPr lang="uk-UA" sz="2400" dirty="0">
                <a:solidFill>
                  <a:schemeClr val="bg1"/>
                </a:solidFill>
              </a:rPr>
              <a:t>включає в себе набори готових елементів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(кнопки, форми, таблиці, навігаційні меню та інші компоненти), які можна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використовувати для створення різних типів веб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uk-UA" sz="2400" dirty="0">
                <a:solidFill>
                  <a:schemeClr val="bg1"/>
                </a:solidFill>
              </a:rPr>
              <a:t>сторінок. Також </a:t>
            </a:r>
            <a:r>
              <a:rPr lang="en-US" sz="2400" dirty="0">
                <a:solidFill>
                  <a:schemeClr val="bg1"/>
                </a:solidFill>
              </a:rPr>
              <a:t>Bootstrap </a:t>
            </a:r>
            <a:r>
              <a:rPr lang="uk-UA" sz="2400" dirty="0">
                <a:solidFill>
                  <a:schemeClr val="bg1"/>
                </a:solidFill>
              </a:rPr>
              <a:t>надає набори вже готових </a:t>
            </a:r>
            <a:r>
              <a:rPr lang="en-US" sz="2400" dirty="0">
                <a:solidFill>
                  <a:schemeClr val="bg1"/>
                </a:solidFill>
              </a:rPr>
              <a:t>CSS </a:t>
            </a:r>
            <a:r>
              <a:rPr lang="uk-UA" sz="2400" dirty="0">
                <a:solidFill>
                  <a:schemeClr val="bg1"/>
                </a:solidFill>
              </a:rPr>
              <a:t>стилів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indent="457200" algn="just">
              <a:spcAft>
                <a:spcPts val="1200"/>
              </a:spcAft>
            </a:pPr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Bootstrap </a:t>
            </a:r>
            <a:r>
              <a:rPr lang="uk-UA" sz="2400" b="1" i="0" dirty="0">
                <a:solidFill>
                  <a:schemeClr val="bg1"/>
                </a:solidFill>
                <a:effectLst/>
                <a:latin typeface="-apple-system"/>
              </a:rPr>
              <a:t> на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-apple-system"/>
              </a:rPr>
              <a:t>GitHub </a:t>
            </a:r>
            <a:r>
              <a:rPr lang="en-US" sz="24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https://github.com/twbs</a:t>
            </a:r>
            <a:endParaRPr lang="en-US" sz="2400" dirty="0">
              <a:solidFill>
                <a:srgbClr val="002060"/>
              </a:solidFill>
            </a:endParaRPr>
          </a:p>
          <a:p>
            <a:pPr indent="457200" algn="just">
              <a:spcAft>
                <a:spcPts val="1200"/>
              </a:spcAft>
            </a:pPr>
            <a:r>
              <a:rPr lang="en-US" sz="2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https://github.com/twbs/bootstrap</a:t>
            </a:r>
            <a:endParaRPr lang="en-US" sz="2400" dirty="0">
              <a:solidFill>
                <a:srgbClr val="002060"/>
              </a:solidFill>
            </a:endParaRPr>
          </a:p>
          <a:p>
            <a:pPr indent="457200" algn="just">
              <a:lnSpc>
                <a:spcPct val="150000"/>
              </a:lnSpc>
            </a:pP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3D28D6DF-C6A2-43A0-94CB-1832239ED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</a:t>
            </a:r>
            <a:r>
              <a:rPr lang="uk-UA" b="1" cap="none" dirty="0"/>
              <a:t>Призначення та застосування </a:t>
            </a:r>
            <a:r>
              <a:rPr lang="en-US" b="1" cap="none" dirty="0"/>
              <a:t>Bootstrap 5.3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3C5C70-F05C-4DF7-9BFE-1953BDA3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b="1" i="1" dirty="0">
                <a:solidFill>
                  <a:schemeClr val="bg1"/>
                </a:solidFill>
              </a:rPr>
              <a:t>Переваги </a:t>
            </a:r>
            <a:r>
              <a:rPr lang="en-US" sz="2400" b="1" i="1" dirty="0">
                <a:solidFill>
                  <a:schemeClr val="bg1"/>
                </a:solidFill>
              </a:rPr>
              <a:t>Bootstrap: </a:t>
            </a:r>
            <a:endParaRPr lang="uk-UA" sz="24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– </a:t>
            </a:r>
            <a:r>
              <a:rPr lang="uk-UA" sz="2400" dirty="0">
                <a:solidFill>
                  <a:schemeClr val="bg1"/>
                </a:solidFill>
              </a:rPr>
              <a:t>набори готових елементів, наявність яких заощаджує розробникам багато часу;</a:t>
            </a:r>
          </a:p>
          <a:p>
            <a:pPr marL="0" indent="0">
              <a:buNone/>
            </a:pPr>
            <a:r>
              <a:rPr lang="uk-UA" sz="2400" dirty="0">
                <a:solidFill>
                  <a:schemeClr val="bg1"/>
                </a:solidFill>
              </a:rPr>
              <a:t> – за допомогою цього фреймворку легко створювати адаптивні </a:t>
            </a:r>
            <a:r>
              <a:rPr lang="uk-UA" sz="2400" dirty="0" err="1">
                <a:solidFill>
                  <a:schemeClr val="bg1"/>
                </a:solidFill>
              </a:rPr>
              <a:t>дизайни</a:t>
            </a:r>
            <a:r>
              <a:rPr lang="uk-UA" sz="2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uk-UA" sz="2400" dirty="0">
                <a:solidFill>
                  <a:schemeClr val="bg1"/>
                </a:solidFill>
              </a:rPr>
              <a:t> – велика і активна спільнота розробників;</a:t>
            </a:r>
          </a:p>
          <a:p>
            <a:pPr marL="0" indent="0">
              <a:buNone/>
            </a:pPr>
            <a:r>
              <a:rPr lang="uk-UA" sz="2400" dirty="0">
                <a:solidFill>
                  <a:schemeClr val="bg1"/>
                </a:solidFill>
              </a:rPr>
              <a:t> – </a:t>
            </a:r>
            <a:r>
              <a:rPr lang="en-US" sz="2400" dirty="0">
                <a:solidFill>
                  <a:schemeClr val="bg1"/>
                </a:solidFill>
              </a:rPr>
              <a:t>Bootstrap </a:t>
            </a:r>
            <a:r>
              <a:rPr lang="uk-UA" sz="2400" dirty="0">
                <a:solidFill>
                  <a:schemeClr val="bg1"/>
                </a:solidFill>
              </a:rPr>
              <a:t>є дуже простим та зрозумілим у використанні, що полегшує вивчення і використання </a:t>
            </a:r>
            <a:r>
              <a:rPr lang="uk-UA" sz="2400" dirty="0" err="1">
                <a:solidFill>
                  <a:schemeClr val="bg1"/>
                </a:solidFill>
              </a:rPr>
              <a:t>фреймворка</a:t>
            </a:r>
            <a:r>
              <a:rPr lang="uk-UA" sz="2400" dirty="0">
                <a:solidFill>
                  <a:schemeClr val="bg1"/>
                </a:solidFill>
              </a:rPr>
              <a:t> як для початківців, так і для </a:t>
            </a:r>
            <a:r>
              <a:rPr lang="uk-UA" sz="2400" dirty="0" err="1">
                <a:solidFill>
                  <a:schemeClr val="bg1"/>
                </a:solidFill>
              </a:rPr>
              <a:t>досвідченних</a:t>
            </a:r>
            <a:r>
              <a:rPr lang="uk-UA" sz="2400" dirty="0">
                <a:solidFill>
                  <a:schemeClr val="bg1"/>
                </a:solidFill>
              </a:rPr>
              <a:t> розробників; </a:t>
            </a:r>
          </a:p>
          <a:p>
            <a:pPr marL="0" indent="0">
              <a:buNone/>
            </a:pPr>
            <a:r>
              <a:rPr lang="uk-UA" sz="2400" dirty="0">
                <a:solidFill>
                  <a:schemeClr val="bg1"/>
                </a:solidFill>
              </a:rPr>
              <a:t>– набори плагінів </a:t>
            </a:r>
            <a:r>
              <a:rPr lang="en-US" sz="2400" dirty="0">
                <a:solidFill>
                  <a:schemeClr val="bg1"/>
                </a:solidFill>
              </a:rPr>
              <a:t>JS, </a:t>
            </a:r>
            <a:r>
              <a:rPr lang="uk-UA" sz="2400" dirty="0">
                <a:solidFill>
                  <a:schemeClr val="bg1"/>
                </a:solidFill>
              </a:rPr>
              <a:t>які можна використовувати для додавання додаткових функцій до веб-сторінок.</a:t>
            </a:r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9BA65C90-B882-49C1-BC23-F4ACC6EB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3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uk-UA" b="1" cap="none" dirty="0"/>
              <a:t>П</a:t>
            </a:r>
            <a:r>
              <a:rPr lang="uk-UA" sz="3600" b="1" cap="none" dirty="0"/>
              <a:t>ризначення та застосування </a:t>
            </a:r>
            <a:r>
              <a:rPr lang="en-US" sz="3600" b="1" cap="none" dirty="0"/>
              <a:t>Bootstrap </a:t>
            </a:r>
            <a:r>
              <a:rPr lang="en-US" sz="3600" b="1" dirty="0"/>
              <a:t>5.3 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3C5C70-F05C-4DF7-9BFE-1953BDA3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2400" b="1" i="1" dirty="0">
                <a:solidFill>
                  <a:schemeClr val="bg1"/>
                </a:solidFill>
              </a:rPr>
              <a:t>Недоліки </a:t>
            </a:r>
            <a:r>
              <a:rPr lang="en-US" sz="2400" b="1" i="1" dirty="0">
                <a:solidFill>
                  <a:schemeClr val="bg1"/>
                </a:solidFill>
              </a:rPr>
              <a:t>Bootstrap: </a:t>
            </a:r>
            <a:endParaRPr lang="uk-UA" sz="2400" b="1" i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– </a:t>
            </a:r>
            <a:r>
              <a:rPr lang="uk-UA" sz="2400" dirty="0">
                <a:solidFill>
                  <a:schemeClr val="bg1"/>
                </a:solidFill>
              </a:rPr>
              <a:t>через те, що фреймворк для розробки надає набори вже готових елементів, веб-сторінки, що створені за допомогою </a:t>
            </a:r>
            <a:r>
              <a:rPr lang="en-US" sz="2400" dirty="0">
                <a:solidFill>
                  <a:schemeClr val="bg1"/>
                </a:solidFill>
              </a:rPr>
              <a:t>Bootstrap, </a:t>
            </a:r>
            <a:r>
              <a:rPr lang="uk-UA" sz="2400" dirty="0">
                <a:solidFill>
                  <a:schemeClr val="bg1"/>
                </a:solidFill>
              </a:rPr>
              <a:t>можуть бути схожими між собою; </a:t>
            </a:r>
          </a:p>
          <a:p>
            <a:pPr marL="0" indent="0" algn="just">
              <a:buNone/>
            </a:pPr>
            <a:r>
              <a:rPr lang="uk-UA" sz="2400" dirty="0">
                <a:solidFill>
                  <a:schemeClr val="bg1"/>
                </a:solidFill>
              </a:rPr>
              <a:t>– через те, що </a:t>
            </a:r>
            <a:r>
              <a:rPr lang="en-US" sz="2400" dirty="0">
                <a:solidFill>
                  <a:schemeClr val="bg1"/>
                </a:solidFill>
              </a:rPr>
              <a:t>Bootstrap </a:t>
            </a:r>
            <a:r>
              <a:rPr lang="uk-UA" sz="2400" dirty="0">
                <a:solidFill>
                  <a:schemeClr val="bg1"/>
                </a:solidFill>
              </a:rPr>
              <a:t>є доволі великим фреймворком, може відбутися збільшення розміру коду веб-застосунку. Це, в свою чергу, може негативно вплинути на швидкість завантаження та швидкість роботи веб-застосунку і на погане розуміння коду іншими розробниками, що не знайомі з </a:t>
            </a:r>
            <a:r>
              <a:rPr lang="en-US" sz="2400" dirty="0">
                <a:solidFill>
                  <a:schemeClr val="bg1"/>
                </a:solidFill>
              </a:rPr>
              <a:t>Bootstrap. 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3C581D88-4067-4BB1-98D4-5A7649D2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9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uk-UA" sz="3600" b="1" cap="none" dirty="0"/>
              <a:t>Призначення та застосування </a:t>
            </a:r>
            <a:r>
              <a:rPr lang="en-US" sz="3600" b="1" cap="none" dirty="0"/>
              <a:t>Bootstrap 5.3 </a:t>
            </a:r>
            <a:endParaRPr lang="uk-UA" b="1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33C5C70-F05C-4DF7-9BFE-1953BDA31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09" y="2318713"/>
            <a:ext cx="10536381" cy="3649133"/>
          </a:xfrm>
        </p:spPr>
        <p:txBody>
          <a:bodyPr>
            <a:noAutofit/>
          </a:bodyPr>
          <a:lstStyle/>
          <a:p>
            <a:r>
              <a:rPr lang="uk-UA" sz="2400" b="1" u="sng" dirty="0">
                <a:solidFill>
                  <a:schemeClr val="bg1"/>
                </a:solidFill>
              </a:rPr>
              <a:t>Версії </a:t>
            </a:r>
            <a:r>
              <a:rPr lang="en-US" sz="2400" b="1" u="sng" dirty="0">
                <a:solidFill>
                  <a:schemeClr val="bg1"/>
                </a:solidFill>
              </a:rPr>
              <a:t>Bootstrap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Bootstrap 5 (</a:t>
            </a:r>
            <a:r>
              <a:rPr lang="uk-UA" sz="2400" dirty="0">
                <a:solidFill>
                  <a:schemeClr val="bg1"/>
                </a:solidFill>
              </a:rPr>
              <a:t>випущено у 2021 році) — найновіша версія 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r>
              <a:rPr lang="en-US" sz="2400" dirty="0">
                <a:solidFill>
                  <a:schemeClr val="bg1"/>
                </a:solidFill>
              </a:rPr>
              <a:t> (</a:t>
            </a:r>
            <a:r>
              <a:rPr lang="uk-UA" sz="2400" dirty="0">
                <a:solidFill>
                  <a:schemeClr val="bg1"/>
                </a:solidFill>
              </a:rPr>
              <a:t>випущено у 2013 році); з новими компонентами, швидшою таблицею стилів і більшою швидкістю реагування.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Bootstrap 5 </a:t>
            </a:r>
            <a:r>
              <a:rPr lang="uk-UA" sz="2400" dirty="0">
                <a:solidFill>
                  <a:schemeClr val="bg1"/>
                </a:solidFill>
              </a:rPr>
              <a:t>підтримує найновіші стабільні версії всіх основних браузерів і платформ. Однак </a:t>
            </a:r>
            <a:r>
              <a:rPr lang="en-US" sz="2400" dirty="0">
                <a:solidFill>
                  <a:schemeClr val="bg1"/>
                </a:solidFill>
              </a:rPr>
              <a:t>Internet Explorer 11 </a:t>
            </a:r>
            <a:r>
              <a:rPr lang="uk-UA" sz="2400" dirty="0">
                <a:solidFill>
                  <a:schemeClr val="bg1"/>
                </a:solidFill>
              </a:rPr>
              <a:t>і старіші версії не підтримуються.</a:t>
            </a:r>
          </a:p>
          <a:p>
            <a:pPr algn="just"/>
            <a:r>
              <a:rPr lang="uk-UA" sz="2400" dirty="0">
                <a:solidFill>
                  <a:schemeClr val="bg1"/>
                </a:solidFill>
              </a:rPr>
              <a:t>Основна відмінність між </a:t>
            </a:r>
            <a:r>
              <a:rPr lang="en-US" sz="2400" dirty="0">
                <a:solidFill>
                  <a:schemeClr val="bg1"/>
                </a:solidFill>
              </a:rPr>
              <a:t>Bootstrap 5 </a:t>
            </a:r>
            <a:r>
              <a:rPr lang="uk-UA" sz="2400" dirty="0">
                <a:solidFill>
                  <a:schemeClr val="bg1"/>
                </a:solidFill>
              </a:rPr>
              <a:t>і </a:t>
            </a:r>
            <a:r>
              <a:rPr lang="en-US" sz="2400" dirty="0">
                <a:solidFill>
                  <a:schemeClr val="bg1"/>
                </a:solidFill>
              </a:rPr>
              <a:t>Bootstrap 3 &amp; 4 </a:t>
            </a:r>
            <a:r>
              <a:rPr lang="uk-UA" sz="2400" dirty="0">
                <a:solidFill>
                  <a:schemeClr val="bg1"/>
                </a:solidFill>
              </a:rPr>
              <a:t>полягає в тому, що </a:t>
            </a:r>
            <a:r>
              <a:rPr lang="en-US" sz="2400" dirty="0">
                <a:solidFill>
                  <a:schemeClr val="bg1"/>
                </a:solidFill>
              </a:rPr>
              <a:t>Bootstrap 5 </a:t>
            </a:r>
            <a:r>
              <a:rPr lang="uk-UA" sz="2400" dirty="0">
                <a:solidFill>
                  <a:schemeClr val="bg1"/>
                </a:solidFill>
              </a:rPr>
              <a:t>перейшов на ванільний </a:t>
            </a:r>
            <a:r>
              <a:rPr lang="en-US" sz="2400" dirty="0">
                <a:solidFill>
                  <a:schemeClr val="bg1"/>
                </a:solidFill>
              </a:rPr>
              <a:t>JavaScript </a:t>
            </a:r>
            <a:r>
              <a:rPr lang="uk-UA" sz="2400" dirty="0">
                <a:solidFill>
                  <a:schemeClr val="bg1"/>
                </a:solidFill>
              </a:rPr>
              <a:t>замість </a:t>
            </a:r>
            <a:r>
              <a:rPr lang="en-US" sz="2400" dirty="0">
                <a:solidFill>
                  <a:schemeClr val="bg1"/>
                </a:solidFill>
              </a:rPr>
              <a:t>jQuery.</a:t>
            </a:r>
          </a:p>
          <a:p>
            <a:pPr marL="0" indent="0" algn="just">
              <a:buNone/>
            </a:pPr>
            <a:endParaRPr lang="uk-UA" sz="2000" dirty="0">
              <a:solidFill>
                <a:schemeClr val="bg1"/>
              </a:solidFill>
            </a:endParaRPr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3C581D88-4067-4BB1-98D4-5A7649D2A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4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 </a:t>
            </a:r>
            <a:r>
              <a:rPr lang="en-US" b="1" dirty="0"/>
              <a:t>CDN </a:t>
            </a:r>
            <a:r>
              <a:rPr lang="uk-UA" b="1" cap="none" dirty="0"/>
              <a:t>підключення </a:t>
            </a:r>
            <a:r>
              <a:rPr lang="en-US" b="1" cap="none" dirty="0"/>
              <a:t>Bootstrap </a:t>
            </a:r>
            <a:r>
              <a:rPr lang="en-US" b="1" dirty="0"/>
              <a:t>5.3</a:t>
            </a:r>
            <a:endParaRPr lang="uk-UA" b="1" dirty="0"/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3C640EB0-9850-49E3-8E41-CEAEC13C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i="0" dirty="0">
                <a:solidFill>
                  <a:schemeClr val="bg1"/>
                </a:solidFill>
                <a:effectLst/>
              </a:rPr>
              <a:t>ШВИДКИЙ СТАРТ</a:t>
            </a:r>
          </a:p>
          <a:p>
            <a:pPr marL="0" indent="0">
              <a:buNone/>
            </a:pPr>
            <a:r>
              <a:rPr lang="uk-UA" sz="2400" b="0" i="0" dirty="0">
                <a:solidFill>
                  <a:schemeClr val="bg1"/>
                </a:solidFill>
                <a:effectLst/>
              </a:rPr>
              <a:t>Підключить готовий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CSS </a:t>
            </a:r>
            <a:r>
              <a:rPr lang="uk-UA" sz="2400" b="0" i="0" dirty="0">
                <a:solidFill>
                  <a:schemeClr val="bg1"/>
                </a:solidFill>
                <a:effectLst/>
              </a:rPr>
              <a:t>і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JavaScript Bootstrap </a:t>
            </a:r>
            <a:r>
              <a:rPr lang="uk-UA" sz="2400" b="0" i="0" dirty="0">
                <a:solidFill>
                  <a:schemeClr val="bg1"/>
                </a:solidFill>
                <a:effectLst/>
              </a:rPr>
              <a:t>через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CDN </a:t>
            </a:r>
            <a:r>
              <a:rPr lang="uk-UA" sz="2400" b="0" i="0" dirty="0">
                <a:solidFill>
                  <a:schemeClr val="bg1"/>
                </a:solidFill>
                <a:effectLst/>
              </a:rPr>
              <a:t>без необхідності виконувати будь-які етапи створення.</a:t>
            </a:r>
            <a:endParaRPr lang="en-US" sz="2400" b="0" i="0" dirty="0">
              <a:solidFill>
                <a:schemeClr val="bg1"/>
              </a:solidFill>
              <a:effectLst/>
            </a:endParaRPr>
          </a:p>
          <a:p>
            <a:pPr marL="0" indent="0" algn="just">
              <a:buNone/>
            </a:pPr>
            <a:r>
              <a:rPr lang="en-US" sz="2400" b="1" i="0" dirty="0">
                <a:solidFill>
                  <a:schemeClr val="bg1"/>
                </a:solidFill>
                <a:effectLst/>
              </a:rPr>
              <a:t>CDN (Content Delivery Network)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– </a:t>
            </a:r>
            <a:r>
              <a:rPr lang="uk-UA" sz="2400" b="0" i="0" dirty="0">
                <a:solidFill>
                  <a:schemeClr val="bg1"/>
                </a:solidFill>
                <a:effectLst/>
              </a:rPr>
              <a:t>це географічно розподілена мережева інфраструктура, що забезпечує швидку доставку контенту користувачам веб-сервісів та сайтів. Сервери, що входять до складу 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CDN, </a:t>
            </a:r>
            <a:r>
              <a:rPr lang="uk-UA" sz="2400" b="0" i="0" dirty="0">
                <a:solidFill>
                  <a:schemeClr val="bg1"/>
                </a:solidFill>
                <a:effectLst/>
              </a:rPr>
              <a:t>географічно розташовуються таким чином, щоб зробити час відповіді для користувачів сайту/сервісу мінімальним.</a:t>
            </a:r>
          </a:p>
          <a:p>
            <a:pPr marL="0" indent="0">
              <a:buNone/>
            </a:pPr>
            <a:endParaRPr lang="uk-UA" sz="2000" dirty="0"/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5E30B9AE-9F44-45A3-B8C1-15C2B73A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4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</a:t>
            </a:r>
            <a:r>
              <a:rPr lang="en-US" b="1" dirty="0"/>
              <a:t>CDN </a:t>
            </a:r>
            <a:r>
              <a:rPr lang="uk-UA" b="1" cap="none" dirty="0"/>
              <a:t>підключення </a:t>
            </a:r>
            <a:r>
              <a:rPr lang="en-US" b="1" cap="none" dirty="0"/>
              <a:t>Bootstrap </a:t>
            </a:r>
            <a:r>
              <a:rPr lang="en-US" b="1" dirty="0"/>
              <a:t>5.3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243B8-8730-4F5D-890D-9EE05DDC6E96}"/>
              </a:ext>
            </a:extLst>
          </p:cNvPr>
          <p:cNvSpPr txBox="1"/>
          <p:nvPr/>
        </p:nvSpPr>
        <p:spPr>
          <a:xfrm>
            <a:off x="948267" y="1897503"/>
            <a:ext cx="1036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/>
            <a:r>
              <a:rPr lang="en-US" sz="2400" b="1" i="0" dirty="0" err="1">
                <a:solidFill>
                  <a:schemeClr val="bg1"/>
                </a:solidFill>
                <a:effectLst/>
                <a:latin typeface="-apple-system"/>
              </a:rPr>
              <a:t>jsDelivr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— </a:t>
            </a:r>
            <a:r>
              <a:rPr lang="uk-UA" sz="2400" b="0" i="0" dirty="0">
                <a:solidFill>
                  <a:schemeClr val="bg1"/>
                </a:solidFill>
                <a:effectLst/>
                <a:latin typeface="-apple-system"/>
              </a:rPr>
              <a:t>це безкоштовний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CDN </a:t>
            </a:r>
            <a:r>
              <a:rPr lang="uk-UA" sz="2400" b="0" i="0" dirty="0">
                <a:solidFill>
                  <a:schemeClr val="bg1"/>
                </a:solidFill>
                <a:effectLst/>
                <a:latin typeface="-apple-system"/>
              </a:rPr>
              <a:t>для файлів з відкритим кодом. Ми тісно інтегровані з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Github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uk-UA" sz="2400" b="0" i="0" dirty="0">
                <a:solidFill>
                  <a:schemeClr val="bg1"/>
                </a:solidFill>
                <a:effectLst/>
                <a:latin typeface="-apple-system"/>
              </a:rPr>
              <a:t>і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-apple-system"/>
              </a:rPr>
              <a:t>npm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, </a:t>
            </a:r>
            <a:r>
              <a:rPr lang="uk-UA" sz="2400" b="0" i="0" dirty="0">
                <a:solidFill>
                  <a:schemeClr val="bg1"/>
                </a:solidFill>
                <a:effectLst/>
                <a:latin typeface="-apple-system"/>
              </a:rPr>
              <a:t>що дозволяє нам автоматично надавати надійну службу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CDN </a:t>
            </a:r>
            <a:r>
              <a:rPr lang="uk-UA" sz="2400" b="0" i="0" dirty="0">
                <a:solidFill>
                  <a:schemeClr val="bg1"/>
                </a:solidFill>
                <a:effectLst/>
                <a:latin typeface="-apple-system"/>
              </a:rPr>
              <a:t>майже кожному проекту з відкритим кодом.</a:t>
            </a: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9DBE365-41BE-429B-802F-EEA0D1EFA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42" y="3429000"/>
            <a:ext cx="9241384" cy="2375070"/>
          </a:xfrm>
          <a:prstGeom prst="rect">
            <a:avLst/>
          </a:prstGeom>
        </p:spPr>
      </p:pic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4B6CF9BE-8794-4F25-9A49-1D2F0311A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99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AB32A-5F86-49B5-AFC7-23728960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 </a:t>
            </a:r>
            <a:r>
              <a:rPr lang="en-US" sz="3600" b="1" dirty="0"/>
              <a:t>CDN </a:t>
            </a:r>
            <a:r>
              <a:rPr lang="uk-UA" sz="3600" b="1" cap="none" dirty="0"/>
              <a:t>підключення </a:t>
            </a:r>
            <a:r>
              <a:rPr lang="en-US" b="1" cap="none" dirty="0"/>
              <a:t>B</a:t>
            </a:r>
            <a:r>
              <a:rPr lang="en-US" sz="3600" b="1" cap="none" dirty="0"/>
              <a:t>ootstrap </a:t>
            </a:r>
            <a:r>
              <a:rPr lang="en-US" sz="3600" b="1" dirty="0"/>
              <a:t>5.3</a:t>
            </a:r>
            <a:endParaRPr lang="uk-UA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47E81-81BC-457D-B16E-E0F52EF79E59}"/>
              </a:ext>
            </a:extLst>
          </p:cNvPr>
          <p:cNvSpPr txBox="1"/>
          <p:nvPr/>
        </p:nvSpPr>
        <p:spPr>
          <a:xfrm>
            <a:off x="965200" y="1631246"/>
            <a:ext cx="102615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&lt;!</a:t>
            </a:r>
            <a:r>
              <a:rPr lang="uk-UA" dirty="0" err="1">
                <a:solidFill>
                  <a:schemeClr val="bg1"/>
                </a:solidFill>
              </a:rPr>
              <a:t>doctype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html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&lt;</a:t>
            </a:r>
            <a:r>
              <a:rPr lang="uk-UA" dirty="0" err="1">
                <a:solidFill>
                  <a:schemeClr val="bg1"/>
                </a:solidFill>
              </a:rPr>
              <a:t>html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lang</a:t>
            </a:r>
            <a:r>
              <a:rPr lang="uk-UA" dirty="0">
                <a:solidFill>
                  <a:schemeClr val="bg1"/>
                </a:solidFill>
              </a:rPr>
              <a:t>="</a:t>
            </a:r>
            <a:r>
              <a:rPr lang="uk-UA" dirty="0" err="1">
                <a:solidFill>
                  <a:schemeClr val="bg1"/>
                </a:solidFill>
              </a:rPr>
              <a:t>en</a:t>
            </a:r>
            <a:r>
              <a:rPr lang="uk-UA" dirty="0">
                <a:solidFill>
                  <a:schemeClr val="bg1"/>
                </a:solidFill>
              </a:rPr>
              <a:t>"&gt;</a:t>
            </a:r>
          </a:p>
          <a:p>
            <a:r>
              <a:rPr lang="uk-UA" dirty="0">
                <a:solidFill>
                  <a:schemeClr val="bg1"/>
                </a:solidFill>
              </a:rPr>
              <a:t>  &lt;</a:t>
            </a:r>
            <a:r>
              <a:rPr lang="uk-UA" dirty="0" err="1">
                <a:solidFill>
                  <a:schemeClr val="bg1"/>
                </a:solidFill>
              </a:rPr>
              <a:t>head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    &lt;</a:t>
            </a:r>
            <a:r>
              <a:rPr lang="uk-UA" dirty="0" err="1">
                <a:solidFill>
                  <a:schemeClr val="bg1"/>
                </a:solidFill>
              </a:rPr>
              <a:t>meta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charset</a:t>
            </a:r>
            <a:r>
              <a:rPr lang="uk-UA" dirty="0">
                <a:solidFill>
                  <a:schemeClr val="bg1"/>
                </a:solidFill>
              </a:rPr>
              <a:t>="utf-8"&gt;</a:t>
            </a:r>
          </a:p>
          <a:p>
            <a:r>
              <a:rPr lang="uk-UA" dirty="0">
                <a:solidFill>
                  <a:schemeClr val="bg1"/>
                </a:solidFill>
              </a:rPr>
              <a:t>    &lt;</a:t>
            </a:r>
            <a:r>
              <a:rPr lang="uk-UA" dirty="0" err="1">
                <a:solidFill>
                  <a:schemeClr val="bg1"/>
                </a:solidFill>
              </a:rPr>
              <a:t>meta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name</a:t>
            </a:r>
            <a:r>
              <a:rPr lang="uk-UA" dirty="0">
                <a:solidFill>
                  <a:schemeClr val="bg1"/>
                </a:solidFill>
              </a:rPr>
              <a:t>="</a:t>
            </a:r>
            <a:r>
              <a:rPr lang="uk-UA" dirty="0" err="1">
                <a:solidFill>
                  <a:schemeClr val="bg1"/>
                </a:solidFill>
              </a:rPr>
              <a:t>viewport</a:t>
            </a:r>
            <a:r>
              <a:rPr lang="uk-UA" dirty="0">
                <a:solidFill>
                  <a:schemeClr val="bg1"/>
                </a:solidFill>
              </a:rPr>
              <a:t>" </a:t>
            </a:r>
            <a:r>
              <a:rPr lang="uk-UA" dirty="0" err="1">
                <a:solidFill>
                  <a:schemeClr val="bg1"/>
                </a:solidFill>
              </a:rPr>
              <a:t>content</a:t>
            </a:r>
            <a:r>
              <a:rPr lang="uk-UA" dirty="0">
                <a:solidFill>
                  <a:schemeClr val="bg1"/>
                </a:solidFill>
              </a:rPr>
              <a:t>="</a:t>
            </a:r>
            <a:r>
              <a:rPr lang="uk-UA" dirty="0" err="1">
                <a:solidFill>
                  <a:schemeClr val="bg1"/>
                </a:solidFill>
              </a:rPr>
              <a:t>width</a:t>
            </a:r>
            <a:r>
              <a:rPr lang="uk-UA" dirty="0">
                <a:solidFill>
                  <a:schemeClr val="bg1"/>
                </a:solidFill>
              </a:rPr>
              <a:t>=</a:t>
            </a:r>
            <a:r>
              <a:rPr lang="uk-UA" dirty="0" err="1">
                <a:solidFill>
                  <a:schemeClr val="bg1"/>
                </a:solidFill>
              </a:rPr>
              <a:t>device-width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initial-scale</a:t>
            </a:r>
            <a:r>
              <a:rPr lang="uk-UA" dirty="0">
                <a:solidFill>
                  <a:schemeClr val="bg1"/>
                </a:solidFill>
              </a:rPr>
              <a:t>=1"&gt;</a:t>
            </a:r>
          </a:p>
          <a:p>
            <a:r>
              <a:rPr lang="uk-UA" dirty="0">
                <a:solidFill>
                  <a:schemeClr val="bg1"/>
                </a:solidFill>
              </a:rPr>
              <a:t>    &lt;</a:t>
            </a:r>
            <a:r>
              <a:rPr lang="uk-UA" dirty="0" err="1">
                <a:solidFill>
                  <a:schemeClr val="bg1"/>
                </a:solidFill>
              </a:rPr>
              <a:t>title</a:t>
            </a:r>
            <a:r>
              <a:rPr lang="uk-UA" dirty="0">
                <a:solidFill>
                  <a:schemeClr val="bg1"/>
                </a:solidFill>
              </a:rPr>
              <a:t>&gt;</a:t>
            </a:r>
            <a:r>
              <a:rPr lang="uk-UA" dirty="0" err="1">
                <a:solidFill>
                  <a:schemeClr val="bg1"/>
                </a:solidFill>
              </a:rPr>
              <a:t>Bootstrap</a:t>
            </a:r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dirty="0" err="1">
                <a:solidFill>
                  <a:schemeClr val="bg1"/>
                </a:solidFill>
              </a:rPr>
              <a:t>demo</a:t>
            </a:r>
            <a:r>
              <a:rPr lang="uk-UA" dirty="0">
                <a:solidFill>
                  <a:schemeClr val="bg1"/>
                </a:solidFill>
              </a:rPr>
              <a:t>&lt;/</a:t>
            </a:r>
            <a:r>
              <a:rPr lang="uk-UA" dirty="0" err="1">
                <a:solidFill>
                  <a:schemeClr val="bg1"/>
                </a:solidFill>
              </a:rPr>
              <a:t>title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    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&lt;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link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href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="https://cdn.jsdelivr.net/npm/bootstrap@5.3.3/dist/css/bootstrap.min.css"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rel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stylesheet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"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integrity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="sha384-QWTKZyjpPEjISv5WaRU9OFeRpok6YctnYmDr5pNlyT2bRjXh0JMhjY6hW+ALEwIH"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crossorigin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anonymous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"&gt;</a:t>
            </a:r>
          </a:p>
          <a:p>
            <a:r>
              <a:rPr lang="uk-UA" dirty="0">
                <a:solidFill>
                  <a:schemeClr val="bg1"/>
                </a:solidFill>
              </a:rPr>
              <a:t>  &lt;/</a:t>
            </a:r>
            <a:r>
              <a:rPr lang="uk-UA" dirty="0" err="1">
                <a:solidFill>
                  <a:schemeClr val="bg1"/>
                </a:solidFill>
              </a:rPr>
              <a:t>head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  &lt;</a:t>
            </a:r>
            <a:r>
              <a:rPr lang="uk-UA" dirty="0" err="1">
                <a:solidFill>
                  <a:schemeClr val="bg1"/>
                </a:solidFill>
              </a:rPr>
              <a:t>body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    &lt;h1&gt;</a:t>
            </a:r>
            <a:r>
              <a:rPr lang="uk-UA" dirty="0" err="1">
                <a:solidFill>
                  <a:schemeClr val="bg1"/>
                </a:solidFill>
              </a:rPr>
              <a:t>Hello</a:t>
            </a:r>
            <a:r>
              <a:rPr lang="uk-UA" dirty="0">
                <a:solidFill>
                  <a:schemeClr val="bg1"/>
                </a:solidFill>
              </a:rPr>
              <a:t>, </a:t>
            </a:r>
            <a:r>
              <a:rPr lang="uk-UA" dirty="0" err="1">
                <a:solidFill>
                  <a:schemeClr val="bg1"/>
                </a:solidFill>
              </a:rPr>
              <a:t>world</a:t>
            </a:r>
            <a:r>
              <a:rPr lang="uk-UA" dirty="0">
                <a:solidFill>
                  <a:schemeClr val="bg1"/>
                </a:solidFill>
              </a:rPr>
              <a:t>!&lt;/h1&gt;</a:t>
            </a:r>
          </a:p>
          <a:p>
            <a:r>
              <a:rPr lang="uk-UA" dirty="0">
                <a:solidFill>
                  <a:schemeClr val="bg1"/>
                </a:solidFill>
              </a:rPr>
              <a:t>    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&lt;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script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src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="https://cdn.jsdelivr.net/npm/bootstrap@5.3.3/dist/js/bootstrap.bundle.min.js"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integrity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="sha384-YvpcrYf0tY3lHB60NNkmXc5s9fDVZLESaAA55NDzOxhy9GkcIdslK1eN7N6jIeHz" 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crossorigin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="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anonymous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"&gt;&lt;/</a:t>
            </a:r>
            <a:r>
              <a:rPr lang="uk-UA" dirty="0" err="1">
                <a:solidFill>
                  <a:schemeClr val="bg1"/>
                </a:solidFill>
                <a:highlight>
                  <a:srgbClr val="FFFF00"/>
                </a:highlight>
              </a:rPr>
              <a:t>script</a:t>
            </a:r>
            <a:r>
              <a:rPr lang="uk-UA" dirty="0">
                <a:solidFill>
                  <a:schemeClr val="bg1"/>
                </a:solidFill>
                <a:highlight>
                  <a:srgbClr val="FFFF00"/>
                </a:highlight>
              </a:rPr>
              <a:t>&gt;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en-US" dirty="0">
                <a:solidFill>
                  <a:schemeClr val="bg1"/>
                </a:solidFill>
              </a:rPr>
              <a:t>&lt;a class="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btn</a:t>
            </a:r>
            <a:r>
              <a:rPr lang="en-US" dirty="0">
                <a:solidFill>
                  <a:schemeClr val="bg1"/>
                </a:solidFill>
              </a:rPr>
              <a:t>-primary" </a:t>
            </a:r>
            <a:r>
              <a:rPr lang="en-US" dirty="0" err="1">
                <a:solidFill>
                  <a:schemeClr val="bg1"/>
                </a:solidFill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="#" target="_blank"&gt;button&lt;/a&gt;</a:t>
            </a:r>
            <a:endParaRPr lang="uk-UA" dirty="0">
              <a:solidFill>
                <a:schemeClr val="bg1"/>
              </a:solidFill>
            </a:endParaRPr>
          </a:p>
          <a:p>
            <a:r>
              <a:rPr lang="uk-UA" dirty="0">
                <a:solidFill>
                  <a:schemeClr val="bg1"/>
                </a:solidFill>
              </a:rPr>
              <a:t>  &lt;/</a:t>
            </a:r>
            <a:r>
              <a:rPr lang="uk-UA" dirty="0" err="1">
                <a:solidFill>
                  <a:schemeClr val="bg1"/>
                </a:solidFill>
              </a:rPr>
              <a:t>body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  <a:p>
            <a:r>
              <a:rPr lang="uk-UA" dirty="0">
                <a:solidFill>
                  <a:schemeClr val="bg1"/>
                </a:solidFill>
              </a:rPr>
              <a:t>&lt;/</a:t>
            </a:r>
            <a:r>
              <a:rPr lang="uk-UA" dirty="0" err="1">
                <a:solidFill>
                  <a:schemeClr val="bg1"/>
                </a:solidFill>
              </a:rPr>
              <a:t>html</a:t>
            </a:r>
            <a:r>
              <a:rPr lang="uk-UA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E9ADCA-45FE-46D0-B7EA-31BFD3A1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923" y="1631246"/>
            <a:ext cx="2581275" cy="1266825"/>
          </a:xfrm>
          <a:prstGeom prst="rect">
            <a:avLst/>
          </a:prstGeom>
        </p:spPr>
      </p:pic>
      <p:pic>
        <p:nvPicPr>
          <p:cNvPr id="5" name="Picture 4" descr="Bootstrap 5">
            <a:extLst>
              <a:ext uri="{FF2B5EF4-FFF2-40B4-BE49-F238E27FC236}">
                <a16:creationId xmlns:a16="http://schemas.microsoft.com/office/drawing/2014/main" id="{033066E7-A828-4DE1-8FC7-B88313935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513" y="199537"/>
            <a:ext cx="1360487" cy="82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10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Пересіч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882</Words>
  <Application>Microsoft Office PowerPoint</Application>
  <PresentationFormat>Широкий екран</PresentationFormat>
  <Paragraphs>80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Небеса</vt:lpstr>
      <vt:lpstr>Лекція 1. Фреймворк Bootstrap</vt:lpstr>
      <vt:lpstr>План</vt:lpstr>
      <vt:lpstr> Призначення та застосування Bootstrap 5.3</vt:lpstr>
      <vt:lpstr> Призначення та застосування Bootstrap 5.3</vt:lpstr>
      <vt:lpstr> Призначення та застосування Bootstrap 5.3 </vt:lpstr>
      <vt:lpstr> Призначення та застосування Bootstrap 5.3 </vt:lpstr>
      <vt:lpstr> CDN підключення Bootstrap 5.3</vt:lpstr>
      <vt:lpstr> CDN підключення Bootstrap 5.3</vt:lpstr>
      <vt:lpstr> CDN підключення Bootstrap 5.3</vt:lpstr>
      <vt:lpstr> Альтернативні CDN</vt:lpstr>
      <vt:lpstr> Завантаження Bootstrap 5.3 та підключення до проєкту на Open Server </vt:lpstr>
      <vt:lpstr> Структура файлів Bootstrap 5.3</vt:lpstr>
      <vt:lpstr>Скомпільований Bootstrap 5.3</vt:lpstr>
      <vt:lpstr> Підключення до проєкту</vt:lpstr>
      <vt:lpstr>Вихідний код Bootstrap (Full) </vt:lpstr>
      <vt:lpstr>Літературні джерела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Фреймворк Bootstrap</dc:title>
  <dc:creator>Admin</dc:creator>
  <cp:lastModifiedBy>User</cp:lastModifiedBy>
  <cp:revision>28</cp:revision>
  <dcterms:created xsi:type="dcterms:W3CDTF">2024-08-21T09:41:59Z</dcterms:created>
  <dcterms:modified xsi:type="dcterms:W3CDTF">2024-08-22T16:06:46Z</dcterms:modified>
</cp:coreProperties>
</file>