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9F46399-801B-4685-98F1-1A09A0472948}" type="datetimeFigureOut">
              <a:rPr lang="uk-UA" smtClean="0"/>
              <a:t>06.10.2024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71638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06.10.2024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58930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06.10.2024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660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06.10.2024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4407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06.10.2024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9025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06.10.2024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7938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06.10.2024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7175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06.10.2024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17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06.10.2024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8954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06.10.2024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0022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06.10.2024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98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06.10.2024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3060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06.10.2024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027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06.10.2024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0252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06.10.2024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754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06.10.2024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523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46399-801B-4685-98F1-1A09A0472948}" type="datetimeFigureOut">
              <a:rPr lang="uk-UA" smtClean="0"/>
              <a:t>06.10.2024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5922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F46399-801B-4685-98F1-1A09A0472948}" type="datetimeFigureOut">
              <a:rPr lang="uk-UA" smtClean="0"/>
              <a:t>06.10.2024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F8B9A1-E25E-4A34-921E-39933A9AAE29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82997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forms/form-control/" TargetMode="External"/><Relationship Id="rId2" Type="http://schemas.openxmlformats.org/officeDocument/2006/relationships/hyperlink" Target="https://www.w3schools.com/html/html_forms.asp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etbootstrap.com/docs/5.3/forms/floating-labels/" TargetMode="External"/><Relationship Id="rId4" Type="http://schemas.openxmlformats.org/officeDocument/2006/relationships/hyperlink" Target="https://getbootstrap.com/docs/5.3/forms/checks-radio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0991D-553C-4A52-8B97-6BB41223B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3554076"/>
            <a:ext cx="11218606" cy="2421464"/>
          </a:xfrm>
        </p:spPr>
        <p:txBody>
          <a:bodyPr>
            <a:normAutofit/>
          </a:bodyPr>
          <a:lstStyle/>
          <a:p>
            <a:r>
              <a:rPr lang="uk-UA" b="1" i="1" dirty="0"/>
              <a:t>Лекція 6</a:t>
            </a:r>
            <a:r>
              <a:rPr lang="en-US" b="1" i="1" dirty="0"/>
              <a:t>#1</a:t>
            </a:r>
            <a:r>
              <a:rPr lang="uk-UA" b="1" i="1" dirty="0"/>
              <a:t>. Конструювання форм </a:t>
            </a:r>
            <a:endParaRPr lang="uk-UA" b="1" dirty="0"/>
          </a:p>
        </p:txBody>
      </p:sp>
      <p:pic>
        <p:nvPicPr>
          <p:cNvPr id="4" name="Picture 4" descr="Bootstrap 5">
            <a:extLst>
              <a:ext uri="{FF2B5EF4-FFF2-40B4-BE49-F238E27FC236}">
                <a16:creationId xmlns:a16="http://schemas.microsoft.com/office/drawing/2014/main" id="{52CCD0BB-AA79-460D-99D4-D40ED7C25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781" y="992619"/>
            <a:ext cx="5150437" cy="3104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Пряма сполучна лінія 5">
            <a:extLst>
              <a:ext uri="{FF2B5EF4-FFF2-40B4-BE49-F238E27FC236}">
                <a16:creationId xmlns:a16="http://schemas.microsoft.com/office/drawing/2014/main" id="{F910D534-27A3-4CAC-A3FF-CBA0CE8B41BA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" y="4764808"/>
            <a:ext cx="11118272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58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59FC4-3DF3-4143-9BCB-A4BE5992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bg1"/>
                </a:solidFill>
              </a:rPr>
              <a:t> </a:t>
            </a:r>
            <a:r>
              <a:rPr lang="uk-UA" b="1" dirty="0">
                <a:latin typeface="+mn-lt"/>
              </a:rPr>
              <a:t>Чек бокси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(</a:t>
            </a:r>
            <a:r>
              <a:rPr lang="uk-UA" cap="none" dirty="0">
                <a:latin typeface="+mn-lt"/>
              </a:rPr>
              <a:t>Прапорці</a:t>
            </a:r>
            <a:r>
              <a:rPr lang="en-US" dirty="0">
                <a:latin typeface="+mn-lt"/>
              </a:rPr>
              <a:t>)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F4D9E30A-303C-4FC9-89D4-31D8064F0016}"/>
              </a:ext>
            </a:extLst>
          </p:cNvPr>
          <p:cNvSpPr/>
          <p:nvPr/>
        </p:nvSpPr>
        <p:spPr>
          <a:xfrm>
            <a:off x="726358" y="1728469"/>
            <a:ext cx="107392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 algn="just"/>
            <a:r>
              <a:rPr lang="uk-UA" sz="2400" dirty="0">
                <a:solidFill>
                  <a:schemeClr val="bg1"/>
                </a:solidFill>
              </a:rPr>
              <a:t>Прапорці використовуються, якщо ви хочете, щоб користувач вибрав будь-яку кількість параметрів зі списку попередньо встановлених параметрів.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FB7016-C5E0-4AED-955B-C29C91FCF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63" y="2846592"/>
            <a:ext cx="2171700" cy="1381125"/>
          </a:xfrm>
          <a:prstGeom prst="rect">
            <a:avLst/>
          </a:prstGeom>
        </p:spPr>
      </p:pic>
      <p:sp>
        <p:nvSpPr>
          <p:cNvPr id="9" name="Прямокутник 8">
            <a:extLst>
              <a:ext uri="{FF2B5EF4-FFF2-40B4-BE49-F238E27FC236}">
                <a16:creationId xmlns:a16="http://schemas.microsoft.com/office/drawing/2014/main" id="{69EB2AF2-C8BA-41FB-860E-30D29DE9B806}"/>
              </a:ext>
            </a:extLst>
          </p:cNvPr>
          <p:cNvSpPr/>
          <p:nvPr/>
        </p:nvSpPr>
        <p:spPr>
          <a:xfrm>
            <a:off x="3295035" y="2959707"/>
            <a:ext cx="81706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uk-UA" sz="2400" dirty="0">
                <a:solidFill>
                  <a:schemeClr val="bg1"/>
                </a:solidFill>
              </a:rPr>
              <a:t>Для стилізації прапорців використовуйте елемент-обгортку,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class="form-check"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щоб забезпечити належні поля для міток і прапорців.</a:t>
            </a:r>
          </a:p>
          <a:p>
            <a:pPr indent="457200" algn="just"/>
            <a:endParaRPr lang="uk-UA" sz="2400" dirty="0">
              <a:solidFill>
                <a:schemeClr val="bg1"/>
              </a:solidFill>
            </a:endParaRPr>
          </a:p>
          <a:p>
            <a:pPr indent="457200" algn="just"/>
            <a:r>
              <a:rPr lang="uk-UA" sz="2400" dirty="0">
                <a:solidFill>
                  <a:schemeClr val="bg1"/>
                </a:solidFill>
              </a:rPr>
              <a:t>Потім додайте 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form-check-label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клас до елементів міток і 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form-check-input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належного стилю прапорців усередині 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form-check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контейнера.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90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59FC4-3DF3-4143-9BCB-A4BE5992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+mn-lt"/>
              </a:rPr>
              <a:t>Приклад Чек Бокси </a:t>
            </a:r>
            <a:r>
              <a:rPr lang="en-US" dirty="0">
                <a:latin typeface="+mn-lt"/>
              </a:rPr>
              <a:t>(</a:t>
            </a:r>
            <a:r>
              <a:rPr lang="uk-UA" cap="none" dirty="0">
                <a:latin typeface="+mn-lt"/>
              </a:rPr>
              <a:t>множинний вибір</a:t>
            </a:r>
            <a:r>
              <a:rPr lang="uk-UA" dirty="0">
                <a:latin typeface="+mn-lt"/>
              </a:rPr>
              <a:t>)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4966E-5196-4211-A3A1-22D0F37AE124}"/>
              </a:ext>
            </a:extLst>
          </p:cNvPr>
          <p:cNvSpPr txBox="1"/>
          <p:nvPr/>
        </p:nvSpPr>
        <p:spPr>
          <a:xfrm>
            <a:off x="2143540" y="3970710"/>
            <a:ext cx="416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/>
              <a:t>За замовчування</a:t>
            </a:r>
            <a:endParaRPr lang="en-US" sz="24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365D05-FE17-4C85-B60F-60BB056823CA}"/>
              </a:ext>
            </a:extLst>
          </p:cNvPr>
          <p:cNvSpPr txBox="1"/>
          <p:nvPr/>
        </p:nvSpPr>
        <p:spPr>
          <a:xfrm>
            <a:off x="7165304" y="3972133"/>
            <a:ext cx="416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/>
              <a:t>З використанням </a:t>
            </a:r>
            <a:r>
              <a:rPr lang="en-US" sz="2400" b="1" i="1" dirty="0"/>
              <a:t>Bootstrap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239E33-959C-4307-83AC-44FC913FE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304" y="4537433"/>
            <a:ext cx="4168876" cy="1961017"/>
          </a:xfrm>
          <a:prstGeom prst="rect">
            <a:avLst/>
          </a:prstGeom>
        </p:spPr>
      </p:pic>
      <p:sp>
        <p:nvSpPr>
          <p:cNvPr id="7" name="Прямокутник 6">
            <a:extLst>
              <a:ext uri="{FF2B5EF4-FFF2-40B4-BE49-F238E27FC236}">
                <a16:creationId xmlns:a16="http://schemas.microsoft.com/office/drawing/2014/main" id="{2F9A45EC-CDD0-4CED-91A3-AAEBF17A891B}"/>
              </a:ext>
            </a:extLst>
          </p:cNvPr>
          <p:cNvSpPr/>
          <p:nvPr/>
        </p:nvSpPr>
        <p:spPr>
          <a:xfrm>
            <a:off x="766916" y="1824322"/>
            <a:ext cx="105672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class="form-check"&gt;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type="checkbox" class="form-check-input" id="ch1" name="ch1"  &gt;Python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 class="form-check-label" for="ch1"&gt;&lt;/label&gt;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9D81A0-B6BA-4DA1-9537-C15AEC0EC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149" y="4537433"/>
            <a:ext cx="4840851" cy="185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785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59FC4-3DF3-4143-9BCB-A4BE5992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+mn-lt"/>
              </a:rPr>
              <a:t>Чек Бокси</a:t>
            </a:r>
            <a:r>
              <a:rPr lang="en-US" b="1" dirty="0">
                <a:latin typeface="+mn-lt"/>
              </a:rPr>
              <a:t> </a:t>
            </a:r>
            <a:r>
              <a:rPr lang="uk-UA" b="1" dirty="0">
                <a:latin typeface="+mn-lt"/>
              </a:rPr>
              <a:t>В одну лінію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21A4F1F2-3765-47BB-A0E1-366D903423A0}"/>
              </a:ext>
            </a:extLst>
          </p:cNvPr>
          <p:cNvSpPr/>
          <p:nvPr/>
        </p:nvSpPr>
        <p:spPr>
          <a:xfrm>
            <a:off x="895777" y="1985805"/>
            <a:ext cx="101314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/>
            <a:r>
              <a:rPr lang="uk-UA" sz="2400" dirty="0">
                <a:solidFill>
                  <a:schemeClr val="bg1"/>
                </a:solidFill>
              </a:rPr>
              <a:t>Для розташування елементів вибору в одну лінію до кожного елемента чек бокс додайте клас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.form-check-inline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FE3FF5-699A-46AA-9985-4F7581942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703" y="5227149"/>
            <a:ext cx="5201572" cy="1021251"/>
          </a:xfrm>
          <a:prstGeom prst="rect">
            <a:avLst/>
          </a:prstGeom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09F003D9-8E3E-49A5-98B9-D14256E0760C}"/>
              </a:ext>
            </a:extLst>
          </p:cNvPr>
          <p:cNvSpPr/>
          <p:nvPr/>
        </p:nvSpPr>
        <p:spPr>
          <a:xfrm>
            <a:off x="1337187" y="3132788"/>
            <a:ext cx="96900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class="form-check form-check-inline"&gt;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type="checkbox" class="form-check-input" id="ch1"  &gt;Python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 class="form-check-label" for="ch1"&gt;&lt;/label&gt;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832935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59FC4-3DF3-4143-9BCB-A4BE5992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+mn-lt"/>
              </a:rPr>
              <a:t>Чек Бокси</a:t>
            </a:r>
            <a:r>
              <a:rPr lang="en-US" b="1" dirty="0">
                <a:latin typeface="+mn-lt"/>
              </a:rPr>
              <a:t> : </a:t>
            </a:r>
            <a:r>
              <a:rPr lang="uk-UA" cap="none" dirty="0">
                <a:latin typeface="+mn-lt"/>
              </a:rPr>
              <a:t>Тумблери (</a:t>
            </a:r>
            <a:r>
              <a:rPr lang="en-US" dirty="0"/>
              <a:t>Switches</a:t>
            </a:r>
            <a:r>
              <a:rPr lang="uk-UA" cap="none" dirty="0">
                <a:latin typeface="+mn-lt"/>
              </a:rPr>
              <a:t>)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1FC8E3E0-1163-402B-8CF9-EB049D9DAC51}"/>
              </a:ext>
            </a:extLst>
          </p:cNvPr>
          <p:cNvSpPr/>
          <p:nvPr/>
        </p:nvSpPr>
        <p:spPr>
          <a:xfrm>
            <a:off x="685801" y="1757967"/>
            <a:ext cx="10945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 algn="just"/>
            <a:r>
              <a:rPr lang="uk-UA" sz="2400" dirty="0">
                <a:solidFill>
                  <a:schemeClr val="bg1"/>
                </a:solidFill>
              </a:rPr>
              <a:t>Якщо необхідно, щоб ваш прапорець був стилізований як тумблер (тригер), використовуйте клас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form-switch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разом із 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form-check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контейнером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E16AA2-0154-4498-B24A-6D91CA003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28" y="4663695"/>
            <a:ext cx="4755969" cy="1979363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A8552A49-55C7-42E5-BC13-72AFE25E1263}"/>
              </a:ext>
            </a:extLst>
          </p:cNvPr>
          <p:cNvSpPr/>
          <p:nvPr/>
        </p:nvSpPr>
        <p:spPr>
          <a:xfrm>
            <a:off x="685801" y="2767835"/>
            <a:ext cx="110932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class="form-check form-switch"&gt;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type="checkbox" class="form-check-input" id="ch1"  &gt;Python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 class="form-check-label" for="ch1"&gt;&lt;/label&gt;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72086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59FC4-3DF3-4143-9BCB-A4BE5992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+mn-lt"/>
                <a:cs typeface="Courier New" panose="02070309020205020404" pitchFamily="49" charset="0"/>
              </a:rPr>
              <a:t>Діапазон значень </a:t>
            </a:r>
            <a:r>
              <a:rPr lang="uk-UA" cap="none" dirty="0">
                <a:latin typeface="+mn-lt"/>
                <a:cs typeface="Courier New" panose="02070309020205020404" pitchFamily="49" charset="0"/>
              </a:rPr>
              <a:t>(</a:t>
            </a:r>
            <a:r>
              <a:rPr lang="en-US" cap="none" dirty="0">
                <a:latin typeface="+mn-lt"/>
                <a:cs typeface="Courier New" panose="02070309020205020404" pitchFamily="49" charset="0"/>
              </a:rPr>
              <a:t>Range)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A8552A49-55C7-42E5-BC13-72AFE25E1263}"/>
              </a:ext>
            </a:extLst>
          </p:cNvPr>
          <p:cNvSpPr/>
          <p:nvPr/>
        </p:nvSpPr>
        <p:spPr>
          <a:xfrm>
            <a:off x="899651" y="2805605"/>
            <a:ext cx="1109324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&lt;h3&gt;</a:t>
            </a:r>
            <a:r>
              <a:rPr lang="uk-UA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Виберіть значення&lt;/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h3&gt;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&lt;label for="Range1" class="form-label"&gt;</a:t>
            </a:r>
            <a:r>
              <a:rPr lang="uk-UA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Діапазон від 0 до 50&lt;/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type="range" class="form-range" id="Range1"&gt;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4D496F-728D-4041-A669-5B8554C3B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342" y="5185287"/>
            <a:ext cx="5229225" cy="1181100"/>
          </a:xfrm>
          <a:prstGeom prst="rect">
            <a:avLst/>
          </a:prstGeom>
        </p:spPr>
      </p:pic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7B5584CB-FA3A-44EF-9016-E493F4A80DD5}"/>
              </a:ext>
            </a:extLst>
          </p:cNvPr>
          <p:cNvSpPr/>
          <p:nvPr/>
        </p:nvSpPr>
        <p:spPr>
          <a:xfrm>
            <a:off x="899651" y="1858735"/>
            <a:ext cx="103926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 algn="just"/>
            <a:r>
              <a:rPr lang="uk-UA" sz="2400" dirty="0">
                <a:solidFill>
                  <a:schemeClr val="bg1"/>
                </a:solidFill>
              </a:rPr>
              <a:t>Щоб створити стиль діапазону значень, додайте клас 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form-range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до елемента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за допомогою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type="range"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E7CD9E0-ED62-49AA-B8A7-51D391E53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147" y="5066224"/>
            <a:ext cx="4419600" cy="14192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45E864-1CBA-4809-AA79-49EE5962585F}"/>
              </a:ext>
            </a:extLst>
          </p:cNvPr>
          <p:cNvSpPr txBox="1"/>
          <p:nvPr/>
        </p:nvSpPr>
        <p:spPr>
          <a:xfrm>
            <a:off x="1819075" y="4548732"/>
            <a:ext cx="416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/>
              <a:t>За замовчування</a:t>
            </a:r>
            <a:endParaRPr lang="en-US" sz="24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0DA4A2-FE85-45F0-A97A-33C94340FE52}"/>
              </a:ext>
            </a:extLst>
          </p:cNvPr>
          <p:cNvSpPr txBox="1"/>
          <p:nvPr/>
        </p:nvSpPr>
        <p:spPr>
          <a:xfrm>
            <a:off x="6840839" y="4550155"/>
            <a:ext cx="416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/>
              <a:t>З використанням </a:t>
            </a:r>
            <a:r>
              <a:rPr lang="en-US" sz="2400" b="1" i="1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4095359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7D7DE-BAB7-4929-A1E5-5E766E34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55582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739EA-F0C2-49C4-A84C-A704BF26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+mn-lt"/>
              </a:rPr>
              <a:t>ПЛАН</a:t>
            </a:r>
            <a:endParaRPr lang="en-US" b="1" dirty="0">
              <a:latin typeface="+mn-lt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AF165099-B9CE-4431-8A72-A2F39EA782E6}"/>
              </a:ext>
            </a:extLst>
          </p:cNvPr>
          <p:cNvSpPr/>
          <p:nvPr/>
        </p:nvSpPr>
        <p:spPr>
          <a:xfrm>
            <a:off x="2632588" y="2305615"/>
            <a:ext cx="399435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uk-UA" sz="3200" dirty="0">
                <a:solidFill>
                  <a:schemeClr val="bg1"/>
                </a:solidFill>
              </a:rPr>
              <a:t> Поле вводу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3200" dirty="0">
                <a:solidFill>
                  <a:schemeClr val="bg1"/>
                </a:solidFill>
              </a:rPr>
              <a:t> Анімовані мітки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3200" dirty="0">
                <a:solidFill>
                  <a:schemeClr val="bg1"/>
                </a:solidFill>
              </a:rPr>
              <a:t> Радіо кнопки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3200" dirty="0">
                <a:solidFill>
                  <a:schemeClr val="bg1"/>
                </a:solidFill>
              </a:rPr>
              <a:t> Чек бокси</a:t>
            </a:r>
          </a:p>
          <a:p>
            <a:pPr marL="342900" indent="-342900">
              <a:buFont typeface="+mj-lt"/>
              <a:buAutoNum type="arabicPeriod"/>
            </a:pPr>
            <a:r>
              <a:rPr lang="uk-UA" sz="3200" dirty="0">
                <a:solidFill>
                  <a:schemeClr val="bg1"/>
                </a:solidFill>
              </a:rPr>
              <a:t> Діапазон</a:t>
            </a:r>
          </a:p>
        </p:txBody>
      </p:sp>
    </p:spTree>
    <p:extLst>
      <p:ext uri="{BB962C8B-B14F-4D97-AF65-F5344CB8AC3E}">
        <p14:creationId xmlns:p14="http://schemas.microsoft.com/office/powerpoint/2010/main" val="126830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739EA-F0C2-49C4-A84C-A704BF26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+mn-lt"/>
              </a:rPr>
              <a:t>Література</a:t>
            </a:r>
            <a:endParaRPr lang="en-US" b="1" dirty="0">
              <a:latin typeface="+mn-lt"/>
            </a:endParaRP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428183AD-3EB9-4F09-80D5-D8515309F2A4}"/>
              </a:ext>
            </a:extLst>
          </p:cNvPr>
          <p:cNvSpPr/>
          <p:nvPr/>
        </p:nvSpPr>
        <p:spPr>
          <a:xfrm>
            <a:off x="685801" y="2065867"/>
            <a:ext cx="9390776" cy="44012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354013"/>
            <a:r>
              <a:rPr lang="en-US" sz="2800" b="1" dirty="0">
                <a:solidFill>
                  <a:schemeClr val="bg1"/>
                </a:solidFill>
              </a:rPr>
              <a:t>1. HTML Forms.  </a:t>
            </a:r>
          </a:p>
          <a:p>
            <a:r>
              <a:rPr lang="en-US" sz="2800" dirty="0">
                <a:solidFill>
                  <a:schemeClr val="bg1"/>
                </a:solidFill>
              </a:rPr>
              <a:t>URL: </a:t>
            </a:r>
            <a:r>
              <a:rPr lang="en-US" sz="2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https://www.w3schools.com/html/html_forms.asp</a:t>
            </a:r>
            <a:endParaRPr lang="en-US" sz="2800" dirty="0"/>
          </a:p>
          <a:p>
            <a:pPr indent="354013"/>
            <a:r>
              <a:rPr lang="en-US" sz="2800" b="1" dirty="0">
                <a:solidFill>
                  <a:schemeClr val="bg1"/>
                </a:solidFill>
              </a:rPr>
              <a:t>2. Form controls. </a:t>
            </a:r>
          </a:p>
          <a:p>
            <a:r>
              <a:rPr lang="en-US" sz="2800" dirty="0">
                <a:solidFill>
                  <a:schemeClr val="bg1"/>
                </a:solidFill>
              </a:rPr>
              <a:t>URL: 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https://getbootstrap.com/docs/5.3/forms/form-control/</a:t>
            </a:r>
            <a:endParaRPr lang="en-US" sz="2800" dirty="0"/>
          </a:p>
          <a:p>
            <a:pPr indent="452438"/>
            <a:r>
              <a:rPr lang="en-US" sz="2800" b="1" dirty="0">
                <a:solidFill>
                  <a:schemeClr val="bg1"/>
                </a:solidFill>
              </a:rPr>
              <a:t>3. Checks and radios</a:t>
            </a:r>
          </a:p>
          <a:p>
            <a:r>
              <a:rPr lang="en-US" sz="2800" dirty="0">
                <a:solidFill>
                  <a:schemeClr val="bg1"/>
                </a:solidFill>
              </a:rPr>
              <a:t> URL: </a:t>
            </a:r>
            <a:r>
              <a:rPr lang="en-US" sz="2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https://getbootstrap.com/docs/5.3/forms/checks-radios/</a:t>
            </a:r>
            <a:endParaRPr lang="en-US" sz="2800" b="1" dirty="0">
              <a:solidFill>
                <a:schemeClr val="bg1"/>
              </a:solidFill>
            </a:endParaRPr>
          </a:p>
          <a:p>
            <a:pPr indent="452438"/>
            <a:r>
              <a:rPr lang="en-US" sz="2800" b="1" dirty="0">
                <a:solidFill>
                  <a:schemeClr val="bg1"/>
                </a:solidFill>
              </a:rPr>
              <a:t>4. Floating labels</a:t>
            </a:r>
          </a:p>
          <a:p>
            <a:r>
              <a:rPr lang="en-US" sz="2800" dirty="0">
                <a:solidFill>
                  <a:schemeClr val="bg1"/>
                </a:solidFill>
              </a:rPr>
              <a:t>URL:</a:t>
            </a:r>
            <a:r>
              <a:rPr lang="en-US" sz="2800" dirty="0"/>
              <a:t> </a:t>
            </a:r>
            <a:r>
              <a:rPr lang="en-US" sz="2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https://getbootstrap.com/docs/5.3/forms/floating-labels/</a:t>
            </a:r>
            <a:endParaRPr lang="en-US" sz="2800" dirty="0"/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29244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4F547-258D-4EF8-86A3-349876710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+mn-lt"/>
              </a:rPr>
              <a:t>Форма введення даних</a:t>
            </a:r>
            <a:endParaRPr lang="en-US" b="1" dirty="0">
              <a:latin typeface="+mn-lt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86EBCDEA-CA1D-481E-8FCC-1A5ECB999140}"/>
              </a:ext>
            </a:extLst>
          </p:cNvPr>
          <p:cNvSpPr/>
          <p:nvPr/>
        </p:nvSpPr>
        <p:spPr>
          <a:xfrm>
            <a:off x="685801" y="1836625"/>
            <a:ext cx="105623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 algn="just"/>
            <a:r>
              <a:rPr lang="uk-UA" sz="2400" dirty="0">
                <a:solidFill>
                  <a:schemeClr val="bg1"/>
                </a:solidFill>
              </a:rPr>
              <a:t>Форма HTML використовується для збору даних, введених користувачем. Введені користувачем дані найчастіше надсилаються на сервер для обробки.</a:t>
            </a: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7410CB33-712F-4822-B5B8-70D38AE947CD}"/>
              </a:ext>
            </a:extLst>
          </p:cNvPr>
          <p:cNvSpPr/>
          <p:nvPr/>
        </p:nvSpPr>
        <p:spPr>
          <a:xfrm>
            <a:off x="685801" y="2831227"/>
            <a:ext cx="1056230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/>
            <a:r>
              <a:rPr lang="ru-RU" sz="2400" b="1" i="1" dirty="0">
                <a:solidFill>
                  <a:schemeClr val="bg1"/>
                </a:solidFill>
              </a:rPr>
              <a:t>Атрибут </a:t>
            </a:r>
            <a:r>
              <a:rPr lang="ru-RU" sz="2400" b="1" i="1" dirty="0" err="1">
                <a:solidFill>
                  <a:schemeClr val="bg1"/>
                </a:solidFill>
              </a:rPr>
              <a:t>дії</a:t>
            </a:r>
            <a:endParaRPr lang="ru-RU" sz="2400" b="1" i="1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Атрибут </a:t>
            </a:r>
            <a:r>
              <a:rPr lang="ru-RU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визначає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дію</a:t>
            </a:r>
            <a:r>
              <a:rPr lang="ru-RU" sz="2400" dirty="0">
                <a:solidFill>
                  <a:schemeClr val="bg1"/>
                </a:solidFill>
              </a:rPr>
              <a:t>, яка буде </a:t>
            </a:r>
            <a:r>
              <a:rPr lang="ru-RU" sz="2400" dirty="0" err="1">
                <a:solidFill>
                  <a:schemeClr val="bg1"/>
                </a:solidFill>
              </a:rPr>
              <a:t>виконана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під</a:t>
            </a:r>
            <a:r>
              <a:rPr lang="ru-RU" sz="2400" dirty="0">
                <a:solidFill>
                  <a:schemeClr val="bg1"/>
                </a:solidFill>
              </a:rPr>
              <a:t> час </a:t>
            </a:r>
            <a:r>
              <a:rPr lang="ru-RU" sz="2400" dirty="0" err="1">
                <a:solidFill>
                  <a:schemeClr val="bg1"/>
                </a:solidFill>
              </a:rPr>
              <a:t>надсилання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форми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indent="452438"/>
            <a:r>
              <a:rPr lang="uk-UA" sz="2400" b="1" i="1" dirty="0">
                <a:solidFill>
                  <a:schemeClr val="bg1"/>
                </a:solidFill>
              </a:rPr>
              <a:t>Цільовий атрибут</a:t>
            </a:r>
          </a:p>
          <a:p>
            <a:pPr algn="just"/>
            <a:r>
              <a:rPr lang="uk-UA" sz="2400" dirty="0">
                <a:solidFill>
                  <a:schemeClr val="bg1"/>
                </a:solidFill>
              </a:rPr>
              <a:t>Атрибут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 </a:t>
            </a:r>
            <a:r>
              <a:rPr lang="uk-UA" sz="2400" dirty="0">
                <a:solidFill>
                  <a:schemeClr val="bg1"/>
                </a:solidFill>
              </a:rPr>
              <a:t>визначає, де відображати відповідь, отриману після надсилання форми.</a:t>
            </a:r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400" dirty="0">
              <a:solidFill>
                <a:schemeClr val="bg1"/>
              </a:solidFill>
            </a:endParaRPr>
          </a:p>
          <a:p>
            <a:pPr indent="452438" algn="just"/>
            <a:r>
              <a:rPr lang="ru-RU" sz="2400" b="1" i="1" dirty="0">
                <a:solidFill>
                  <a:schemeClr val="bg1"/>
                </a:solidFill>
              </a:rPr>
              <a:t>Атрибут методу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Атрибут </a:t>
            </a:r>
            <a:r>
              <a:rPr lang="ru-RU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визначає</a:t>
            </a:r>
            <a:r>
              <a:rPr lang="ru-RU" sz="2400" dirty="0">
                <a:solidFill>
                  <a:schemeClr val="bg1"/>
                </a:solidFill>
              </a:rPr>
              <a:t> метод HTTP, </a:t>
            </a:r>
            <a:r>
              <a:rPr lang="ru-RU" sz="2400" dirty="0" err="1">
                <a:solidFill>
                  <a:schemeClr val="bg1"/>
                </a:solidFill>
              </a:rPr>
              <a:t>який</a:t>
            </a:r>
            <a:r>
              <a:rPr lang="ru-RU" sz="2400" dirty="0">
                <a:solidFill>
                  <a:schemeClr val="bg1"/>
                </a:solidFill>
              </a:rPr>
              <a:t> буде </a:t>
            </a:r>
            <a:r>
              <a:rPr lang="ru-RU" sz="2400" dirty="0" err="1">
                <a:solidFill>
                  <a:schemeClr val="bg1"/>
                </a:solidFill>
              </a:rPr>
              <a:t>використовуватися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під</a:t>
            </a:r>
            <a:r>
              <a:rPr lang="ru-RU" sz="2400" dirty="0">
                <a:solidFill>
                  <a:schemeClr val="bg1"/>
                </a:solidFill>
              </a:rPr>
              <a:t> час </a:t>
            </a:r>
            <a:r>
              <a:rPr lang="ru-RU" sz="2400" dirty="0" err="1">
                <a:solidFill>
                  <a:schemeClr val="bg1"/>
                </a:solidFill>
              </a:rPr>
              <a:t>надсилання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даних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форми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61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59FC4-3DF3-4143-9BCB-A4BE5992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+mn-lt"/>
                <a:cs typeface="Courier New" panose="02070309020205020404" pitchFamily="49" charset="0"/>
              </a:rPr>
              <a:t>Поля вводу даних</a:t>
            </a:r>
            <a:endParaRPr lang="en-US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09355FE1-9A74-476B-A644-A379CBF648B4}"/>
              </a:ext>
            </a:extLst>
          </p:cNvPr>
          <p:cNvSpPr/>
          <p:nvPr/>
        </p:nvSpPr>
        <p:spPr>
          <a:xfrm>
            <a:off x="1030287" y="1678967"/>
            <a:ext cx="10131426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uk-UA" sz="2400" dirty="0">
                <a:solidFill>
                  <a:schemeClr val="bg1"/>
                </a:solidFill>
              </a:rPr>
              <a:t>Елемент </a:t>
            </a:r>
            <a:r>
              <a:rPr lang="en-US" sz="2400" dirty="0">
                <a:solidFill>
                  <a:schemeClr val="bg1"/>
                </a:solidFill>
              </a:rPr>
              <a:t>HTML &lt;form&gt;</a:t>
            </a:r>
            <a:r>
              <a:rPr lang="uk-UA" sz="2400" dirty="0">
                <a:solidFill>
                  <a:schemeClr val="bg1"/>
                </a:solidFill>
              </a:rPr>
              <a:t>може містити один або кілька таких елементів форми:</a:t>
            </a:r>
          </a:p>
          <a:p>
            <a:pPr algn="ctr"/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input&gt;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&lt;label&gt;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&lt;select&gt;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&lt;button&gt;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fieldset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&lt;legend&gt;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datalist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&lt;output&gt;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&lt;option&gt;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optgroup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9936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59FC4-3DF3-4143-9BCB-A4BE5992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+mn-lt"/>
                <a:cs typeface="Courier New" panose="02070309020205020404" pitchFamily="49" charset="0"/>
              </a:rPr>
              <a:t>Поля вводу даних</a:t>
            </a:r>
            <a:endParaRPr lang="en-US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2F1BEE93-3E5C-4BD2-A779-BD3117437673}"/>
              </a:ext>
            </a:extLst>
          </p:cNvPr>
          <p:cNvSpPr/>
          <p:nvPr/>
        </p:nvSpPr>
        <p:spPr>
          <a:xfrm>
            <a:off x="820779" y="1881201"/>
            <a:ext cx="105846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 algn="just"/>
            <a:r>
              <a:rPr lang="uk-UA" sz="2400" dirty="0">
                <a:solidFill>
                  <a:schemeClr val="bg1"/>
                </a:solidFill>
              </a:rPr>
              <a:t>Для </a:t>
            </a:r>
            <a:r>
              <a:rPr lang="uk-UA" sz="2400" dirty="0" err="1">
                <a:solidFill>
                  <a:schemeClr val="bg1"/>
                </a:solidFill>
              </a:rPr>
              <a:t>тексових</a:t>
            </a:r>
            <a:r>
              <a:rPr lang="uk-UA" sz="2400" dirty="0">
                <a:solidFill>
                  <a:schemeClr val="bg1"/>
                </a:solidFill>
              </a:rPr>
              <a:t> полів </a:t>
            </a:r>
            <a:r>
              <a:rPr lang="en-US" sz="2400" dirty="0">
                <a:solidFill>
                  <a:schemeClr val="bg1"/>
                </a:solidFill>
              </a:rPr>
              <a:t>&lt;input&gt; </a:t>
            </a:r>
            <a:r>
              <a:rPr lang="uk-UA" sz="2400" dirty="0">
                <a:solidFill>
                  <a:schemeClr val="bg1"/>
                </a:solidFill>
              </a:rPr>
              <a:t>та </a:t>
            </a:r>
            <a:r>
              <a:rPr lang="en-US" sz="2400" dirty="0">
                <a:solidFill>
                  <a:schemeClr val="bg1"/>
                </a:solidFill>
              </a:rPr>
              <a:t> &lt;</a:t>
            </a:r>
            <a:r>
              <a:rPr lang="en-US" sz="2400" dirty="0" err="1">
                <a:solidFill>
                  <a:schemeClr val="bg1"/>
                </a:solidFill>
              </a:rPr>
              <a:t>textarea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uk-UA" sz="2400" dirty="0">
                <a:solidFill>
                  <a:schemeClr val="bg1"/>
                </a:solidFill>
              </a:rPr>
              <a:t> застосовуйте клас 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.form-control</a:t>
            </a:r>
            <a:r>
              <a:rPr lang="uk-UA" sz="2400" i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для надання однакового стилю оформлення. Для підписів 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form-label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5E0753-105E-4ED9-A215-4F7E7405A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525" y="3286125"/>
            <a:ext cx="5257800" cy="29622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38E54B-638C-4BD2-B96E-97D8022C4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79" y="3600603"/>
            <a:ext cx="5337623" cy="26477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2A1B6A-4C48-488B-90EF-85A5FB76D299}"/>
              </a:ext>
            </a:extLst>
          </p:cNvPr>
          <p:cNvSpPr txBox="1"/>
          <p:nvPr/>
        </p:nvSpPr>
        <p:spPr>
          <a:xfrm>
            <a:off x="786581" y="3081530"/>
            <a:ext cx="416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/>
              <a:t>За замовчування</a:t>
            </a:r>
            <a:endParaRPr lang="en-US" sz="2400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768C94-9A6A-48D0-BBE7-A303B2F0A07E}"/>
              </a:ext>
            </a:extLst>
          </p:cNvPr>
          <p:cNvSpPr txBox="1"/>
          <p:nvPr/>
        </p:nvSpPr>
        <p:spPr>
          <a:xfrm>
            <a:off x="6410525" y="2722162"/>
            <a:ext cx="416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/>
              <a:t>З використанням </a:t>
            </a:r>
            <a:r>
              <a:rPr lang="en-US" sz="2400" b="1" i="1" dirty="0"/>
              <a:t>Bootstrap</a:t>
            </a:r>
          </a:p>
        </p:txBody>
      </p:sp>
    </p:spTree>
    <p:extLst>
      <p:ext uri="{BB962C8B-B14F-4D97-AF65-F5344CB8AC3E}">
        <p14:creationId xmlns:p14="http://schemas.microsoft.com/office/powerpoint/2010/main" val="174758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59FC4-3DF3-4143-9BCB-A4BE5992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+mn-lt"/>
                <a:cs typeface="Courier New" panose="02070309020205020404" pitchFamily="49" charset="0"/>
              </a:rPr>
              <a:t>Анімовані мітки</a:t>
            </a:r>
            <a:endParaRPr lang="en-US" b="1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Прямокутник 2">
            <a:extLst>
              <a:ext uri="{FF2B5EF4-FFF2-40B4-BE49-F238E27FC236}">
                <a16:creationId xmlns:a16="http://schemas.microsoft.com/office/drawing/2014/main" id="{20BD6035-1AC3-4EB1-891A-9DD3395AB634}"/>
              </a:ext>
            </a:extLst>
          </p:cNvPr>
          <p:cNvSpPr/>
          <p:nvPr/>
        </p:nvSpPr>
        <p:spPr>
          <a:xfrm>
            <a:off x="685799" y="1604202"/>
            <a:ext cx="106507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Анімовані мітки це підписи до полів які плавають над полями введення.</a:t>
            </a:r>
          </a:p>
        </p:txBody>
      </p:sp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9F1EDC68-E450-448C-80E3-BB83B6A1C59F}"/>
              </a:ext>
            </a:extLst>
          </p:cNvPr>
          <p:cNvSpPr/>
          <p:nvPr/>
        </p:nvSpPr>
        <p:spPr>
          <a:xfrm>
            <a:off x="685799" y="2090973"/>
            <a:ext cx="111891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400" dirty="0">
                <a:solidFill>
                  <a:schemeClr val="bg1"/>
                </a:solidFill>
              </a:rPr>
              <a:t>Необхідно обгорнути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class="form-control"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uk-UA" sz="2400" dirty="0">
                <a:solidFill>
                  <a:schemeClr val="bg1"/>
                </a:solidFill>
              </a:rPr>
              <a:t>  та 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&lt;label&gt;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у клас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.form-floating </a:t>
            </a:r>
            <a:endParaRPr lang="uk-UA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4DA5FAC2-131B-4976-ABF6-16A9B0815FAE}"/>
              </a:ext>
            </a:extLst>
          </p:cNvPr>
          <p:cNvSpPr/>
          <p:nvPr/>
        </p:nvSpPr>
        <p:spPr>
          <a:xfrm>
            <a:off x="324465" y="3023730"/>
            <a:ext cx="117102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class="form-floating mb-3"&gt;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&lt;input type="email" class="form-control"    id="Input1"placeholder="name@example.com"&gt;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 for="Input1" class="form-label"&gt;Email address&lt;/label&gt;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&lt;/div&gt;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F4C5C14-29E4-40E5-B4AB-78041787E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251" y="5149204"/>
            <a:ext cx="5189129" cy="129032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43F4ACA-2051-4AC5-8979-F563EF368E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38"/>
          <a:stretch/>
        </p:blipFill>
        <p:spPr>
          <a:xfrm>
            <a:off x="685799" y="5191749"/>
            <a:ext cx="5270707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2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59FC4-3DF3-4143-9BCB-A4BE5992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+mn-lt"/>
              </a:rPr>
              <a:t>Радіо кнопки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(</a:t>
            </a:r>
            <a:r>
              <a:rPr lang="uk-UA" cap="none" dirty="0">
                <a:latin typeface="+mn-lt"/>
              </a:rPr>
              <a:t>Перемикачі</a:t>
            </a:r>
            <a:r>
              <a:rPr lang="uk-UA" dirty="0">
                <a:latin typeface="+mn-lt"/>
              </a:rPr>
              <a:t>)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BD8DAE92-0D60-4CD2-8673-E6FD7FED2D95}"/>
              </a:ext>
            </a:extLst>
          </p:cNvPr>
          <p:cNvSpPr/>
          <p:nvPr/>
        </p:nvSpPr>
        <p:spPr>
          <a:xfrm>
            <a:off x="685800" y="1826793"/>
            <a:ext cx="1058196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2438"/>
            <a:r>
              <a:rPr lang="uk-UA" sz="2400" dirty="0">
                <a:solidFill>
                  <a:schemeClr val="bg1"/>
                </a:solidFill>
              </a:rPr>
              <a:t>Перемикачі використовуються, якщо ви хочете обмежити користувача лише одним вибором зі списку попередньо встановлених параметрі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51DB88F-2C5D-4315-B76A-DE8F143F8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847974"/>
            <a:ext cx="1854701" cy="1714193"/>
          </a:xfrm>
          <a:prstGeom prst="rect">
            <a:avLst/>
          </a:prstGeom>
        </p:spPr>
      </p:pic>
      <p:sp>
        <p:nvSpPr>
          <p:cNvPr id="8" name="Прямокутник 7">
            <a:extLst>
              <a:ext uri="{FF2B5EF4-FFF2-40B4-BE49-F238E27FC236}">
                <a16:creationId xmlns:a16="http://schemas.microsoft.com/office/drawing/2014/main" id="{E7FAA81F-B6A6-438F-A9AE-D8DCD3D73DF6}"/>
              </a:ext>
            </a:extLst>
          </p:cNvPr>
          <p:cNvSpPr/>
          <p:nvPr/>
        </p:nvSpPr>
        <p:spPr>
          <a:xfrm>
            <a:off x="3175820" y="3184548"/>
            <a:ext cx="817060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r>
              <a:rPr lang="uk-UA" sz="2400" dirty="0">
                <a:solidFill>
                  <a:schemeClr val="bg1"/>
                </a:solidFill>
              </a:rPr>
              <a:t>Для стилізації прапорців використовуйте елемент-обгортку,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class="form-check"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щоб забезпечити належні поля для міток і прапорців.</a:t>
            </a:r>
          </a:p>
          <a:p>
            <a:pPr indent="457200" algn="just"/>
            <a:endParaRPr lang="uk-UA" sz="2400" dirty="0">
              <a:solidFill>
                <a:schemeClr val="bg1"/>
              </a:solidFill>
            </a:endParaRPr>
          </a:p>
          <a:p>
            <a:pPr indent="457200" algn="just"/>
            <a:r>
              <a:rPr lang="uk-UA" sz="2400" dirty="0">
                <a:solidFill>
                  <a:schemeClr val="bg1"/>
                </a:solidFill>
              </a:rPr>
              <a:t>Потім додайте 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form-check-label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клас до елементів міток і 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form-check-input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належного стилю прапорців усередині 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form-check</a:t>
            </a:r>
            <a:r>
              <a:rPr lang="uk-UA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uk-UA" sz="2400" dirty="0">
                <a:solidFill>
                  <a:schemeClr val="bg1"/>
                </a:solidFill>
              </a:rPr>
              <a:t>контейнера.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119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C59FC4-3DF3-4143-9BCB-A4BE5992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>
                <a:latin typeface="+mn-lt"/>
              </a:rPr>
              <a:t>Приклад Радіо кнопки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(</a:t>
            </a:r>
            <a:r>
              <a:rPr lang="uk-UA" cap="none" dirty="0">
                <a:latin typeface="+mn-lt"/>
              </a:rPr>
              <a:t>Перемикачів</a:t>
            </a:r>
            <a:r>
              <a:rPr lang="uk-UA" dirty="0">
                <a:latin typeface="+mn-lt"/>
              </a:rPr>
              <a:t>)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0FBCC3-7548-4658-A1D4-E5F851884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068" y="4616243"/>
            <a:ext cx="4311351" cy="1729863"/>
          </a:xfrm>
          <a:prstGeom prst="rect">
            <a:avLst/>
          </a:prstGeom>
        </p:spPr>
      </p:pic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5A30E4E8-5327-42DB-8AC9-4646E7B508FD}"/>
              </a:ext>
            </a:extLst>
          </p:cNvPr>
          <p:cNvSpPr/>
          <p:nvPr/>
        </p:nvSpPr>
        <p:spPr>
          <a:xfrm>
            <a:off x="786581" y="1847850"/>
            <a:ext cx="103730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class="form-check"&gt;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&lt;input type="radio" class="form-check-input" id="radio1" name= "</a:t>
            </a:r>
            <a:r>
              <a:rPr lang="en-US" sz="24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value="option1" &gt;Python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&lt;label class="form-check-label" for="radio1"&gt;&lt;/label&gt;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4966E-5196-4211-A3A1-22D0F37AE124}"/>
              </a:ext>
            </a:extLst>
          </p:cNvPr>
          <p:cNvSpPr txBox="1"/>
          <p:nvPr/>
        </p:nvSpPr>
        <p:spPr>
          <a:xfrm>
            <a:off x="2143540" y="3970710"/>
            <a:ext cx="416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/>
              <a:t>За замовчування</a:t>
            </a:r>
            <a:endParaRPr lang="en-US" sz="24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365D05-FE17-4C85-B60F-60BB056823CA}"/>
              </a:ext>
            </a:extLst>
          </p:cNvPr>
          <p:cNvSpPr txBox="1"/>
          <p:nvPr/>
        </p:nvSpPr>
        <p:spPr>
          <a:xfrm>
            <a:off x="7165304" y="3972133"/>
            <a:ext cx="4168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i="1" dirty="0"/>
              <a:t>З використанням </a:t>
            </a:r>
            <a:r>
              <a:rPr lang="en-US" sz="2400" b="1" i="1" dirty="0"/>
              <a:t>Bootstrap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D93C1A-2636-4A48-B9BF-04901502A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28" y="4616243"/>
            <a:ext cx="4148685" cy="153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74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а">
  <a:themeElements>
    <a:clrScheme name="Пересічна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Небеса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а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</TotalTime>
  <Words>733</Words>
  <Application>Microsoft Office PowerPoint</Application>
  <PresentationFormat>Широкий екран</PresentationFormat>
  <Paragraphs>94</Paragraphs>
  <Slides>15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Небеса</vt:lpstr>
      <vt:lpstr>Лекція 6#1. Конструювання форм </vt:lpstr>
      <vt:lpstr>ПЛАН</vt:lpstr>
      <vt:lpstr>Література</vt:lpstr>
      <vt:lpstr>Форма введення даних</vt:lpstr>
      <vt:lpstr>Поля вводу даних</vt:lpstr>
      <vt:lpstr>Поля вводу даних</vt:lpstr>
      <vt:lpstr>Анімовані мітки</vt:lpstr>
      <vt:lpstr>Радіо кнопки (Перемикачі)</vt:lpstr>
      <vt:lpstr>Приклад Радіо кнопки (Перемикачів)</vt:lpstr>
      <vt:lpstr> Чек бокси (Прапорці)</vt:lpstr>
      <vt:lpstr>Приклад Чек Бокси (множинний вибір)</vt:lpstr>
      <vt:lpstr>Чек Бокси В одну лінію</vt:lpstr>
      <vt:lpstr>Чек Бокси : Тумблери (Switches)</vt:lpstr>
      <vt:lpstr>Діапазон значень (Range)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Лекція 1. Фреймворк Bootstrap</dc:title>
  <dc:creator>Admin</dc:creator>
  <cp:lastModifiedBy>User</cp:lastModifiedBy>
  <cp:revision>147</cp:revision>
  <dcterms:created xsi:type="dcterms:W3CDTF">2024-08-21T09:41:59Z</dcterms:created>
  <dcterms:modified xsi:type="dcterms:W3CDTF">2024-10-06T14:35:19Z</dcterms:modified>
</cp:coreProperties>
</file>