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23.jpg" ContentType="image/pn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7" r:id="rId1"/>
    <p:sldMasterId id="2147483698" r:id="rId2"/>
  </p:sldMasterIdLst>
  <p:notesMasterIdLst>
    <p:notesMasterId r:id="rId30"/>
  </p:notesMasterIdLst>
  <p:sldIdLst>
    <p:sldId id="257" r:id="rId3"/>
    <p:sldId id="258" r:id="rId4"/>
    <p:sldId id="315" r:id="rId5"/>
    <p:sldId id="297" r:id="rId6"/>
    <p:sldId id="292" r:id="rId7"/>
    <p:sldId id="293" r:id="rId8"/>
    <p:sldId id="294" r:id="rId9"/>
    <p:sldId id="296" r:id="rId10"/>
    <p:sldId id="299" r:id="rId11"/>
    <p:sldId id="295" r:id="rId12"/>
    <p:sldId id="29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86" r:id="rId29"/>
  </p:sldIdLst>
  <p:sldSz cx="9144000" cy="5143500" type="screen16x9"/>
  <p:notesSz cx="7019925" cy="9305925"/>
  <p:embeddedFontLs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Helvetica Neue Light" panose="020B0604020202020204" charset="0"/>
      <p:regular r:id="rId35"/>
      <p:bold r:id="rId36"/>
      <p:italic r:id="rId37"/>
      <p:boldItalic r:id="rId38"/>
    </p:embeddedFont>
    <p:embeddedFont>
      <p:font typeface="Microsoft YaHei" panose="020B0503020204020204" pitchFamily="34" charset="-122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56">
          <p15:clr>
            <a:srgbClr val="000000"/>
          </p15:clr>
        </p15:guide>
        <p15:guide id="4" orient="horz" pos="372">
          <p15:clr>
            <a:srgbClr val="000000"/>
          </p15:clr>
        </p15:guide>
        <p15:guide id="5" orient="horz" pos="1020" userDrawn="1">
          <p15:clr>
            <a:srgbClr val="000000"/>
          </p15:clr>
        </p15:guide>
        <p15:guide id="6" orient="horz" pos="3048">
          <p15:clr>
            <a:srgbClr val="000000"/>
          </p15:clr>
        </p15:guide>
        <p15:guide id="7" orient="horz" pos="724">
          <p15:clr>
            <a:srgbClr val="000000"/>
          </p15:clr>
        </p15:guide>
        <p15:guide id="8" pos="354">
          <p15:clr>
            <a:srgbClr val="000000"/>
          </p15:clr>
        </p15:guide>
        <p15:guide id="9" pos="4301">
          <p15:clr>
            <a:srgbClr val="000000"/>
          </p15:clr>
        </p15:guide>
        <p15:guide id="10" pos="545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000000"/>
          </p15:clr>
        </p15:guide>
        <p15:guide id="2" pos="221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2" autoAdjust="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  <p:guide orient="horz" pos="756"/>
        <p:guide orient="horz" pos="372"/>
        <p:guide orient="horz" pos="1020"/>
        <p:guide orient="horz" pos="3048"/>
        <p:guide orient="horz" pos="724"/>
        <p:guide pos="354"/>
        <p:guide pos="4301"/>
        <p:guide pos="54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6687" y="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3920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6687" y="883920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0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27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520" name="Google Shape;5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33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14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ru-RU" baseline="0" dirty="0"/>
          </a:p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ru-RU" baseline="0" dirty="0"/>
          </a:p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153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FontTx/>
              <a:buNone/>
            </a:pPr>
            <a:endParaRPr lang="ru-RU" baseline="0" dirty="0"/>
          </a:p>
        </p:txBody>
      </p:sp>
      <p:sp>
        <p:nvSpPr>
          <p:cNvPr id="520" name="Google Shape;5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372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ru-RU" baseline="0" dirty="0"/>
          </a:p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r>
              <a:rPr lang="ru-RU" baseline="0" dirty="0"/>
              <a:t> </a:t>
            </a:r>
            <a:endParaRPr dirty="0"/>
          </a:p>
        </p:txBody>
      </p:sp>
      <p:sp>
        <p:nvSpPr>
          <p:cNvPr id="387" name="Google Shape;3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594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ru-RU" sz="900" b="0" i="0" u="none" strike="noStrike" cap="none" baseline="0" dirty="0">
              <a:solidFill>
                <a:schemeClr val="dk1"/>
              </a:solidFill>
              <a:effectLst/>
              <a:latin typeface="Helvetica Neue"/>
              <a:sym typeface="Helvetica Neue"/>
            </a:endParaRPr>
          </a:p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ru-RU" sz="900" b="0" i="0" u="none" strike="noStrike" cap="none" baseline="0" dirty="0">
              <a:solidFill>
                <a:schemeClr val="dk1"/>
              </a:solidFill>
              <a:effectLst/>
              <a:latin typeface="Helvetica Neue"/>
              <a:sym typeface="Helvetica Neue"/>
            </a:endParaRPr>
          </a:p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ru-RU" sz="900" b="0" i="0" u="none" strike="noStrike" cap="none" dirty="0">
              <a:solidFill>
                <a:schemeClr val="dk1"/>
              </a:solidFill>
              <a:effectLst/>
              <a:latin typeface="Helvetica Neue"/>
              <a:sym typeface="Helvetica Neue"/>
            </a:endParaRPr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27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27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774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27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083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270"/>
              </a:spcBef>
              <a:spcAft>
                <a:spcPts val="0"/>
              </a:spcAft>
              <a:buFontTx/>
              <a:buChar char="-"/>
            </a:pPr>
            <a:endParaRPr lang="ru-RU" baseline="0" dirty="0"/>
          </a:p>
          <a:p>
            <a:pPr marL="171450" lvl="0" indent="-171450">
              <a:spcBef>
                <a:spcPts val="270"/>
              </a:spcBef>
              <a:spcAft>
                <a:spcPts val="0"/>
              </a:spcAft>
              <a:buFontTx/>
              <a:buChar char="-"/>
            </a:pPr>
            <a:endParaRPr lang="ru-RU" baseline="0" dirty="0"/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17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370" name="Google Shape;3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ru-RU" baseline="0" dirty="0"/>
          </a:p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ru-RU" baseline="0" dirty="0"/>
          </a:p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ru-RU" baseline="0" dirty="0"/>
          </a:p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ru-RU" baseline="0" dirty="0"/>
          </a:p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081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912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27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862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lang="en-US" baseline="0" dirty="0"/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528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701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434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07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1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31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9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27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520" name="Google Shape;5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32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9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27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520" name="Google Shape;5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9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98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59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 descr="slide 03.jpg"/>
          <p:cNvPicPr preferRelativeResize="0"/>
          <p:nvPr/>
        </p:nvPicPr>
        <p:blipFill rotWithShape="1">
          <a:blip r:embed="rId2">
            <a:alphaModFix amt="6000"/>
          </a:blip>
          <a:srcRect/>
          <a:stretch/>
        </p:blipFill>
        <p:spPr>
          <a:xfrm>
            <a:off x="-7056" y="0"/>
            <a:ext cx="9171432" cy="524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 descr="slide 01.jpg"/>
          <p:cNvPicPr preferRelativeResize="0"/>
          <p:nvPr/>
        </p:nvPicPr>
        <p:blipFill rotWithShape="1">
          <a:blip r:embed="rId3">
            <a:alphaModFix amt="27000"/>
          </a:blip>
          <a:srcRect/>
          <a:stretch/>
        </p:blipFill>
        <p:spPr>
          <a:xfrm>
            <a:off x="-15678" y="0"/>
            <a:ext cx="917143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8420" y="2021990"/>
            <a:ext cx="4407160" cy="79059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0" y="-3825"/>
            <a:ext cx="9153144" cy="5161787"/>
          </a:xfrm>
          <a:prstGeom prst="rect">
            <a:avLst/>
          </a:prstGeom>
          <a:solidFill>
            <a:srgbClr val="2A8280">
              <a:alpha val="6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2" descr="slide 07.jpg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-23397" y="-3825"/>
            <a:ext cx="917143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1054100" y="1623693"/>
            <a:ext cx="7727950" cy="10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1">
  <p:cSld name="Key Message 1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 descr="slide 7.jpg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16759" y="-8647"/>
            <a:ext cx="9171432" cy="5164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2">
  <p:cSld name="Key Message 2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 descr="slide 8.jp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-1"/>
            <a:ext cx="91714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3">
  <p:cSld name="Key Message 3"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 descr="slide 14. jpg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-6319" y="0"/>
            <a:ext cx="9169449" cy="515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4">
  <p:cSld name="Key Message 4"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 descr="slide 10.jp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13288" y="-1"/>
            <a:ext cx="9162288" cy="5177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5">
  <p:cSld name="Key Message 5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 descr="slide 11.jp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20000" y="-1"/>
            <a:ext cx="9171432" cy="516099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6">
  <p:cSld name="Key Message 6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 descr="team discussion.jp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1457" y="0"/>
            <a:ext cx="91325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1 background">
  <p:cSld name="Black Photo 1 background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 descr="teamwork collaboration.jpg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9908" y="-10162"/>
            <a:ext cx="9171432" cy="516178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2 background">
  <p:cSld name="Black Photo 2 background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 descr="architecture 01.jpg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0" y="0"/>
            <a:ext cx="917143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3 background">
  <p:cSld name="Black Photo 3 background">
    <p:bg>
      <p:bgPr>
        <a:solidFill>
          <a:schemeClr val="dk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 descr="architecture 02.jpg"/>
          <p:cNvPicPr preferRelativeResize="0"/>
          <p:nvPr/>
        </p:nvPicPr>
        <p:blipFill rotWithShape="1">
          <a:blip r:embed="rId2">
            <a:alphaModFix amt="34000"/>
          </a:blip>
          <a:srcRect l="400"/>
          <a:stretch/>
        </p:blipFill>
        <p:spPr>
          <a:xfrm>
            <a:off x="0" y="0"/>
            <a:ext cx="91347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Logo">
  <p:cSld name="Title slide with Logo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 descr="slide 01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15678" y="0"/>
            <a:ext cx="91714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364" y="979632"/>
            <a:ext cx="3210558" cy="5759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054100" y="1626745"/>
            <a:ext cx="7740650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1054100" y="2846503"/>
            <a:ext cx="7740650" cy="109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- 3 columns">
  <p:cSld name="1_Content - 3 column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560699" y="590550"/>
            <a:ext cx="8078431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560700" y="1632025"/>
            <a:ext cx="1939709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86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2"/>
          </p:nvPr>
        </p:nvSpPr>
        <p:spPr>
          <a:xfrm>
            <a:off x="560700" y="1187906"/>
            <a:ext cx="1939709" cy="44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3"/>
          </p:nvPr>
        </p:nvSpPr>
        <p:spPr>
          <a:xfrm>
            <a:off x="2613119" y="1631950"/>
            <a:ext cx="1939709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86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4"/>
          </p:nvPr>
        </p:nvSpPr>
        <p:spPr>
          <a:xfrm>
            <a:off x="2613119" y="1187831"/>
            <a:ext cx="1939709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5"/>
          </p:nvPr>
        </p:nvSpPr>
        <p:spPr>
          <a:xfrm>
            <a:off x="4659360" y="1632025"/>
            <a:ext cx="1939709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86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6"/>
          </p:nvPr>
        </p:nvSpPr>
        <p:spPr>
          <a:xfrm>
            <a:off x="4659360" y="1187906"/>
            <a:ext cx="1939709" cy="44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3" name="Google Shape;223;p32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>
            <a:spLocks noGrp="1"/>
          </p:cNvSpPr>
          <p:nvPr>
            <p:ph type="body" idx="7"/>
          </p:nvPr>
        </p:nvSpPr>
        <p:spPr>
          <a:xfrm>
            <a:off x="6705600" y="1631950"/>
            <a:ext cx="1939709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86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8"/>
          </p:nvPr>
        </p:nvSpPr>
        <p:spPr>
          <a:xfrm>
            <a:off x="6705600" y="1187831"/>
            <a:ext cx="1939709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only + logo">
  <p:cSld name="Black only + logo">
    <p:bg>
      <p:bgPr>
        <a:solidFill>
          <a:schemeClr val="dk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 only + logo">
  <p:cSld name="1_Black only + logo">
    <p:bg>
      <p:bgPr>
        <a:solidFill>
          <a:schemeClr val="dk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>
            <a:spLocks noGrp="1"/>
          </p:cNvSpPr>
          <p:nvPr>
            <p:ph type="pic" idx="2"/>
          </p:nvPr>
        </p:nvSpPr>
        <p:spPr>
          <a:xfrm>
            <a:off x="0" y="1075772"/>
            <a:ext cx="2670048" cy="202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Google Shape;235;p34"/>
          <p:cNvSpPr>
            <a:spLocks noGrp="1"/>
          </p:cNvSpPr>
          <p:nvPr>
            <p:ph type="pic" idx="3"/>
          </p:nvPr>
        </p:nvSpPr>
        <p:spPr>
          <a:xfrm>
            <a:off x="0" y="3110613"/>
            <a:ext cx="2670048" cy="202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34"/>
          <p:cNvSpPr>
            <a:spLocks noGrp="1"/>
          </p:cNvSpPr>
          <p:nvPr>
            <p:ph type="pic" idx="4"/>
          </p:nvPr>
        </p:nvSpPr>
        <p:spPr>
          <a:xfrm>
            <a:off x="4587792" y="1073772"/>
            <a:ext cx="2670048" cy="202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34"/>
          <p:cNvSpPr>
            <a:spLocks noGrp="1"/>
          </p:cNvSpPr>
          <p:nvPr>
            <p:ph type="pic" idx="5"/>
          </p:nvPr>
        </p:nvSpPr>
        <p:spPr>
          <a:xfrm>
            <a:off x="4587792" y="3110613"/>
            <a:ext cx="2670048" cy="202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38" name="Google Shape;238;p34"/>
          <p:cNvCxnSpPr/>
          <p:nvPr/>
        </p:nvCxnSpPr>
        <p:spPr>
          <a:xfrm>
            <a:off x="4581441" y="1077727"/>
            <a:ext cx="1" cy="406577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2670048" y="1076905"/>
            <a:ext cx="18313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DCDD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A5DCD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6"/>
          </p:nvPr>
        </p:nvSpPr>
        <p:spPr>
          <a:xfrm>
            <a:off x="2670049" y="1508277"/>
            <a:ext cx="1831340" cy="157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Char char="•"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86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7"/>
          </p:nvPr>
        </p:nvSpPr>
        <p:spPr>
          <a:xfrm>
            <a:off x="7257840" y="1074523"/>
            <a:ext cx="18313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DCDD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A5DCD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8"/>
          </p:nvPr>
        </p:nvSpPr>
        <p:spPr>
          <a:xfrm>
            <a:off x="7257841" y="1505895"/>
            <a:ext cx="1831340" cy="157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Char char="•"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86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9"/>
          </p:nvPr>
        </p:nvSpPr>
        <p:spPr>
          <a:xfrm>
            <a:off x="2668432" y="3114972"/>
            <a:ext cx="18313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DCDD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A5DCD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3"/>
          </p:nvPr>
        </p:nvSpPr>
        <p:spPr>
          <a:xfrm>
            <a:off x="2668433" y="3546344"/>
            <a:ext cx="1831340" cy="157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Char char="•"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86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5" name="Google Shape;245;p34"/>
          <p:cNvCxnSpPr/>
          <p:nvPr/>
        </p:nvCxnSpPr>
        <p:spPr>
          <a:xfrm>
            <a:off x="0" y="3101019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34"/>
          <p:cNvSpPr txBox="1">
            <a:spLocks noGrp="1"/>
          </p:cNvSpPr>
          <p:nvPr>
            <p:ph type="body" idx="14"/>
          </p:nvPr>
        </p:nvSpPr>
        <p:spPr>
          <a:xfrm>
            <a:off x="7257841" y="3114305"/>
            <a:ext cx="18313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DCDD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A5DCD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5"/>
          </p:nvPr>
        </p:nvSpPr>
        <p:spPr>
          <a:xfrm>
            <a:off x="7257842" y="3545677"/>
            <a:ext cx="1831340" cy="157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Char char="•"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86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563964" y="457318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only + logo">
  <p:cSld name="White only + logo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pic>
        <p:nvPicPr>
          <p:cNvPr id="251" name="Google Shape;251;p35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only">
  <p:cSld name="White onl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only">
  <p:cSld name="Black only">
    <p:bg>
      <p:bgPr>
        <a:solidFill>
          <a:schemeClr val="dk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/>
          <p:nvPr/>
        </p:nvSpPr>
        <p:spPr>
          <a:xfrm>
            <a:off x="0" y="2332"/>
            <a:ext cx="9148572" cy="5143499"/>
          </a:xfrm>
          <a:prstGeom prst="rect">
            <a:avLst/>
          </a:prstGeom>
          <a:solidFill>
            <a:srgbClr val="2A8280">
              <a:alpha val="6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9" descr="slide 4.jpg"/>
          <p:cNvPicPr preferRelativeResize="0"/>
          <p:nvPr/>
        </p:nvPicPr>
        <p:blipFill rotWithShape="1">
          <a:blip r:embed="rId2">
            <a:alphaModFix amt="15000"/>
          </a:blip>
          <a:srcRect l="299"/>
          <a:stretch/>
        </p:blipFill>
        <p:spPr>
          <a:xfrm>
            <a:off x="0" y="233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1054100" y="1623693"/>
            <a:ext cx="7727950" cy="10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Divider 2">
    <p:bg>
      <p:bgPr>
        <a:solidFill>
          <a:schemeClr val="dk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/>
          <p:nvPr/>
        </p:nvSpPr>
        <p:spPr>
          <a:xfrm>
            <a:off x="-9477" y="-121"/>
            <a:ext cx="9171433" cy="5152643"/>
          </a:xfrm>
          <a:prstGeom prst="rect">
            <a:avLst/>
          </a:prstGeom>
          <a:solidFill>
            <a:srgbClr val="277B79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40" descr="slide 06.jpg"/>
          <p:cNvPicPr preferRelativeResize="0"/>
          <p:nvPr/>
        </p:nvPicPr>
        <p:blipFill rotWithShape="1">
          <a:blip r:embed="rId2">
            <a:alphaModFix amt="14000"/>
          </a:blip>
          <a:srcRect/>
          <a:stretch/>
        </p:blipFill>
        <p:spPr>
          <a:xfrm>
            <a:off x="-27432" y="-1"/>
            <a:ext cx="9171432" cy="515761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1054100" y="1623693"/>
            <a:ext cx="7727949" cy="10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1">
  <p:cSld name="Key Message 1"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2" descr="slide 7.jpg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16759" y="-8647"/>
            <a:ext cx="9171432" cy="516440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2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42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82" name="Google Shape;282;p42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3" name="Google Shape;28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808692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64945" y="1149350"/>
            <a:ext cx="8086929" cy="36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elvetica Neue"/>
              <a:buAutoNum type="arabicPeriod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5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6pt">
  <p:cSld name="Title and Content 16p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559315" y="1149350"/>
            <a:ext cx="8092559" cy="36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Google Shape;40;p7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hoto and Content w. Subtitle 14pt">
  <p:cSld name="Title, Photo and Content w. Subtitle 14p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800600" y="1631950"/>
            <a:ext cx="3981450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952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800600" y="1187831"/>
            <a:ext cx="3981450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3"/>
          </p:nvPr>
        </p:nvSpPr>
        <p:spPr>
          <a:xfrm>
            <a:off x="0" y="1149350"/>
            <a:ext cx="4753474" cy="350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9" name="Google Shape;59;p10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 descr="slide 01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15678" y="0"/>
            <a:ext cx="91714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1552575" y="3633788"/>
            <a:ext cx="281622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2"/>
          </p:nvPr>
        </p:nvSpPr>
        <p:spPr>
          <a:xfrm>
            <a:off x="1935535" y="1621179"/>
            <a:ext cx="527293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5601769" y="3632076"/>
            <a:ext cx="281622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 descr="meeting 1.jpg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-27432" y="-1"/>
            <a:ext cx="9171432" cy="5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8420" y="2021990"/>
            <a:ext cx="4407160" cy="790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0" y="2332"/>
            <a:ext cx="9148572" cy="5143499"/>
          </a:xfrm>
          <a:prstGeom prst="rect">
            <a:avLst/>
          </a:prstGeom>
          <a:solidFill>
            <a:srgbClr val="2A8280">
              <a:alpha val="6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0" descr="slide 4.jpg"/>
          <p:cNvPicPr preferRelativeResize="0"/>
          <p:nvPr/>
        </p:nvPicPr>
        <p:blipFill rotWithShape="1">
          <a:blip r:embed="rId2">
            <a:alphaModFix amt="15000"/>
          </a:blip>
          <a:srcRect l="299"/>
          <a:stretch/>
        </p:blipFill>
        <p:spPr>
          <a:xfrm>
            <a:off x="0" y="233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054100" y="1623693"/>
            <a:ext cx="7727950" cy="10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Divider 2"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-9477" y="-121"/>
            <a:ext cx="9171433" cy="5152643"/>
          </a:xfrm>
          <a:prstGeom prst="rect">
            <a:avLst/>
          </a:prstGeom>
          <a:solidFill>
            <a:srgbClr val="277B79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1" descr="slide 06.jpg"/>
          <p:cNvPicPr preferRelativeResize="0"/>
          <p:nvPr/>
        </p:nvPicPr>
        <p:blipFill rotWithShape="1">
          <a:blip r:embed="rId2">
            <a:alphaModFix amt="14000"/>
          </a:blip>
          <a:srcRect/>
          <a:stretch/>
        </p:blipFill>
        <p:spPr>
          <a:xfrm>
            <a:off x="-27432" y="-1"/>
            <a:ext cx="9171432" cy="515761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1054100" y="1623693"/>
            <a:ext cx="7727949" cy="10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7" y="179909"/>
            <a:ext cx="1172354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6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ARM</a:t>
            </a:r>
            <a:r>
              <a:rPr lang="en-US" dirty="0"/>
              <a:t> register bank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7" name="Google Shape;457;p69"/>
          <p:cNvSpPr txBox="1">
            <a:spLocks noGrp="1"/>
          </p:cNvSpPr>
          <p:nvPr>
            <p:ph type="body" idx="1"/>
          </p:nvPr>
        </p:nvSpPr>
        <p:spPr>
          <a:xfrm>
            <a:off x="559461" y="1631950"/>
            <a:ext cx="3391927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spcBef>
                <a:spcPts val="600"/>
              </a:spcBef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normal execution mode</a:t>
            </a:r>
          </a:p>
          <a:p>
            <a:pPr marL="361950" indent="-285750">
              <a:spcBef>
                <a:spcPts val="600"/>
              </a:spcBef>
            </a:pPr>
            <a:r>
              <a:rPr lang="en-US" b="1" dirty="0"/>
              <a:t>FIQ</a:t>
            </a:r>
            <a:r>
              <a:rPr lang="en-US" dirty="0"/>
              <a:t> – Fast interrupt mode</a:t>
            </a:r>
            <a:endParaRPr lang="ru-RU" dirty="0"/>
          </a:p>
          <a:p>
            <a:pPr marL="361950" indent="-285750">
              <a:spcBef>
                <a:spcPts val="600"/>
              </a:spcBef>
            </a:pPr>
            <a:r>
              <a:rPr lang="de-DE" b="1" dirty="0"/>
              <a:t>IRQ</a:t>
            </a:r>
            <a:r>
              <a:rPr lang="de-DE" dirty="0"/>
              <a:t> </a:t>
            </a:r>
            <a:r>
              <a:rPr lang="en-US" dirty="0"/>
              <a:t>– Interrupt mode</a:t>
            </a:r>
          </a:p>
          <a:p>
            <a:pPr marL="361950" indent="-285750">
              <a:spcBef>
                <a:spcPts val="600"/>
              </a:spcBef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Supervisor mode</a:t>
            </a:r>
          </a:p>
          <a:p>
            <a:pPr marL="361950" indent="-285750">
              <a:spcBef>
                <a:spcPts val="600"/>
              </a:spcBef>
            </a:pPr>
            <a:r>
              <a:rPr lang="en-US" b="1" dirty="0"/>
              <a:t>ABT</a:t>
            </a:r>
            <a:r>
              <a:rPr lang="en-US" dirty="0"/>
              <a:t> – Memory access failure</a:t>
            </a:r>
          </a:p>
          <a:p>
            <a:pPr marL="361950" indent="-285750">
              <a:spcBef>
                <a:spcPts val="600"/>
              </a:spcBef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Undefined instruction executed</a:t>
            </a:r>
            <a:endParaRPr sz="1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84" y="1149349"/>
            <a:ext cx="2147170" cy="3732535"/>
          </a:xfrm>
          <a:prstGeom prst="rect">
            <a:avLst/>
          </a:prstGeom>
        </p:spPr>
      </p:pic>
      <p:sp>
        <p:nvSpPr>
          <p:cNvPr id="21" name="Google Shape;525;p72"/>
          <p:cNvSpPr txBox="1">
            <a:spLocks/>
          </p:cNvSpPr>
          <p:nvPr/>
        </p:nvSpPr>
        <p:spPr>
          <a:xfrm>
            <a:off x="735936" y="1200150"/>
            <a:ext cx="3981450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3"/>
              </a:buClr>
              <a:buSzPts val="1600"/>
              <a:buFont typeface="Helvetica Neue"/>
              <a:buNone/>
            </a:pPr>
            <a:r>
              <a:rPr lang="en-US" dirty="0"/>
              <a:t>ARM operation modes</a:t>
            </a:r>
            <a:endParaRPr lang="en-US" sz="16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10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dirty="0"/>
              <a:t>Cortex M3 pipeline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3940"/>
            <a:ext cx="9144000" cy="38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8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>
            <a:spLocks noGrp="1"/>
          </p:cNvSpPr>
          <p:nvPr>
            <p:ph type="body" idx="1"/>
          </p:nvPr>
        </p:nvSpPr>
        <p:spPr>
          <a:xfrm>
            <a:off x="1054100" y="1623693"/>
            <a:ext cx="7727949" cy="10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</a:t>
            </a:r>
            <a:endParaRPr sz="360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469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types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1215"/>
              </p:ext>
            </p:extLst>
          </p:nvPr>
        </p:nvGraphicFramePr>
        <p:xfrm>
          <a:off x="-2" y="1028700"/>
          <a:ext cx="9144002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4047335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8432883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88242884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18245479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55629270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7776665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91556060"/>
                    </a:ext>
                  </a:extLst>
                </a:gridCol>
              </a:tblGrid>
              <a:tr h="404611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Erase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Erase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89396"/>
                  </a:ext>
                </a:extLst>
              </a:tr>
              <a:tr h="289574">
                <a:tc>
                  <a:txBody>
                    <a:bodyPr/>
                    <a:lstStyle/>
                    <a:p>
                      <a:r>
                        <a:rPr lang="en-US" dirty="0"/>
                        <a:t>SRAM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36951"/>
                  </a:ext>
                </a:extLst>
              </a:tr>
              <a:tr h="289574">
                <a:tc>
                  <a:txBody>
                    <a:bodyPr/>
                    <a:lstStyle/>
                    <a:p>
                      <a:r>
                        <a:rPr lang="en-US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68020"/>
                  </a:ext>
                </a:extLst>
              </a:tr>
              <a:tr h="289574">
                <a:tc>
                  <a:txBody>
                    <a:bodyPr/>
                    <a:lstStyle/>
                    <a:p>
                      <a:r>
                        <a:rPr lang="en-US" dirty="0"/>
                        <a:t>Masked 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73086"/>
                  </a:ext>
                </a:extLst>
              </a:tr>
              <a:tr h="404611">
                <a:tc>
                  <a:txBody>
                    <a:bodyPr/>
                    <a:lstStyle/>
                    <a:p>
                      <a:r>
                        <a:rPr lang="en-US" dirty="0"/>
                        <a:t>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Once (programmer)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22511"/>
                  </a:ext>
                </a:extLst>
              </a:tr>
              <a:tr h="404611">
                <a:tc>
                  <a:txBody>
                    <a:bodyPr/>
                    <a:lstStyle/>
                    <a:p>
                      <a:r>
                        <a:rPr lang="en-US" dirty="0"/>
                        <a:t>EPROM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(programmer)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38418"/>
                  </a:ext>
                </a:extLst>
              </a:tr>
              <a:tr h="404611">
                <a:tc>
                  <a:txBody>
                    <a:bodyPr/>
                    <a:lstStyle/>
                    <a:p>
                      <a:r>
                        <a:rPr lang="en-US" dirty="0"/>
                        <a:t>EEPROM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to read, slow to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08258"/>
                  </a:ext>
                </a:extLst>
              </a:tr>
              <a:tr h="404611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to read, slow to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48147"/>
                  </a:ext>
                </a:extLst>
              </a:tr>
              <a:tr h="289574">
                <a:tc>
                  <a:txBody>
                    <a:bodyPr/>
                    <a:lstStyle/>
                    <a:p>
                      <a:r>
                        <a:rPr lang="en-US" dirty="0"/>
                        <a:t>NVRAM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1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1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dirty="0"/>
              <a:t>STM32 Memory map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60" y="987957"/>
            <a:ext cx="5113020" cy="3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>
            <a:spLocks noGrp="1"/>
          </p:cNvSpPr>
          <p:nvPr>
            <p:ph type="body" idx="1"/>
          </p:nvPr>
        </p:nvSpPr>
        <p:spPr>
          <a:xfrm>
            <a:off x="1054100" y="1623693"/>
            <a:ext cx="7727949" cy="10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Periphery</a:t>
            </a:r>
            <a:endParaRPr sz="360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91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CMSIS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975" y="1149350"/>
            <a:ext cx="7927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24292E"/>
                </a:solidFill>
                <a:latin typeface="Helvetica Neue" panose="020B0604020202020204" charset="0"/>
              </a:rPr>
              <a:t>The Cortex Microcontroller Software Interface Standard (CMSIS) </a:t>
            </a:r>
            <a:r>
              <a:rPr lang="en-US" altLang="en-US" dirty="0">
                <a:solidFill>
                  <a:srgbClr val="24292E"/>
                </a:solidFill>
                <a:latin typeface="Helvetica Neue" panose="020B0604020202020204" charset="0"/>
              </a:rPr>
              <a:t>provides a single standard across all Cortex-Mx processor series vendors. It enables code re-use and code sharing across software projects and reduces time-to-market for new embedded application</a:t>
            </a:r>
            <a:r>
              <a:rPr lang="en-US" altLang="en-US" dirty="0">
                <a:solidFill>
                  <a:schemeClr val="tx1"/>
                </a:solidFill>
                <a:latin typeface="Helvetica Neue" panose="020B0604020202020204" charset="0"/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27" y="1763659"/>
            <a:ext cx="697327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Clocking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294226"/>
            <a:ext cx="7988836" cy="28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GPIO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14" y="1022373"/>
            <a:ext cx="6380899" cy="38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dirty="0"/>
              <a:t>Timers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98" y="547074"/>
            <a:ext cx="5394960" cy="429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>
            <a:spLocks noGrp="1"/>
          </p:cNvSpPr>
          <p:nvPr>
            <p:ph type="body" idx="1"/>
          </p:nvPr>
        </p:nvSpPr>
        <p:spPr>
          <a:xfrm>
            <a:off x="1054100" y="1626745"/>
            <a:ext cx="7740650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rPr lang="en-US" dirty="0"/>
              <a:t>Embedded Pro-Camp</a:t>
            </a:r>
            <a:endParaRPr sz="3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54"/>
          <p:cNvSpPr txBox="1">
            <a:spLocks noGrp="1"/>
          </p:cNvSpPr>
          <p:nvPr>
            <p:ph type="body" idx="2"/>
          </p:nvPr>
        </p:nvSpPr>
        <p:spPr>
          <a:xfrm>
            <a:off x="1054100" y="2846503"/>
            <a:ext cx="7740650" cy="109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lang="en-US" dirty="0"/>
              <a:t>Oleksandr Kolosov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lang="en-US" dirty="0"/>
              <a:t>MCU and periphery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lang="en-US" dirty="0"/>
              <a:t>8/31/2018</a:t>
            </a:r>
            <a:endParaRPr sz="2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dirty="0"/>
              <a:t>UART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524;p72"/>
          <p:cNvSpPr txBox="1">
            <a:spLocks noGrp="1"/>
          </p:cNvSpPr>
          <p:nvPr>
            <p:ph type="body" idx="1"/>
          </p:nvPr>
        </p:nvSpPr>
        <p:spPr>
          <a:xfrm>
            <a:off x="4572000" y="1619250"/>
            <a:ext cx="3981450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indent="-285750">
              <a:spcBef>
                <a:spcPts val="600"/>
              </a:spcBef>
            </a:pPr>
            <a:r>
              <a:rPr lang="en-US" dirty="0"/>
              <a:t>Full duplex</a:t>
            </a:r>
            <a:endParaRPr lang="en-US" b="0" i="0" u="none" strike="noStrike" cap="none" dirty="0">
              <a:solidFill>
                <a:schemeClr val="dk1"/>
              </a:solidFill>
              <a:sym typeface="Helvetica Neue"/>
            </a:endParaRP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Asynchronous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Only one pair can be connected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Both devices in pair are equal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CTS and RTS could be used to flow control</a:t>
            </a:r>
          </a:p>
          <a:p>
            <a:pPr marL="66675" indent="0">
              <a:spcBef>
                <a:spcPts val="600"/>
              </a:spcBef>
              <a:buNone/>
            </a:pPr>
            <a:endParaRPr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9703" y="1473591"/>
            <a:ext cx="815926" cy="117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UART1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9478" y="1473591"/>
            <a:ext cx="815926" cy="117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45629" y="2392680"/>
            <a:ext cx="251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45629" y="1767840"/>
            <a:ext cx="251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98213" y="2392680"/>
            <a:ext cx="251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94500" y="1767840"/>
            <a:ext cx="251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96894" y="1767840"/>
            <a:ext cx="397606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296894" y="1767840"/>
            <a:ext cx="397606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446" y="2378035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24922" y="155971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22013" y="155971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10494" y="2363390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cxnSp>
        <p:nvCxnSpPr>
          <p:cNvPr id="25" name="Straight Connector 24"/>
          <p:cNvCxnSpPr>
            <a:stCxn id="4" idx="2"/>
          </p:cNvCxnSpPr>
          <p:nvPr/>
        </p:nvCxnSpPr>
        <p:spPr>
          <a:xfrm>
            <a:off x="1637666" y="2648243"/>
            <a:ext cx="0" cy="17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65374" y="2824480"/>
            <a:ext cx="147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02666" y="280853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357442" y="2664193"/>
            <a:ext cx="0" cy="17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85150" y="2840430"/>
            <a:ext cx="147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22442" y="282448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35" name="Google Shape;525;p72"/>
          <p:cNvSpPr txBox="1">
            <a:spLocks/>
          </p:cNvSpPr>
          <p:nvPr/>
        </p:nvSpPr>
        <p:spPr>
          <a:xfrm>
            <a:off x="4800600" y="1187831"/>
            <a:ext cx="3981450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3"/>
              </a:buClr>
              <a:buSzPts val="1600"/>
              <a:buFont typeface="Helvetica Neue"/>
              <a:buNone/>
            </a:pPr>
            <a:r>
              <a:rPr lang="en-US" sz="1600" dirty="0">
                <a:solidFill>
                  <a:schemeClr val="accent3"/>
                </a:solidFill>
              </a:rPr>
              <a:t>UART description</a:t>
            </a:r>
            <a:endParaRPr lang="en-US" sz="16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49975" y="3370206"/>
            <a:ext cx="335671" cy="3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29703" y="3370206"/>
            <a:ext cx="335671" cy="3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85646" y="3370206"/>
            <a:ext cx="335671" cy="3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8" name="Rectangle 447"/>
          <p:cNvSpPr/>
          <p:nvPr/>
        </p:nvSpPr>
        <p:spPr>
          <a:xfrm>
            <a:off x="1565374" y="3370206"/>
            <a:ext cx="1400623" cy="3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Bits 5-8</a:t>
            </a:r>
          </a:p>
        </p:txBody>
      </p:sp>
      <p:cxnSp>
        <p:nvCxnSpPr>
          <p:cNvPr id="452" name="Straight Arrow Connector 451"/>
          <p:cNvCxnSpPr>
            <a:endCxn id="37" idx="2"/>
          </p:cNvCxnSpPr>
          <p:nvPr/>
        </p:nvCxnSpPr>
        <p:spPr>
          <a:xfrm flipH="1" flipV="1">
            <a:off x="1397539" y="3705877"/>
            <a:ext cx="5127" cy="24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463618" y="3705877"/>
            <a:ext cx="5127" cy="24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128559" y="3705877"/>
            <a:ext cx="4515" cy="4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/>
          <p:cNvSpPr txBox="1"/>
          <p:nvPr/>
        </p:nvSpPr>
        <p:spPr>
          <a:xfrm>
            <a:off x="1137044" y="391843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bit</a:t>
            </a:r>
          </a:p>
        </p:txBody>
      </p:sp>
      <p:sp>
        <p:nvSpPr>
          <p:cNvPr id="455" name="TextBox 454"/>
          <p:cNvSpPr txBox="1"/>
          <p:nvPr/>
        </p:nvSpPr>
        <p:spPr>
          <a:xfrm>
            <a:off x="3178889" y="391843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Stop bit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2564998" y="4130995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Optional parity bit</a:t>
            </a:r>
          </a:p>
        </p:txBody>
      </p:sp>
    </p:spTree>
    <p:extLst>
      <p:ext uri="{BB962C8B-B14F-4D97-AF65-F5344CB8AC3E}">
        <p14:creationId xmlns:p14="http://schemas.microsoft.com/office/powerpoint/2010/main" val="37150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dirty="0"/>
              <a:t>SPI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524;p72"/>
          <p:cNvSpPr txBox="1">
            <a:spLocks noGrp="1"/>
          </p:cNvSpPr>
          <p:nvPr>
            <p:ph type="body" idx="1"/>
          </p:nvPr>
        </p:nvSpPr>
        <p:spPr>
          <a:xfrm>
            <a:off x="5162550" y="1634783"/>
            <a:ext cx="3981450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indent="-285750">
              <a:spcBef>
                <a:spcPts val="600"/>
              </a:spcBef>
            </a:pPr>
            <a:r>
              <a:rPr lang="en-US" dirty="0"/>
              <a:t>Full duplex</a:t>
            </a:r>
            <a:endParaRPr lang="en-US" b="0" i="0" u="none" strike="noStrike" cap="none" dirty="0">
              <a:solidFill>
                <a:schemeClr val="dk1"/>
              </a:solidFill>
              <a:sym typeface="Helvetica Neue"/>
            </a:endParaRP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Synchronous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Master/slave relationship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Can be attached multiple devices on same bus.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Very fast</a:t>
            </a:r>
          </a:p>
          <a:p>
            <a:pPr marL="66675" indent="0">
              <a:spcBef>
                <a:spcPts val="600"/>
              </a:spcBef>
              <a:buNone/>
            </a:pPr>
            <a:endParaRPr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525;p72"/>
          <p:cNvSpPr txBox="1">
            <a:spLocks/>
          </p:cNvSpPr>
          <p:nvPr/>
        </p:nvSpPr>
        <p:spPr>
          <a:xfrm>
            <a:off x="5162550" y="1242446"/>
            <a:ext cx="3981450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3"/>
              </a:buClr>
              <a:buSzPts val="1600"/>
              <a:buFont typeface="Helvetica Neue"/>
              <a:buNone/>
            </a:pPr>
            <a:r>
              <a:rPr lang="en-US" sz="1600" dirty="0">
                <a:solidFill>
                  <a:schemeClr val="accent3"/>
                </a:solidFill>
              </a:rPr>
              <a:t>SPI description</a:t>
            </a:r>
            <a:endParaRPr lang="en-US" sz="16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" y="1464505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dirty="0"/>
              <a:t>SPI topology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09" y="1675474"/>
            <a:ext cx="3457575" cy="2743200"/>
          </a:xfrm>
          <a:prstGeom prst="rect">
            <a:avLst/>
          </a:prstGeom>
        </p:spPr>
      </p:pic>
      <p:sp>
        <p:nvSpPr>
          <p:cNvPr id="8" name="Google Shape;525;p72"/>
          <p:cNvSpPr txBox="1">
            <a:spLocks/>
          </p:cNvSpPr>
          <p:nvPr/>
        </p:nvSpPr>
        <p:spPr>
          <a:xfrm>
            <a:off x="1828507" y="1287579"/>
            <a:ext cx="3981450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3"/>
              </a:buClr>
              <a:buSzPts val="1600"/>
              <a:buFont typeface="Helvetica Neue"/>
              <a:buNone/>
            </a:pPr>
            <a:r>
              <a:rPr lang="en-US" sz="1600" dirty="0">
                <a:solidFill>
                  <a:schemeClr val="accent3"/>
                </a:solidFill>
              </a:rPr>
              <a:t>Star topology</a:t>
            </a:r>
            <a:endParaRPr lang="en-US" sz="16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63" y="1619250"/>
            <a:ext cx="3457575" cy="2743200"/>
          </a:xfrm>
          <a:prstGeom prst="rect">
            <a:avLst/>
          </a:prstGeom>
        </p:spPr>
      </p:pic>
      <p:sp>
        <p:nvSpPr>
          <p:cNvPr id="10" name="Google Shape;525;p72"/>
          <p:cNvSpPr txBox="1">
            <a:spLocks/>
          </p:cNvSpPr>
          <p:nvPr/>
        </p:nvSpPr>
        <p:spPr>
          <a:xfrm>
            <a:off x="6151978" y="1315185"/>
            <a:ext cx="3981450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3"/>
              </a:buClr>
              <a:buSzPts val="1600"/>
              <a:buFont typeface="Helvetica Neue"/>
              <a:buNone/>
            </a:pPr>
            <a:r>
              <a:rPr lang="en-US" sz="1600" dirty="0">
                <a:solidFill>
                  <a:schemeClr val="accent3"/>
                </a:solidFill>
              </a:rPr>
              <a:t>Ring topology</a:t>
            </a:r>
            <a:endParaRPr lang="en-US" sz="16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654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dirty="0"/>
              <a:t>SPI timing diagram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18" y="1149350"/>
            <a:ext cx="6501899" cy="37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dirty="0"/>
              <a:t>I2C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524;p72"/>
          <p:cNvSpPr txBox="1">
            <a:spLocks noGrp="1"/>
          </p:cNvSpPr>
          <p:nvPr>
            <p:ph type="body" idx="1"/>
          </p:nvPr>
        </p:nvSpPr>
        <p:spPr>
          <a:xfrm>
            <a:off x="4572000" y="1619250"/>
            <a:ext cx="3981450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indent="-285750">
              <a:spcBef>
                <a:spcPts val="600"/>
              </a:spcBef>
            </a:pPr>
            <a:r>
              <a:rPr lang="en-US" dirty="0"/>
              <a:t>Half duplex</a:t>
            </a:r>
            <a:endParaRPr lang="en-US" b="0" i="0" u="none" strike="noStrike" cap="none" dirty="0">
              <a:solidFill>
                <a:schemeClr val="dk1"/>
              </a:solidFill>
              <a:sym typeface="Helvetica Neue"/>
            </a:endParaRP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Synchronous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Master/slave relationships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Can be attached multiple devices on same bus.</a:t>
            </a:r>
          </a:p>
        </p:txBody>
      </p:sp>
      <p:sp>
        <p:nvSpPr>
          <p:cNvPr id="35" name="Google Shape;525;p72"/>
          <p:cNvSpPr txBox="1">
            <a:spLocks/>
          </p:cNvSpPr>
          <p:nvPr/>
        </p:nvSpPr>
        <p:spPr>
          <a:xfrm>
            <a:off x="4800600" y="1187831"/>
            <a:ext cx="3981450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3"/>
              </a:buClr>
              <a:buSzPts val="1600"/>
              <a:buFont typeface="Helvetica Neue"/>
              <a:buNone/>
            </a:pPr>
            <a:r>
              <a:rPr lang="en-US" sz="1600" dirty="0">
                <a:solidFill>
                  <a:schemeClr val="accent3"/>
                </a:solidFill>
              </a:rPr>
              <a:t>I2C description</a:t>
            </a:r>
            <a:endParaRPr lang="en-US" sz="16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470513"/>
            <a:ext cx="4048125" cy="1428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55" y="3468761"/>
            <a:ext cx="8001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6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>
            <a:spLocks noGrp="1"/>
          </p:cNvSpPr>
          <p:nvPr>
            <p:ph type="body" idx="1"/>
          </p:nvPr>
        </p:nvSpPr>
        <p:spPr>
          <a:xfrm>
            <a:off x="1054100" y="1623693"/>
            <a:ext cx="7727950" cy="10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Q&amp;A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6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 task</a:t>
            </a:r>
            <a:endParaRPr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0" name="Google Shape;400;p59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de-DE" b="1" dirty="0"/>
              <a:t>Ex1</a:t>
            </a:r>
            <a:r>
              <a:rPr lang="en-US" b="1" dirty="0"/>
              <a:t>: </a:t>
            </a:r>
            <a:r>
              <a:rPr lang="en-US" dirty="0"/>
              <a:t>Develop application that communicates with PC trough UART </a:t>
            </a:r>
          </a:p>
          <a:p>
            <a:pPr marL="171450" lvl="0" indent="-171450">
              <a:spcBef>
                <a:spcPts val="0"/>
              </a:spcBef>
            </a:pPr>
            <a:r>
              <a:rPr lang="en-US" dirty="0"/>
              <a:t>Application should send just echo. </a:t>
            </a:r>
          </a:p>
          <a:p>
            <a:pPr marL="171450" lvl="0" indent="-171450">
              <a:spcBef>
                <a:spcPts val="0"/>
              </a:spcBef>
            </a:pPr>
            <a:r>
              <a:rPr lang="en-US" dirty="0"/>
              <a:t>You should use only CMSIS library.</a:t>
            </a:r>
          </a:p>
          <a:p>
            <a:pPr marL="171450" lvl="0" indent="-171450">
              <a:spcBef>
                <a:spcPts val="0"/>
              </a:spcBef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UART driver should contains following functions:</a:t>
            </a:r>
          </a:p>
          <a:p>
            <a:pPr marL="628650" lvl="1" indent="-171450">
              <a:spcBef>
                <a:spcPts val="0"/>
              </a:spcBef>
            </a:pPr>
            <a:r>
              <a:rPr lang="en-US" dirty="0" err="1"/>
              <a:t>init</a:t>
            </a:r>
            <a:r>
              <a:rPr lang="en-US" dirty="0"/>
              <a:t>();</a:t>
            </a:r>
          </a:p>
          <a:p>
            <a:pPr marL="628650" lvl="1" indent="-171450">
              <a:spcBef>
                <a:spcPts val="0"/>
              </a:spcBef>
            </a:pPr>
            <a:r>
              <a:rPr lang="en-US" dirty="0"/>
              <a:t>o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pen();</a:t>
            </a:r>
          </a:p>
          <a:p>
            <a:pPr marL="628650" lvl="1" indent="-171450">
              <a:spcBef>
                <a:spcPts val="0"/>
              </a:spcBef>
            </a:pPr>
            <a:r>
              <a:rPr lang="en-US" dirty="0"/>
              <a:t>read();</a:t>
            </a:r>
          </a:p>
          <a:p>
            <a:pPr marL="628650" lvl="1" indent="-171450">
              <a:spcBef>
                <a:spcPts val="0"/>
              </a:spcBef>
            </a:pPr>
            <a:r>
              <a:rPr lang="en-US" dirty="0"/>
              <a:t>write();</a:t>
            </a:r>
          </a:p>
          <a:p>
            <a:pPr marL="628650" lvl="1" indent="-171450">
              <a:spcBef>
                <a:spcPts val="0"/>
              </a:spcBef>
            </a:pPr>
            <a:r>
              <a:rPr lang="en-US" dirty="0"/>
              <a:t>c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lose();</a:t>
            </a:r>
          </a:p>
          <a:p>
            <a:pPr marL="628650" lvl="1" indent="-171450">
              <a:spcBef>
                <a:spcPts val="0"/>
              </a:spcBef>
            </a:pPr>
            <a:r>
              <a:rPr lang="en-US" dirty="0" err="1"/>
              <a:t>deinit</a:t>
            </a:r>
            <a:r>
              <a:rPr lang="en-US" dirty="0"/>
              <a:t>();</a:t>
            </a:r>
            <a:endParaRPr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769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2"/>
          <p:cNvSpPr txBox="1">
            <a:spLocks noGrp="1"/>
          </p:cNvSpPr>
          <p:nvPr>
            <p:ph type="body" idx="1"/>
          </p:nvPr>
        </p:nvSpPr>
        <p:spPr>
          <a:xfrm>
            <a:off x="1552575" y="3633788"/>
            <a:ext cx="281622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0" name="Google Shape;730;p82"/>
          <p:cNvSpPr txBox="1">
            <a:spLocks noGrp="1"/>
          </p:cNvSpPr>
          <p:nvPr>
            <p:ph type="body" idx="2"/>
          </p:nvPr>
        </p:nvSpPr>
        <p:spPr>
          <a:xfrm>
            <a:off x="1935535" y="1621179"/>
            <a:ext cx="527293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4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1" name="Google Shape;731;p82"/>
          <p:cNvSpPr txBox="1">
            <a:spLocks noGrp="1"/>
          </p:cNvSpPr>
          <p:nvPr>
            <p:ph type="body" idx="3"/>
          </p:nvPr>
        </p:nvSpPr>
        <p:spPr>
          <a:xfrm>
            <a:off x="5601769" y="3632076"/>
            <a:ext cx="281622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808692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p55"/>
          <p:cNvSpPr txBox="1">
            <a:spLocks noGrp="1"/>
          </p:cNvSpPr>
          <p:nvPr>
            <p:ph type="body" idx="1"/>
          </p:nvPr>
        </p:nvSpPr>
        <p:spPr>
          <a:xfrm>
            <a:off x="564945" y="1149350"/>
            <a:ext cx="8086929" cy="36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9725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elvetica Neue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microcontroller?</a:t>
            </a:r>
            <a:endParaRPr dirty="0"/>
          </a:p>
          <a:p>
            <a:pPr marL="339725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elvetica Neue"/>
              <a:buAutoNum type="arabicPeriod"/>
            </a:pPr>
            <a:r>
              <a:rPr lang="en-US" dirty="0"/>
              <a:t>CPU</a:t>
            </a:r>
            <a:endParaRPr dirty="0"/>
          </a:p>
          <a:p>
            <a:pPr marL="339725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elvetica Neue"/>
              <a:buAutoNum type="arabicPeriod"/>
            </a:pPr>
            <a:r>
              <a:rPr lang="en-US" dirty="0"/>
              <a:t>Memory</a:t>
            </a:r>
            <a:endParaRPr dirty="0"/>
          </a:p>
          <a:p>
            <a:pPr marL="339725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elvetica Neue"/>
              <a:buAutoNum type="arabicPeriod"/>
            </a:pPr>
            <a:r>
              <a:rPr lang="en-US" dirty="0"/>
              <a:t>Periphery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26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>
            <a:spLocks noGrp="1"/>
          </p:cNvSpPr>
          <p:nvPr>
            <p:ph type="body" idx="1"/>
          </p:nvPr>
        </p:nvSpPr>
        <p:spPr>
          <a:xfrm>
            <a:off x="1054100" y="1623693"/>
            <a:ext cx="7727950" cy="10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</a:pPr>
            <a:r>
              <a:rPr lang="en-US" dirty="0"/>
              <a:t>What is microcontroller?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MCU?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72"/>
          <p:cNvSpPr txBox="1">
            <a:spLocks noGrp="1"/>
          </p:cNvSpPr>
          <p:nvPr>
            <p:ph type="body" idx="1"/>
          </p:nvPr>
        </p:nvSpPr>
        <p:spPr>
          <a:xfrm>
            <a:off x="5340927" y="1631950"/>
            <a:ext cx="3981450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indent="-285750">
              <a:spcBef>
                <a:spcPts val="600"/>
              </a:spcBef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Memory</a:t>
            </a:r>
          </a:p>
          <a:p>
            <a:pPr marL="352425" indent="-285750">
              <a:spcBef>
                <a:spcPts val="600"/>
              </a:spcBef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Peripheral Functions</a:t>
            </a:r>
            <a:endParaRPr sz="1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72"/>
          <p:cNvSpPr txBox="1">
            <a:spLocks noGrp="1"/>
          </p:cNvSpPr>
          <p:nvPr>
            <p:ph type="body" idx="2"/>
          </p:nvPr>
        </p:nvSpPr>
        <p:spPr>
          <a:xfrm>
            <a:off x="5340927" y="1201882"/>
            <a:ext cx="3981450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</a:pPr>
            <a:r>
              <a:rPr lang="en-US" dirty="0"/>
              <a:t>MCU structure</a:t>
            </a:r>
            <a:endParaRPr sz="1600" b="0" i="0" u="none" strike="noStrike" cap="none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72"/>
          <p:cNvSpPr/>
          <p:nvPr/>
        </p:nvSpPr>
        <p:spPr>
          <a:xfrm>
            <a:off x="1893938" y="2277484"/>
            <a:ext cx="1072867" cy="105114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B6B9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2"/>
          <p:cNvSpPr txBox="1"/>
          <p:nvPr/>
        </p:nvSpPr>
        <p:spPr>
          <a:xfrm>
            <a:off x="1918450" y="2430525"/>
            <a:ext cx="1026459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Photo is example for placement and max. size</a:t>
            </a:r>
            <a:endParaRPr sz="1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0" y="1481200"/>
            <a:ext cx="4572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9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>
            <a:spLocks noGrp="1"/>
          </p:cNvSpPr>
          <p:nvPr>
            <p:ph type="body" idx="1"/>
          </p:nvPr>
        </p:nvSpPr>
        <p:spPr>
          <a:xfrm>
            <a:off x="1054100" y="1623693"/>
            <a:ext cx="7727950" cy="10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</a:pPr>
            <a:r>
              <a:rPr lang="en-US" dirty="0"/>
              <a:t>CPU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12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dirty="0"/>
              <a:t>Cortex M3 processor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72"/>
          <p:cNvSpPr txBox="1">
            <a:spLocks noGrp="1"/>
          </p:cNvSpPr>
          <p:nvPr>
            <p:ph type="body" idx="1"/>
          </p:nvPr>
        </p:nvSpPr>
        <p:spPr>
          <a:xfrm>
            <a:off x="4800600" y="1631950"/>
            <a:ext cx="3981450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indent="-285750">
              <a:spcBef>
                <a:spcPts val="600"/>
              </a:spcBef>
            </a:pPr>
            <a:r>
              <a:rPr lang="en-US" dirty="0"/>
              <a:t>The Cortex-M</a:t>
            </a:r>
            <a:r>
              <a:rPr lang="ru-RU" dirty="0"/>
              <a:t>4</a:t>
            </a:r>
            <a:r>
              <a:rPr lang="en-US" dirty="0"/>
              <a:t> processor is the first ARM processor based on the ARMv7 architecture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The central Cortex-M</a:t>
            </a:r>
            <a:r>
              <a:rPr lang="ru-RU" dirty="0"/>
              <a:t>4</a:t>
            </a:r>
            <a:r>
              <a:rPr lang="en-US" dirty="0"/>
              <a:t> core is based on Harvard architecture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The Cortex-M</a:t>
            </a:r>
            <a:r>
              <a:rPr lang="ru-RU" dirty="0"/>
              <a:t>4</a:t>
            </a:r>
            <a:r>
              <a:rPr lang="en-US" dirty="0"/>
              <a:t> processor is a 32-nit processor, with a 32-bit wide data path, register bank and memory interface</a:t>
            </a:r>
          </a:p>
          <a:p>
            <a:pPr marL="66675" indent="0">
              <a:spcBef>
                <a:spcPts val="600"/>
              </a:spcBef>
              <a:buNone/>
            </a:pPr>
            <a:endParaRPr lang="en-US" dirty="0"/>
          </a:p>
          <a:p>
            <a:pPr marL="66675" indent="0">
              <a:spcBef>
                <a:spcPts val="60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72"/>
          <p:cNvSpPr txBox="1">
            <a:spLocks noGrp="1"/>
          </p:cNvSpPr>
          <p:nvPr>
            <p:ph type="body" idx="2"/>
          </p:nvPr>
        </p:nvSpPr>
        <p:spPr>
          <a:xfrm>
            <a:off x="4800600" y="1187831"/>
            <a:ext cx="3981450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</a:pPr>
            <a:r>
              <a:rPr lang="en-US" dirty="0"/>
              <a:t>Cortex M3 processor info</a:t>
            </a:r>
            <a:endParaRPr sz="1600" b="0" i="0" u="none" strike="noStrike" cap="none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72"/>
          <p:cNvSpPr/>
          <p:nvPr/>
        </p:nvSpPr>
        <p:spPr>
          <a:xfrm>
            <a:off x="1893938" y="2277484"/>
            <a:ext cx="1072867" cy="105114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B6B9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2"/>
          <p:cNvSpPr txBox="1"/>
          <p:nvPr/>
        </p:nvSpPr>
        <p:spPr>
          <a:xfrm>
            <a:off x="1918450" y="2430525"/>
            <a:ext cx="1026459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Photo is example for placement and max. size</a:t>
            </a:r>
            <a:endParaRPr sz="1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1" y="1142779"/>
            <a:ext cx="4046629" cy="36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3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77279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dirty="0"/>
              <a:t>Cortex M4 core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72"/>
          <p:cNvSpPr txBox="1">
            <a:spLocks noGrp="1"/>
          </p:cNvSpPr>
          <p:nvPr>
            <p:ph type="body" idx="1"/>
          </p:nvPr>
        </p:nvSpPr>
        <p:spPr>
          <a:xfrm>
            <a:off x="4800600" y="1631950"/>
            <a:ext cx="3981450" cy="320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indent="-285750">
              <a:spcBef>
                <a:spcPts val="600"/>
              </a:spcBef>
            </a:pPr>
            <a:r>
              <a:rPr lang="en-US" dirty="0"/>
              <a:t>3 stage pipeline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Thumb and Thumb-2 instruction set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Hardware division support</a:t>
            </a:r>
          </a:p>
          <a:p>
            <a:pPr marL="352425" indent="-285750">
              <a:spcBef>
                <a:spcPts val="600"/>
              </a:spcBef>
            </a:pPr>
            <a:r>
              <a:rPr lang="en-US" dirty="0"/>
              <a:t>Single cycle multiplier</a:t>
            </a:r>
          </a:p>
          <a:p>
            <a:pPr marL="66675" indent="0">
              <a:spcBef>
                <a:spcPts val="60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72"/>
          <p:cNvSpPr txBox="1">
            <a:spLocks noGrp="1"/>
          </p:cNvSpPr>
          <p:nvPr>
            <p:ph type="body" idx="2"/>
          </p:nvPr>
        </p:nvSpPr>
        <p:spPr>
          <a:xfrm>
            <a:off x="4800600" y="1187831"/>
            <a:ext cx="3981450" cy="4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</a:pPr>
            <a:r>
              <a:rPr lang="en-US" dirty="0"/>
              <a:t>Cortex M3 core structure</a:t>
            </a:r>
            <a:endParaRPr sz="1600" b="0" i="0" u="none" strike="noStrike" cap="none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72"/>
          <p:cNvSpPr/>
          <p:nvPr/>
        </p:nvSpPr>
        <p:spPr>
          <a:xfrm>
            <a:off x="1893938" y="2277484"/>
            <a:ext cx="1072867" cy="105114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B6B9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2"/>
          <p:cNvSpPr txBox="1"/>
          <p:nvPr/>
        </p:nvSpPr>
        <p:spPr>
          <a:xfrm>
            <a:off x="1918450" y="2430525"/>
            <a:ext cx="1026459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Photo is example for placement and max. size</a:t>
            </a:r>
            <a:endParaRPr sz="1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27" y="1241976"/>
            <a:ext cx="3353091" cy="33835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13117" y="3532505"/>
            <a:ext cx="751840" cy="35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 bank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9826" y="2221230"/>
            <a:ext cx="820903" cy="350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3-stage pipeline</a:t>
            </a:r>
          </a:p>
        </p:txBody>
      </p:sp>
    </p:spTree>
    <p:extLst>
      <p:ext uri="{BB962C8B-B14F-4D97-AF65-F5344CB8AC3E}">
        <p14:creationId xmlns:p14="http://schemas.microsoft.com/office/powerpoint/2010/main" val="40829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>
            <a:spLocks noGrp="1"/>
          </p:cNvSpPr>
          <p:nvPr>
            <p:ph type="title"/>
          </p:nvPr>
        </p:nvSpPr>
        <p:spPr>
          <a:xfrm>
            <a:off x="565055" y="590550"/>
            <a:ext cx="808681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set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7" name="Google Shape;457;p69"/>
          <p:cNvSpPr txBox="1">
            <a:spLocks noGrp="1"/>
          </p:cNvSpPr>
          <p:nvPr>
            <p:ph type="body" idx="1"/>
          </p:nvPr>
        </p:nvSpPr>
        <p:spPr>
          <a:xfrm>
            <a:off x="559461" y="1200150"/>
            <a:ext cx="5163159" cy="363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spcBef>
                <a:spcPts val="600"/>
              </a:spcBef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ARM instructions are a fixed length of 32 bits</a:t>
            </a:r>
          </a:p>
          <a:p>
            <a:pPr marL="361950" indent="-285750">
              <a:spcBef>
                <a:spcPts val="600"/>
              </a:spcBef>
            </a:pPr>
            <a:r>
              <a:rPr lang="en-US" dirty="0"/>
              <a:t>Thumb instructions are a fixed length of 16 bits</a:t>
            </a:r>
          </a:p>
          <a:p>
            <a:pPr marL="361950" indent="-285750">
              <a:spcBef>
                <a:spcPts val="600"/>
              </a:spcBef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Thumb-2 instructions can be ether 16-bit or 32-bit</a:t>
            </a:r>
          </a:p>
          <a:p>
            <a:pPr marL="361950" indent="-285750">
              <a:spcBef>
                <a:spcPts val="600"/>
              </a:spcBef>
            </a:pPr>
            <a:r>
              <a:rPr lang="en-US" dirty="0"/>
              <a:t>Thumb-2 gives approximately 26% improvement in code density over ARM</a:t>
            </a:r>
          </a:p>
          <a:p>
            <a:pPr marL="361950" indent="-285750">
              <a:spcBef>
                <a:spcPts val="600"/>
              </a:spcBef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Thumb-2 gives approximately 25% improvement in performance over Thumb</a:t>
            </a:r>
            <a:endParaRPr sz="1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2045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L Corporate Template 2016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L Corporate Template 2016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496</Words>
  <Application>Microsoft Office PowerPoint</Application>
  <PresentationFormat>On-screen Show (16:9)</PresentationFormat>
  <Paragraphs>178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Helvetica Neue</vt:lpstr>
      <vt:lpstr>Arial</vt:lpstr>
      <vt:lpstr>Helvetica Neue Light</vt:lpstr>
      <vt:lpstr>Microsoft YaHei</vt:lpstr>
      <vt:lpstr>GL Corporate Template 2016</vt:lpstr>
      <vt:lpstr>GL Corporate Template 2016</vt:lpstr>
      <vt:lpstr>PowerPoint Presentation</vt:lpstr>
      <vt:lpstr>PowerPoint Presentation</vt:lpstr>
      <vt:lpstr>Agenda</vt:lpstr>
      <vt:lpstr>PowerPoint Presentation</vt:lpstr>
      <vt:lpstr>What is MCU?</vt:lpstr>
      <vt:lpstr>PowerPoint Presentation</vt:lpstr>
      <vt:lpstr>Cortex M3 processor</vt:lpstr>
      <vt:lpstr>Cortex M4 core</vt:lpstr>
      <vt:lpstr>Instruction set</vt:lpstr>
      <vt:lpstr>ARM register bank</vt:lpstr>
      <vt:lpstr>Cortex M3 pipeline</vt:lpstr>
      <vt:lpstr>PowerPoint Presentation</vt:lpstr>
      <vt:lpstr>Memory types</vt:lpstr>
      <vt:lpstr>STM32 Memory map</vt:lpstr>
      <vt:lpstr>PowerPoint Presentation</vt:lpstr>
      <vt:lpstr>CMSIS</vt:lpstr>
      <vt:lpstr>Clocking</vt:lpstr>
      <vt:lpstr>GPIO</vt:lpstr>
      <vt:lpstr>Timers</vt:lpstr>
      <vt:lpstr>UART</vt:lpstr>
      <vt:lpstr>SPI</vt:lpstr>
      <vt:lpstr>SPI topology</vt:lpstr>
      <vt:lpstr>SPI timing diagram</vt:lpstr>
      <vt:lpstr>I2C</vt:lpstr>
      <vt:lpstr>PowerPoint Presentation</vt:lpstr>
      <vt:lpstr>Home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me first</dc:title>
  <cp:lastModifiedBy>Oleksandr Kolosov</cp:lastModifiedBy>
  <cp:revision>102</cp:revision>
  <dcterms:modified xsi:type="dcterms:W3CDTF">2018-10-03T10:32:55Z</dcterms:modified>
</cp:coreProperties>
</file>