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1" r:id="rId1"/>
  </p:sldMasterIdLst>
  <p:notesMasterIdLst>
    <p:notesMasterId r:id="rId24"/>
  </p:notesMasterIdLst>
  <p:sldIdLst>
    <p:sldId id="256" r:id="rId2"/>
    <p:sldId id="281" r:id="rId3"/>
    <p:sldId id="283" r:id="rId4"/>
    <p:sldId id="284" r:id="rId5"/>
    <p:sldId id="286" r:id="rId6"/>
    <p:sldId id="278" r:id="rId7"/>
    <p:sldId id="282" r:id="rId8"/>
    <p:sldId id="285" r:id="rId9"/>
    <p:sldId id="290" r:id="rId10"/>
    <p:sldId id="287" r:id="rId11"/>
    <p:sldId id="289" r:id="rId12"/>
    <p:sldId id="318" r:id="rId13"/>
    <p:sldId id="297" r:id="rId14"/>
    <p:sldId id="298" r:id="rId15"/>
    <p:sldId id="299" r:id="rId16"/>
    <p:sldId id="317" r:id="rId17"/>
    <p:sldId id="316" r:id="rId18"/>
    <p:sldId id="300" r:id="rId19"/>
    <p:sldId id="301" r:id="rId20"/>
    <p:sldId id="313" r:id="rId21"/>
    <p:sldId id="314" r:id="rId22"/>
    <p:sldId id="31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FD64"/>
    <a:srgbClr val="2CF436"/>
    <a:srgbClr val="98C858"/>
    <a:srgbClr val="86BE50"/>
    <a:srgbClr val="DB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197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424E8-1867-4525-872F-1977F7B52F88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0896-EAC1-4477-AFAB-A0A0F50BA69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462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0896-EAC1-4477-AFAB-A0A0F50BA69A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025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0896-EAC1-4477-AFAB-A0A0F50BA69A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883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0896-EAC1-4477-AFAB-A0A0F50BA69A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01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0896-EAC1-4477-AFAB-A0A0F50BA69A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557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480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476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638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57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305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0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135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429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676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435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100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299C-DF1B-43C8-B6F1-12FDD9D6D0E9}" type="datetimeFigureOut">
              <a:rPr lang="uk-UA" smtClean="0"/>
              <a:t>07.06.2023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5767-534E-4F8B-BC85-B9CBC357F7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68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Вступ до </a:t>
            </a:r>
            <a:br>
              <a:rPr lang="uk-UA" dirty="0"/>
            </a:br>
            <a:r>
              <a:rPr lang="uk-UA" dirty="0"/>
              <a:t>веб-програмування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3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42558"/>
              </p:ext>
            </p:extLst>
          </p:nvPr>
        </p:nvGraphicFramePr>
        <p:xfrm>
          <a:off x="162560" y="1392674"/>
          <a:ext cx="7132320" cy="682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5561485" imgH="4455605" progId="Word.Document.12">
                  <p:embed/>
                </p:oleObj>
              </mc:Choice>
              <mc:Fallback>
                <p:oleObj name="Документ" r:id="rId2" imgW="5561485" imgH="4455605" progId="Word.Document.1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560" y="1392674"/>
                        <a:ext cx="7132320" cy="6826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7404100" y="1617663"/>
            <a:ext cx="463708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5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853536"/>
              </p:ext>
            </p:extLst>
          </p:nvPr>
        </p:nvGraphicFramePr>
        <p:xfrm>
          <a:off x="279400" y="322263"/>
          <a:ext cx="11852275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6489163" imgH="2916049" progId="Word.Document.12">
                  <p:embed/>
                </p:oleObj>
              </mc:Choice>
              <mc:Fallback>
                <p:oleObj name="Документ" r:id="rId2" imgW="6489163" imgH="2916049" progId="Word.Document.1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9400" y="322263"/>
                        <a:ext cx="11852275" cy="5329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25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688938"/>
              </p:ext>
            </p:extLst>
          </p:nvPr>
        </p:nvGraphicFramePr>
        <p:xfrm>
          <a:off x="296545" y="319088"/>
          <a:ext cx="12331700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6489163" imgH="3117628" progId="Word.Document.12">
                  <p:embed/>
                </p:oleObj>
              </mc:Choice>
              <mc:Fallback>
                <p:oleObj name="Документ" r:id="rId2" imgW="6489163" imgH="3117628" progId="Word.Document.12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545" y="319088"/>
                        <a:ext cx="12331700" cy="593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4057650" y="3233057"/>
            <a:ext cx="1347107" cy="2449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5360" y="0"/>
            <a:ext cx="60665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500" dirty="0"/>
              <a:t>Встановлення редактора </a:t>
            </a:r>
            <a:r>
              <a:rPr lang="en-US" sz="2500" dirty="0"/>
              <a:t>Visual Studio Code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28307" y="1151374"/>
            <a:ext cx="31739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Переходимо за посиланням: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https://code.visualstudio.com/</a:t>
            </a:r>
            <a:endParaRPr lang="uk-UA" dirty="0"/>
          </a:p>
          <a:p>
            <a:endParaRPr lang="uk-UA" dirty="0"/>
          </a:p>
          <a:p>
            <a:r>
              <a:rPr lang="uk-UA" dirty="0"/>
              <a:t>Завантажуємо і встановлюємо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080" y="1323569"/>
            <a:ext cx="8137290" cy="55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5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189" y="672931"/>
            <a:ext cx="3932261" cy="3886537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1234269" y="2743200"/>
            <a:ext cx="1391920" cy="3251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Стрелка влево 3"/>
          <p:cNvSpPr/>
          <p:nvPr/>
        </p:nvSpPr>
        <p:spPr>
          <a:xfrm>
            <a:off x="6395890" y="1818640"/>
            <a:ext cx="949790" cy="2540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Стрелка влево 4"/>
          <p:cNvSpPr/>
          <p:nvPr/>
        </p:nvSpPr>
        <p:spPr>
          <a:xfrm>
            <a:off x="5984240" y="1310640"/>
            <a:ext cx="1178560" cy="21336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841" y="1867991"/>
            <a:ext cx="1620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uk-UA" dirty="0"/>
              <a:t>.Відкриваємо</a:t>
            </a:r>
          </a:p>
          <a:p>
            <a:r>
              <a:rPr lang="uk-UA" dirty="0"/>
              <a:t>Інструмент</a:t>
            </a:r>
          </a:p>
          <a:p>
            <a:r>
              <a:rPr lang="uk-UA" dirty="0"/>
              <a:t>розширень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02498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2.Вводимо у рядку пошуку</a:t>
            </a:r>
          </a:p>
          <a:p>
            <a:r>
              <a:rPr lang="uk-UA" dirty="0"/>
              <a:t>«</a:t>
            </a:r>
            <a:r>
              <a:rPr lang="en-US" dirty="0"/>
              <a:t>open in browser</a:t>
            </a:r>
            <a:r>
              <a:rPr lang="uk-UA" dirty="0"/>
              <a:t>»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99680" y="2072640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uk-UA" dirty="0"/>
              <a:t>.Встановлюємо розширення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1679" y="29284"/>
            <a:ext cx="98968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dirty="0"/>
              <a:t>ВСТАНОВЛЕННЯ РОЗШИРЕННЯ ДЛЯ ВІДКРИТТЯ СТОРІНКИ У БРАУЗЕРІ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5748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359" y="0"/>
            <a:ext cx="1086104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600" b="1" dirty="0"/>
              <a:t>Створюємо веб-сторінку</a:t>
            </a:r>
          </a:p>
          <a:p>
            <a:pPr marL="342900" indent="-342900">
              <a:buAutoNum type="arabicPeriod"/>
            </a:pPr>
            <a:r>
              <a:rPr lang="uk-UA" dirty="0"/>
              <a:t>Створюємо файл «</a:t>
            </a:r>
            <a:r>
              <a:rPr lang="en-US" dirty="0"/>
              <a:t>index.html</a:t>
            </a:r>
            <a:r>
              <a:rPr lang="uk-UA" dirty="0"/>
              <a:t>»</a:t>
            </a:r>
            <a:r>
              <a:rPr lang="en-US" dirty="0"/>
              <a:t> (File =&gt; New File)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uk-UA" dirty="0"/>
              <a:t>Створюємо шаблон (для цього у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uk-UA" dirty="0"/>
              <a:t>можна скористатися шаблонами, тобто ввести символ знаку оклику і натиснути </a:t>
            </a:r>
            <a:r>
              <a:rPr lang="en-US" dirty="0"/>
              <a:t>Enter</a:t>
            </a:r>
            <a:r>
              <a:rPr lang="uk-UA" dirty="0"/>
              <a:t>)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uk-UA" dirty="0"/>
          </a:p>
          <a:p>
            <a:r>
              <a:rPr lang="en-US" dirty="0"/>
              <a:t>3</a:t>
            </a:r>
            <a:r>
              <a:rPr lang="uk-UA" dirty="0"/>
              <a:t>. Вводимо текст першої сторінки</a:t>
            </a:r>
            <a:endParaRPr lang="en-US" dirty="0"/>
          </a:p>
          <a:p>
            <a:r>
              <a:rPr lang="en-US" dirty="0"/>
              <a:t>(</a:t>
            </a:r>
            <a:r>
              <a:rPr lang="uk-UA" dirty="0"/>
              <a:t>«</a:t>
            </a:r>
            <a:r>
              <a:rPr lang="en-US" dirty="0"/>
              <a:t>index.html</a:t>
            </a:r>
            <a:r>
              <a:rPr lang="uk-UA" dirty="0"/>
              <a:t>»</a:t>
            </a:r>
            <a:r>
              <a:rPr lang="en-US" dirty="0"/>
              <a:t> -</a:t>
            </a:r>
            <a:r>
              <a:rPr lang="uk-UA" dirty="0"/>
              <a:t> </a:t>
            </a:r>
            <a:r>
              <a:rPr lang="uk-UA" b="1" dirty="0"/>
              <a:t>назва важлива!</a:t>
            </a:r>
            <a:r>
              <a:rPr lang="en-US" dirty="0"/>
              <a:t>)</a:t>
            </a:r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br>
              <a:rPr lang="uk-UA" dirty="0"/>
            </a:b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738" y="2029177"/>
            <a:ext cx="4884843" cy="14860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241" y="728720"/>
            <a:ext cx="2979678" cy="5944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310" y="3885972"/>
            <a:ext cx="5997460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4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761" r="35313" b="34664"/>
          <a:stretch/>
        </p:blipFill>
        <p:spPr>
          <a:xfrm>
            <a:off x="0" y="642303"/>
            <a:ext cx="6085840" cy="25863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760" y="0"/>
            <a:ext cx="6103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/>
              <a:t>1. Створюємо папку </a:t>
            </a:r>
            <a:r>
              <a:rPr lang="en-US" sz="2000" dirty="0"/>
              <a:t>“</a:t>
            </a:r>
            <a:r>
              <a:rPr lang="en-US" sz="2000" b="1" dirty="0" err="1"/>
              <a:t>js</a:t>
            </a:r>
            <a:r>
              <a:rPr lang="en-US" sz="2000" dirty="0"/>
              <a:t>”</a:t>
            </a:r>
            <a:r>
              <a:rPr lang="uk-UA" sz="2000" dirty="0"/>
              <a:t>, де будуть зберігатися файли </a:t>
            </a:r>
          </a:p>
          <a:p>
            <a:r>
              <a:rPr lang="uk-UA" sz="2000" dirty="0" err="1"/>
              <a:t>скриптів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43470"/>
          <a:stretch/>
        </p:blipFill>
        <p:spPr>
          <a:xfrm>
            <a:off x="6664960" y="369332"/>
            <a:ext cx="5496560" cy="3132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9784" y="0"/>
            <a:ext cx="58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2.Створюємо файл, де буде зберігатися </a:t>
            </a:r>
            <a:r>
              <a:rPr lang="uk-UA" dirty="0" err="1"/>
              <a:t>скрипт</a:t>
            </a:r>
            <a:r>
              <a:rPr lang="uk-UA" dirty="0"/>
              <a:t> «</a:t>
            </a:r>
            <a:r>
              <a:rPr lang="en-US" b="1" dirty="0"/>
              <a:t>script.js</a:t>
            </a:r>
            <a:r>
              <a:rPr lang="uk-UA" dirty="0"/>
              <a:t>»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686275"/>
            <a:ext cx="348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3. Вводимо команду і зберігаємо 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0273"/>
            <a:ext cx="61341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16744" y="3576301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4. Підключаємо </a:t>
            </a:r>
            <a:r>
              <a:rPr lang="uk-UA" dirty="0" err="1"/>
              <a:t>скрипт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419" y="3914311"/>
            <a:ext cx="5976581" cy="29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18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360" y="467360"/>
            <a:ext cx="108610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600" dirty="0"/>
              <a:t>Для організації </a:t>
            </a:r>
            <a:r>
              <a:rPr lang="uk-UA" sz="2600" dirty="0" err="1"/>
              <a:t>хостингу</a:t>
            </a:r>
            <a:endParaRPr lang="uk-UA" sz="2600" dirty="0"/>
          </a:p>
          <a:p>
            <a:r>
              <a:rPr lang="uk-UA" sz="2600" dirty="0"/>
              <a:t>1.Реєструємось на сайті  </a:t>
            </a:r>
          </a:p>
          <a:p>
            <a:r>
              <a:rPr lang="en-US" dirty="0">
                <a:hlinkClick r:id="rId3"/>
              </a:rPr>
              <a:t>https://github.com/</a:t>
            </a:r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br>
              <a:rPr lang="uk-UA" dirty="0"/>
            </a:b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431" y="2609779"/>
            <a:ext cx="8977138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3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71120"/>
            <a:ext cx="1086104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600" dirty="0"/>
              <a:t>Для організації </a:t>
            </a:r>
            <a:r>
              <a:rPr lang="uk-UA" sz="2600" dirty="0" err="1"/>
              <a:t>хостингу</a:t>
            </a:r>
            <a:endParaRPr lang="uk-UA" sz="2600" dirty="0"/>
          </a:p>
          <a:p>
            <a:r>
              <a:rPr lang="uk-UA" sz="2600" dirty="0"/>
              <a:t>2. Створюємо </a:t>
            </a:r>
            <a:r>
              <a:rPr lang="uk-UA" sz="2600" dirty="0" err="1"/>
              <a:t>репозитарій</a:t>
            </a:r>
            <a:endParaRPr lang="uk-UA" sz="2600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br>
              <a:rPr lang="uk-UA" dirty="0"/>
            </a:b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82" y="388059"/>
            <a:ext cx="6416596" cy="6469941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10789920" y="142240"/>
            <a:ext cx="264160" cy="386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трелка влево 6"/>
          <p:cNvSpPr/>
          <p:nvPr/>
        </p:nvSpPr>
        <p:spPr>
          <a:xfrm>
            <a:off x="10740807" y="746760"/>
            <a:ext cx="660400" cy="21336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трелка влево 7"/>
          <p:cNvSpPr/>
          <p:nvPr/>
        </p:nvSpPr>
        <p:spPr>
          <a:xfrm>
            <a:off x="8493760" y="2042160"/>
            <a:ext cx="345440" cy="22352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право 8"/>
          <p:cNvSpPr/>
          <p:nvPr/>
        </p:nvSpPr>
        <p:spPr>
          <a:xfrm>
            <a:off x="4826000" y="6553200"/>
            <a:ext cx="772160" cy="2133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99896" y="-82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90960" y="668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82650" y="1969254"/>
            <a:ext cx="24189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uk-UA" dirty="0">
                <a:solidFill>
                  <a:srgbClr val="FF0000"/>
                </a:solidFill>
              </a:rPr>
              <a:t>.Вводимо якусь назву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5562" y="6427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9201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520" y="812547"/>
            <a:ext cx="6462320" cy="58221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8880" y="71120"/>
            <a:ext cx="56679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b="1" dirty="0"/>
              <a:t>Переходимо до завантаження файлів</a:t>
            </a:r>
            <a:endParaRPr lang="en-US" sz="2600" b="1" dirty="0"/>
          </a:p>
        </p:txBody>
      </p:sp>
      <p:sp>
        <p:nvSpPr>
          <p:cNvPr id="4" name="Стрелка вверх 3"/>
          <p:cNvSpPr/>
          <p:nvPr/>
        </p:nvSpPr>
        <p:spPr>
          <a:xfrm>
            <a:off x="6522720" y="2976880"/>
            <a:ext cx="558800" cy="863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325311" y="0"/>
            <a:ext cx="8791575" cy="691948"/>
          </a:xfrm>
        </p:spPr>
        <p:txBody>
          <a:bodyPr>
            <a:normAutofit fontScale="90000"/>
          </a:bodyPr>
          <a:lstStyle/>
          <a:p>
            <a:r>
              <a:rPr lang="uk-UA" dirty="0"/>
              <a:t>МЕРЕЖА ІНТЕРНЕТ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60202" y="5489390"/>
            <a:ext cx="17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ютерна</a:t>
            </a:r>
            <a:r>
              <a:rPr lang="uk-UA" dirty="0"/>
              <a:t> мережа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4356" y="3433156"/>
            <a:ext cx="1022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Internet – </a:t>
            </a:r>
            <a:r>
              <a:rPr lang="uk-UA" b="1" i="1" dirty="0"/>
              <a:t>це глобальна інформаційна мережа, яка об’єднує велику кількість регіональних мереж </a:t>
            </a:r>
          </a:p>
          <a:p>
            <a:r>
              <a:rPr lang="uk-UA" b="1" i="1" dirty="0"/>
              <a:t>і водночас мільйони комп’ютерів в усіх кінцях планети з метою обміну даними та доступу </a:t>
            </a:r>
          </a:p>
          <a:p>
            <a:r>
              <a:rPr lang="uk-UA" b="1" i="1" dirty="0"/>
              <a:t>до інформаційних і технологічних ресурсів.</a:t>
            </a:r>
            <a:endParaRPr lang="en-US" dirty="0"/>
          </a:p>
        </p:txBody>
      </p:sp>
      <p:pic>
        <p:nvPicPr>
          <p:cNvPr id="2050" name="Picture 2" descr="https://sites.google.com/site/dlatihhtovivcaeinformatiku/_/rsrc/1479642511369/1-5-klas/mereza-internet/%D1%81%D1%85%D0%B5%D0%BC%D0%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95" y="4022346"/>
            <a:ext cx="5290095" cy="277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79665" y="737634"/>
            <a:ext cx="9609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3366"/>
                </a:solidFill>
                <a:latin typeface="Tahoma" panose="020B0604030504040204" pitchFamily="34" charset="0"/>
              </a:rPr>
              <a:t>Комп’ютерна</a:t>
            </a:r>
            <a:r>
              <a:rPr lang="ru-RU" b="1" dirty="0">
                <a:solidFill>
                  <a:srgbClr val="003366"/>
                </a:solidFill>
                <a:latin typeface="Tahoma" panose="020B0604030504040204" pitchFamily="34" charset="0"/>
              </a:rPr>
              <a:t> мережа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 —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сукупність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пристроїв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,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з’єднаних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каналами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передавання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даних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, для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спільного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користування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апаратними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,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програмними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та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інформаційними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ресурсами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під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керуванням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спеціального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програмного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 </a:t>
            </a:r>
            <a:r>
              <a:rPr lang="ru-RU" dirty="0" err="1">
                <a:solidFill>
                  <a:srgbClr val="003366"/>
                </a:solidFill>
                <a:latin typeface="Tahoma" panose="020B0604030504040204" pitchFamily="34" charset="0"/>
              </a:rPr>
              <a:t>забезпечення</a:t>
            </a:r>
            <a:r>
              <a:rPr lang="ru-RU" dirty="0">
                <a:solidFill>
                  <a:srgbClr val="003366"/>
                </a:solidFill>
                <a:latin typeface="Tahoma" panose="020B0604030504040204" pitchFamily="34" charset="0"/>
              </a:rPr>
              <a:t>.</a:t>
            </a:r>
            <a:endParaRPr lang="en-US" dirty="0"/>
          </a:p>
        </p:txBody>
      </p:sp>
      <p:pic>
        <p:nvPicPr>
          <p:cNvPr id="14" name="Рисунок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97" y="1933563"/>
            <a:ext cx="22193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088" y="1991967"/>
            <a:ext cx="37147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/>
          <p:cNvPicPr/>
          <p:nvPr/>
        </p:nvPicPr>
        <p:blipFill>
          <a:blip r:embed="rId5"/>
          <a:stretch>
            <a:fillRect/>
          </a:stretch>
        </p:blipFill>
        <p:spPr>
          <a:xfrm>
            <a:off x="7562034" y="1685912"/>
            <a:ext cx="2190750" cy="1819275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009" y="1535283"/>
            <a:ext cx="2093867" cy="1969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55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8880" y="0"/>
            <a:ext cx="56679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b="1" dirty="0"/>
              <a:t>Переходимо до завантаження файлів</a:t>
            </a:r>
            <a:endParaRPr lang="en-US" sz="2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4383" y="492443"/>
            <a:ext cx="380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Перетягуємо файли і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3" y="809625"/>
            <a:ext cx="106870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2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149" y="3638101"/>
            <a:ext cx="6096851" cy="32198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8880" y="-108649"/>
            <a:ext cx="62719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b="1" dirty="0"/>
              <a:t>Переходимо</a:t>
            </a:r>
            <a:r>
              <a:rPr lang="en-US" sz="2600" b="1" dirty="0"/>
              <a:t> </a:t>
            </a:r>
            <a:r>
              <a:rPr lang="uk-UA" sz="2600" b="1" dirty="0"/>
              <a:t>до</a:t>
            </a:r>
            <a:r>
              <a:rPr lang="en-US" sz="2600" b="1" dirty="0"/>
              <a:t> Settings =&gt; Pages =&gt;Source</a:t>
            </a:r>
            <a:endParaRPr lang="uk-UA" sz="2600" b="1" dirty="0"/>
          </a:p>
        </p:txBody>
      </p:sp>
      <p:sp>
        <p:nvSpPr>
          <p:cNvPr id="16" name="Стрелка вниз 15"/>
          <p:cNvSpPr/>
          <p:nvPr/>
        </p:nvSpPr>
        <p:spPr>
          <a:xfrm>
            <a:off x="11430000" y="5953760"/>
            <a:ext cx="254000" cy="5432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684000" y="5712772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4537"/>
          <a:stretch/>
        </p:blipFill>
        <p:spPr>
          <a:xfrm>
            <a:off x="-32586" y="317483"/>
            <a:ext cx="5954780" cy="44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19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8880" y="71120"/>
            <a:ext cx="79828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b="1" dirty="0"/>
              <a:t>Розміщення закінчено. Маємо посилання на сторінку</a:t>
            </a:r>
            <a:endParaRPr lang="en-US" sz="2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04" y="1723240"/>
            <a:ext cx="6355631" cy="3452159"/>
          </a:xfrm>
          <a:prstGeom prst="rect">
            <a:avLst/>
          </a:prstGeom>
        </p:spPr>
      </p:pic>
      <p:sp>
        <p:nvSpPr>
          <p:cNvPr id="4" name="Стрелка вниз 3"/>
          <p:cNvSpPr/>
          <p:nvPr/>
        </p:nvSpPr>
        <p:spPr>
          <a:xfrm>
            <a:off x="4724400" y="2468880"/>
            <a:ext cx="223520" cy="5384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4084" y="2099548"/>
            <a:ext cx="32827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Посилання на розміщений сайт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9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871444"/>
              </p:ext>
            </p:extLst>
          </p:nvPr>
        </p:nvGraphicFramePr>
        <p:xfrm>
          <a:off x="829310" y="91440"/>
          <a:ext cx="9741126" cy="477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8125132" imgH="3984016" progId="Word.Document.12">
                  <p:embed/>
                </p:oleObj>
              </mc:Choice>
              <mc:Fallback>
                <p:oleObj name="Документ" r:id="rId2" imgW="8125132" imgH="3984016" progId="Word.Document.1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10" y="91440"/>
                        <a:ext cx="9741126" cy="4778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989" y="4188690"/>
            <a:ext cx="5719011" cy="26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6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99419"/>
              </p:ext>
            </p:extLst>
          </p:nvPr>
        </p:nvGraphicFramePr>
        <p:xfrm>
          <a:off x="0" y="0"/>
          <a:ext cx="11114743" cy="372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7558771" imgH="3018998" progId="Word.Document.12">
                  <p:embed/>
                </p:oleObj>
              </mc:Choice>
              <mc:Fallback>
                <p:oleObj name="Документ" r:id="rId2" imgW="7558771" imgH="3018998" progId="Word.Document.1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1114743" cy="372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066" y="3620034"/>
            <a:ext cx="3686689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635794"/>
              </p:ext>
            </p:extLst>
          </p:nvPr>
        </p:nvGraphicFramePr>
        <p:xfrm>
          <a:off x="741680" y="120650"/>
          <a:ext cx="10795284" cy="658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6518034" imgH="3763341" progId="Word.Document.12">
                  <p:embed/>
                </p:oleObj>
              </mc:Choice>
              <mc:Fallback>
                <p:oleObj name="Документ" r:id="rId2" imgW="6518034" imgH="3763341" progId="Word.Document.1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1680" y="120650"/>
                        <a:ext cx="10795284" cy="658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7040" y="0"/>
            <a:ext cx="10802076" cy="3463834"/>
          </a:xfrm>
        </p:spPr>
        <p:txBody>
          <a:bodyPr>
            <a:normAutofit/>
          </a:bodyPr>
          <a:lstStyle/>
          <a:p>
            <a:r>
              <a:rPr lang="uk-UA" sz="3000" b="1" i="1" dirty="0"/>
              <a:t>Веб-програмування</a:t>
            </a:r>
            <a:r>
              <a:rPr lang="uk-UA" sz="3000" dirty="0"/>
              <a:t> – галузь програмування, орієнтована на розробку веб-додатків</a:t>
            </a:r>
            <a:br>
              <a:rPr lang="uk-UA" sz="3000" dirty="0"/>
            </a:br>
            <a:br>
              <a:rPr lang="uk-UA" sz="3000" dirty="0"/>
            </a:br>
            <a:r>
              <a:rPr lang="uk-UA" sz="3000" b="1" i="1" dirty="0"/>
              <a:t>Веб-додаток </a:t>
            </a:r>
            <a:r>
              <a:rPr lang="uk-UA" sz="3000" dirty="0"/>
              <a:t>– комплекс програмного забезпечення, що забезпечує передачу, відображення та опрацювання інформації з використанням мережі інтернет.</a:t>
            </a:r>
            <a:endParaRPr lang="en-US" sz="3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303" y="2971047"/>
            <a:ext cx="55340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5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5444" y="712520"/>
            <a:ext cx="107075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Веб-додаток можна розділити на дві частини: клієнтську і серверну.</a:t>
            </a:r>
          </a:p>
          <a:p>
            <a:endParaRPr lang="uk-UA" sz="2400" dirty="0"/>
          </a:p>
          <a:p>
            <a:r>
              <a:rPr lang="ru-RU" sz="2400" b="1" i="1" dirty="0" err="1"/>
              <a:t>Клієнт</a:t>
            </a:r>
            <a:r>
              <a:rPr lang="ru-RU" sz="2400" b="1" i="1" dirty="0"/>
              <a:t> </a:t>
            </a:r>
            <a:r>
              <a:rPr lang="ru-RU" sz="2400" dirty="0"/>
              <a:t>– </a:t>
            </a:r>
            <a:r>
              <a:rPr lang="ru-RU" sz="2400" dirty="0" err="1"/>
              <a:t>прикладна</a:t>
            </a:r>
            <a:r>
              <a:rPr lang="ru-RU" sz="2400" dirty="0"/>
              <a:t> </a:t>
            </a:r>
            <a:r>
              <a:rPr lang="ru-RU" sz="2400" dirty="0" err="1"/>
              <a:t>програма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завантажена</a:t>
            </a:r>
            <a:r>
              <a:rPr lang="ru-RU" sz="2400" dirty="0"/>
              <a:t> в </a:t>
            </a:r>
            <a:r>
              <a:rPr lang="ru-RU" sz="2400" dirty="0" err="1"/>
              <a:t>комп'ютер</a:t>
            </a:r>
            <a:r>
              <a:rPr lang="ru-RU" sz="2400" dirty="0"/>
              <a:t> </a:t>
            </a:r>
            <a:r>
              <a:rPr lang="ru-RU" sz="2400" dirty="0" err="1"/>
              <a:t>корис­тувача</a:t>
            </a:r>
            <a:r>
              <a:rPr lang="ru-RU" sz="2400" dirty="0"/>
              <a:t>, яка </a:t>
            </a:r>
          </a:p>
          <a:p>
            <a:r>
              <a:rPr lang="ru-RU" sz="2400" dirty="0" err="1"/>
              <a:t>передає</a:t>
            </a:r>
            <a:r>
              <a:rPr lang="ru-RU" sz="2400" dirty="0"/>
              <a:t> </a:t>
            </a:r>
            <a:r>
              <a:rPr lang="ru-RU" sz="2400" dirty="0" err="1"/>
              <a:t>запити</a:t>
            </a:r>
            <a:r>
              <a:rPr lang="ru-RU" sz="2400" dirty="0"/>
              <a:t> до сервера й </a:t>
            </a:r>
            <a:r>
              <a:rPr lang="ru-RU" sz="2400" dirty="0" err="1"/>
              <a:t>одержує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нього</a:t>
            </a:r>
            <a:r>
              <a:rPr lang="ru-RU" sz="2400" dirty="0"/>
              <a:t> </a:t>
            </a:r>
            <a:r>
              <a:rPr lang="ru-RU" sz="2400" dirty="0" err="1"/>
              <a:t>відповіді</a:t>
            </a:r>
            <a:r>
              <a:rPr lang="ru-RU" sz="2400" dirty="0"/>
              <a:t>. </a:t>
            </a:r>
          </a:p>
          <a:p>
            <a:r>
              <a:rPr lang="uk-UA" sz="2400" dirty="0"/>
              <a:t>Веб-браузер є клієнтом (</a:t>
            </a:r>
            <a:r>
              <a:rPr lang="en-US" sz="2400" dirty="0"/>
              <a:t>Google Chrome, Mozilla Firefox, Edge</a:t>
            </a:r>
            <a:r>
              <a:rPr lang="uk-UA" sz="2400" dirty="0"/>
              <a:t>, …).</a:t>
            </a:r>
          </a:p>
          <a:p>
            <a:r>
              <a:rPr lang="ru-RU" sz="2400" b="1" i="1" dirty="0"/>
              <a:t>Сервер у </a:t>
            </a:r>
            <a:r>
              <a:rPr lang="ru-RU" sz="2400" b="1" i="1" dirty="0" err="1"/>
              <a:t>мережі</a:t>
            </a:r>
            <a:r>
              <a:rPr lang="ru-RU" sz="2400" b="1" i="1" dirty="0"/>
              <a:t> </a:t>
            </a:r>
            <a:r>
              <a:rPr lang="ru-RU" sz="2400" b="1" i="1" dirty="0" err="1"/>
              <a:t>Інтернет</a:t>
            </a:r>
            <a:r>
              <a:rPr lang="ru-RU" sz="2400" dirty="0"/>
              <a:t> — </a:t>
            </a:r>
            <a:r>
              <a:rPr lang="ru-RU" sz="2400" dirty="0" err="1"/>
              <a:t>комп'ютер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програма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нада­ють</a:t>
            </a:r>
            <a:r>
              <a:rPr lang="ru-RU" sz="2400" dirty="0"/>
              <a:t> </a:t>
            </a:r>
            <a:r>
              <a:rPr lang="ru-RU" sz="2400" dirty="0" err="1"/>
              <a:t>клієнтам</a:t>
            </a:r>
            <a:r>
              <a:rPr lang="ru-RU" sz="2400" dirty="0"/>
              <a:t> </a:t>
            </a:r>
          </a:p>
          <a:p>
            <a:r>
              <a:rPr lang="ru-RU" sz="2400" dirty="0"/>
              <a:t>(у </a:t>
            </a:r>
            <a:r>
              <a:rPr lang="ru-RU" sz="2400" dirty="0" err="1"/>
              <a:t>міру</a:t>
            </a:r>
            <a:r>
              <a:rPr lang="ru-RU" sz="2400" dirty="0"/>
              <a:t> </a:t>
            </a:r>
            <a:r>
              <a:rPr lang="ru-RU" sz="2400" dirty="0" err="1"/>
              <a:t>надходження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них </a:t>
            </a:r>
            <a:r>
              <a:rPr lang="ru-RU" sz="2400" dirty="0" err="1"/>
              <a:t>запитів</a:t>
            </a:r>
            <a:r>
              <a:rPr lang="ru-RU" sz="2400" dirty="0"/>
              <a:t>) </a:t>
            </a:r>
            <a:r>
              <a:rPr lang="ru-RU" sz="2400" dirty="0" err="1"/>
              <a:t>певні</a:t>
            </a:r>
            <a:r>
              <a:rPr lang="ru-RU" sz="2400" dirty="0"/>
              <a:t> </a:t>
            </a:r>
            <a:r>
              <a:rPr lang="ru-RU" sz="2400" dirty="0" err="1"/>
              <a:t>мережні</a:t>
            </a:r>
            <a:r>
              <a:rPr lang="ru-RU" sz="2400" dirty="0"/>
              <a:t> </a:t>
            </a:r>
            <a:r>
              <a:rPr lang="ru-RU" sz="2400" dirty="0" err="1"/>
              <a:t>послуги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505" y="3352861"/>
            <a:ext cx="4980823" cy="34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0"/>
            <a:ext cx="107522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СЕРВІСИ ІНТЕРНЕТ</a:t>
            </a:r>
          </a:p>
          <a:p>
            <a:endParaRPr lang="ru-RU" sz="2800" b="1" dirty="0"/>
          </a:p>
          <a:p>
            <a:r>
              <a:rPr lang="ru-RU" b="1" i="1" dirty="0" err="1"/>
              <a:t>Сервіси</a:t>
            </a:r>
            <a:r>
              <a:rPr lang="ru-RU" b="1" i="1" dirty="0"/>
              <a:t> (</a:t>
            </a:r>
            <a:r>
              <a:rPr lang="ru-RU" b="1" i="1" dirty="0" err="1"/>
              <a:t>служби</a:t>
            </a:r>
            <a:r>
              <a:rPr lang="ru-RU" b="1" i="1" dirty="0"/>
              <a:t>) </a:t>
            </a:r>
            <a:r>
              <a:rPr lang="ru-RU" b="1" i="1" dirty="0" err="1"/>
              <a:t>Інтернету</a:t>
            </a:r>
            <a:r>
              <a:rPr lang="ru-RU" b="1" i="1" dirty="0"/>
              <a:t> </a:t>
            </a:r>
            <a:r>
              <a:rPr lang="ru-RU" dirty="0"/>
              <a:t>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послуги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надаються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Інтернет</a:t>
            </a:r>
            <a:endParaRPr lang="en-US" dirty="0"/>
          </a:p>
        </p:txBody>
      </p:sp>
      <p:pic>
        <p:nvPicPr>
          <p:cNvPr id="7170" name="Picture 2" descr="Основні мережні сервіси - Комп'ютерна мережа Інтерне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80" y="3085698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808481"/>
            <a:ext cx="91846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i="1" dirty="0"/>
              <a:t>WWW – </a:t>
            </a:r>
            <a:r>
              <a:rPr lang="uk-UA" sz="2000" dirty="0"/>
              <a:t>сервіс, який дозволяє працювати з гіпертекстовими документами. </a:t>
            </a:r>
          </a:p>
          <a:p>
            <a:r>
              <a:rPr lang="uk-UA" sz="2000" dirty="0"/>
              <a:t>Для роботи з WWW використовується протокол HTTP – протокол передачі гіпертекстових документів. </a:t>
            </a:r>
          </a:p>
          <a:p>
            <a:r>
              <a:rPr lang="uk-UA" sz="2000" dirty="0"/>
              <a:t>Документ, який містить гіпертекст називають </a:t>
            </a:r>
            <a:r>
              <a:rPr lang="uk-UA" sz="2000" dirty="0" err="1"/>
              <a:t>Web</a:t>
            </a:r>
            <a:r>
              <a:rPr lang="uk-UA" sz="2000" dirty="0"/>
              <a:t>-сторінкою.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How the Web work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7" y="3830252"/>
            <a:ext cx="6096000" cy="199915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88640" y="108555"/>
            <a:ext cx="4607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/>
              <a:t>Схема взаємодії клієнта та веб-сервера</a:t>
            </a:r>
            <a:endParaRPr lang="en-US" sz="2000" b="1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5029200" y="5067301"/>
            <a:ext cx="1419225" cy="27939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867" y="50866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u="sng" dirty="0">
                <a:solidFill>
                  <a:srgbClr val="FF0000"/>
                </a:solidFill>
              </a:rPr>
              <a:t>Приклад запиту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0720" y="71125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u="sng" dirty="0">
                <a:solidFill>
                  <a:srgbClr val="FF0000"/>
                </a:solidFill>
              </a:rPr>
              <a:t>Приклад відповіді</a:t>
            </a:r>
            <a:endParaRPr lang="en-US" u="sng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2529833" y="2806700"/>
            <a:ext cx="289691" cy="1653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806386" y="4060172"/>
            <a:ext cx="1723447" cy="3263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rgbClr val="FF0000"/>
                </a:solidFill>
              </a:rPr>
              <a:t>Крок </a:t>
            </a:r>
            <a:r>
              <a:rPr lang="en-US" dirty="0">
                <a:solidFill>
                  <a:srgbClr val="FF0000"/>
                </a:solidFill>
              </a:rPr>
              <a:t>1 - </a:t>
            </a:r>
            <a:r>
              <a:rPr lang="uk-UA" dirty="0">
                <a:solidFill>
                  <a:srgbClr val="FF0000"/>
                </a:solidFill>
              </a:rPr>
              <a:t>запит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976815" y="5525906"/>
            <a:ext cx="2117597" cy="332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rgbClr val="FF0000"/>
                </a:solidFill>
              </a:rPr>
              <a:t>Крок 2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uk-UA" dirty="0">
                <a:solidFill>
                  <a:srgbClr val="FF0000"/>
                </a:solidFill>
              </a:rPr>
              <a:t>відповідь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834" y="1283175"/>
            <a:ext cx="5613166" cy="43771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" y="885379"/>
            <a:ext cx="4953691" cy="1790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40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17884</TotalTime>
  <Words>442</Words>
  <Application>Microsoft Office PowerPoint</Application>
  <PresentationFormat>Широкий екран</PresentationFormat>
  <Paragraphs>117</Paragraphs>
  <Slides>22</Slides>
  <Notes>4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Office Theme</vt:lpstr>
      <vt:lpstr>Документ</vt:lpstr>
      <vt:lpstr>Вступ до  веб-програмування</vt:lpstr>
      <vt:lpstr>МЕРЕЖА ІНТЕРНЕТ</vt:lpstr>
      <vt:lpstr>Презентація PowerPoint</vt:lpstr>
      <vt:lpstr>Презентація PowerPoint</vt:lpstr>
      <vt:lpstr>Презентація PowerPoint</vt:lpstr>
      <vt:lpstr>Веб-програмування – галузь програмування, орієнтована на розробку веб-додатків  Веб-додаток – комплекс програмного забезпечення, що забезпечує передачу, відображення та опрацювання інформації з використанням мережі інтернет.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АВТОМАТИЗОВАНОЇ ІНФОРМАЦІЙНОЇ СИСТЕМИ. ВІДДІЛ КАДРІВ</dc:title>
  <dc:creator>Admin</dc:creator>
  <cp:lastModifiedBy>Volodymyr Burenko</cp:lastModifiedBy>
  <cp:revision>117</cp:revision>
  <dcterms:created xsi:type="dcterms:W3CDTF">2019-05-13T13:19:02Z</dcterms:created>
  <dcterms:modified xsi:type="dcterms:W3CDTF">2023-06-07T06:37:37Z</dcterms:modified>
</cp:coreProperties>
</file>