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0"/>
  </p:notesMasterIdLst>
  <p:sldIdLst>
    <p:sldId id="256" r:id="rId2"/>
    <p:sldId id="260" r:id="rId3"/>
    <p:sldId id="300" r:id="rId4"/>
    <p:sldId id="270" r:id="rId5"/>
    <p:sldId id="285" r:id="rId6"/>
    <p:sldId id="269" r:id="rId7"/>
    <p:sldId id="298" r:id="rId8"/>
    <p:sldId id="297" r:id="rId9"/>
  </p:sldIdLst>
  <p:sldSz cx="9144000" cy="5143500" type="screen16x9"/>
  <p:notesSz cx="6858000" cy="9144000"/>
  <p:embeddedFontLst>
    <p:embeddedFont>
      <p:font typeface="Roboto Condensed Light" panose="02000000000000000000" pitchFamily="2" charset="0"/>
      <p:regular r:id="rId11"/>
      <p:bold r:id="rId12"/>
      <p:italic r:id="rId13"/>
      <p:boldItalic r:id="rId14"/>
    </p:embeddedFont>
    <p:embeddedFont>
      <p:font typeface="Squada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8FF45-8DF4-46B9-9DB4-60519EFF354A}">
  <a:tblStyle styleId="{B848FF45-8DF4-46B9-9DB4-60519EFF3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a39e4857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a39e4857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a39e48574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a39e48574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0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9" r:id="rId4"/>
    <p:sldLayoutId id="2147483692" r:id="rId5"/>
    <p:sldLayoutId id="2147483696" r:id="rId6"/>
    <p:sldLayoutId id="2147483709" r:id="rId7"/>
    <p:sldLayoutId id="2147483710" r:id="rId8"/>
    <p:sldLayoutId id="2147483738" r:id="rId9"/>
    <p:sldLayoutId id="214748373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301255" y="3211032"/>
            <a:ext cx="8683256" cy="1205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000" b="1" dirty="0" err="1"/>
              <a:t>Побудова</a:t>
            </a:r>
            <a:r>
              <a:rPr lang="ru-RU" sz="4000" b="1" dirty="0"/>
              <a:t> </a:t>
            </a:r>
            <a:r>
              <a:rPr lang="ru-RU" sz="4000" b="1" dirty="0" err="1"/>
              <a:t>високо</a:t>
            </a:r>
            <a:r>
              <a:rPr lang="ru-RU" sz="4000" b="1" dirty="0"/>
              <a:t> </a:t>
            </a:r>
            <a:r>
              <a:rPr lang="ru-RU" sz="4000" b="1" dirty="0" err="1"/>
              <a:t>доступної</a:t>
            </a:r>
            <a:r>
              <a:rPr lang="ru-RU" sz="4000" b="1" dirty="0"/>
              <a:t> </a:t>
            </a:r>
            <a:r>
              <a:rPr lang="ru-RU" sz="4000" b="1" dirty="0" err="1"/>
              <a:t>системи</a:t>
            </a:r>
            <a:r>
              <a:rPr lang="ru-RU" sz="4000" b="1" dirty="0"/>
              <a:t> з </a:t>
            </a:r>
            <a:r>
              <a:rPr lang="ru-RU" sz="4000" b="1" dirty="0" err="1"/>
              <a:t>використанням</a:t>
            </a:r>
            <a:r>
              <a:rPr lang="ru-RU" sz="4000" b="1" dirty="0"/>
              <a:t> </a:t>
            </a:r>
            <a:r>
              <a:rPr lang="ru-RU" sz="4000" b="1" dirty="0" err="1"/>
              <a:t>контейнеризації</a:t>
            </a:r>
            <a:r>
              <a:rPr lang="ru-RU" sz="4000" b="1" dirty="0"/>
              <a:t> та </a:t>
            </a:r>
            <a:r>
              <a:rPr lang="ru-RU" sz="4000" b="1" dirty="0" err="1"/>
              <a:t>оркестрації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8"/>
          <p:cNvSpPr txBox="1">
            <a:spLocks noGrp="1"/>
          </p:cNvSpPr>
          <p:nvPr>
            <p:ph type="subTitle" idx="1"/>
          </p:nvPr>
        </p:nvSpPr>
        <p:spPr>
          <a:xfrm>
            <a:off x="3480391" y="940891"/>
            <a:ext cx="5407417" cy="1630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uk-UA" b="1" dirty="0"/>
              <a:t>Мета роботи</a:t>
            </a:r>
            <a:r>
              <a:rPr lang="uk-UA" dirty="0"/>
              <a:t> – дослідити підходи до побудови високо доступних систем з використанням контейнеризації та </a:t>
            </a:r>
            <a:r>
              <a:rPr lang="uk-UA" dirty="0" err="1"/>
              <a:t>оркестрації</a:t>
            </a:r>
            <a:r>
              <a:rPr lang="uk-UA" dirty="0"/>
              <a:t>.</a:t>
            </a:r>
            <a:endParaRPr lang="en-US" dirty="0"/>
          </a:p>
          <a:p>
            <a:pPr marL="0" lvl="0" indent="0">
              <a:buNone/>
            </a:pPr>
            <a:br>
              <a:rPr lang="uk-UA" dirty="0"/>
            </a:br>
            <a:r>
              <a:rPr lang="uk-UA" b="1" dirty="0"/>
              <a:t>Актуальність</a:t>
            </a:r>
            <a:r>
              <a:rPr lang="uk-UA" dirty="0"/>
              <a:t> – високонавантажені сервіси потребують гнучкості, масштабованості та </a:t>
            </a:r>
            <a:r>
              <a:rPr lang="uk-UA" dirty="0" err="1"/>
              <a:t>відмовостійкості</a:t>
            </a:r>
            <a:r>
              <a:rPr lang="uk-UA" dirty="0"/>
              <a:t>. </a:t>
            </a:r>
            <a:r>
              <a:rPr lang="en-US" dirty="0"/>
              <a:t>Kubernetes </a:t>
            </a:r>
            <a:r>
              <a:rPr lang="uk-UA" dirty="0"/>
              <a:t>дозволяє це забезпечити.</a:t>
            </a:r>
            <a:endParaRPr dirty="0"/>
          </a:p>
        </p:txBody>
      </p:sp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2271277" y="0"/>
            <a:ext cx="4105258" cy="521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27D5AA-43DC-AA55-1198-4963DE3D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52" y="2201720"/>
            <a:ext cx="3340839" cy="2526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60C1B9-82D9-A86F-BCBD-9350385E4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372" y="1720139"/>
            <a:ext cx="4912242" cy="1909108"/>
          </a:xfrm>
        </p:spPr>
        <p:txBody>
          <a:bodyPr/>
          <a:lstStyle/>
          <a:p>
            <a:pPr marL="114300" indent="0">
              <a:buNone/>
            </a:pPr>
            <a:r>
              <a:rPr lang="uk-UA" b="1" dirty="0"/>
              <a:t>Висока доступність (</a:t>
            </a:r>
            <a:r>
              <a:rPr lang="en-US" b="1" dirty="0"/>
              <a:t>HA)</a:t>
            </a:r>
            <a:r>
              <a:rPr lang="en-US" dirty="0"/>
              <a:t> – </a:t>
            </a:r>
            <a:r>
              <a:rPr lang="uk-UA" dirty="0"/>
              <a:t>здатність системи працювати безперервно навіть при </a:t>
            </a:r>
            <a:r>
              <a:rPr lang="uk-UA" dirty="0" err="1"/>
              <a:t>збоях</a:t>
            </a:r>
            <a:r>
              <a:rPr lang="uk-UA" dirty="0"/>
              <a:t>.</a:t>
            </a:r>
            <a:br>
              <a:rPr lang="uk-UA" dirty="0"/>
            </a:br>
            <a:r>
              <a:rPr lang="uk-UA" b="1" dirty="0"/>
              <a:t>Контейнеризація</a:t>
            </a:r>
            <a:r>
              <a:rPr lang="uk-UA" dirty="0"/>
              <a:t> – технологія, що дозволяє ізолювати застосунки з усіма </a:t>
            </a:r>
            <a:r>
              <a:rPr lang="uk-UA" dirty="0" err="1"/>
              <a:t>залежностями</a:t>
            </a:r>
            <a:r>
              <a:rPr lang="uk-UA" dirty="0"/>
              <a:t>.</a:t>
            </a:r>
            <a:br>
              <a:rPr lang="uk-UA" dirty="0"/>
            </a:br>
            <a:r>
              <a:rPr lang="en-US" b="1" dirty="0"/>
              <a:t>Kubernetes</a:t>
            </a:r>
            <a:r>
              <a:rPr lang="en-US" dirty="0"/>
              <a:t> – </a:t>
            </a:r>
            <a:r>
              <a:rPr lang="uk-UA" dirty="0"/>
              <a:t>платформа для автоматизованого розгортання, масштабування і управління контейнерами.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A57C5-6831-D9E4-7398-D13D3A46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562" y="223492"/>
            <a:ext cx="7208875" cy="799716"/>
          </a:xfrm>
        </p:spPr>
        <p:txBody>
          <a:bodyPr/>
          <a:lstStyle/>
          <a:p>
            <a:r>
              <a:rPr lang="uk-UA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доступність і контейнеризація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What is High Availability? | DigitalOcean">
            <a:extLst>
              <a:ext uri="{FF2B5EF4-FFF2-40B4-BE49-F238E27FC236}">
                <a16:creationId xmlns:a16="http://schemas.microsoft.com/office/drawing/2014/main" id="{8C3AFFF2-BB13-71E0-C4A1-B44275AB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8" y="2024071"/>
            <a:ext cx="3962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269358" y="230602"/>
            <a:ext cx="9172386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 та підготовка</a:t>
            </a:r>
            <a:endParaRPr sz="5000" b="1" dirty="0"/>
          </a:p>
        </p:txBody>
      </p:sp>
      <p:sp>
        <p:nvSpPr>
          <p:cNvPr id="898" name="Google Shape;898;p108"/>
          <p:cNvSpPr txBox="1">
            <a:spLocks noGrp="1"/>
          </p:cNvSpPr>
          <p:nvPr>
            <p:ph type="subTitle" idx="1"/>
          </p:nvPr>
        </p:nvSpPr>
        <p:spPr>
          <a:xfrm>
            <a:off x="2211572" y="1736738"/>
            <a:ext cx="2186719" cy="455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/>
            <a:r>
              <a:rPr lang="uk-UA" dirty="0"/>
              <a:t>Розгортання виконано на трьох віртуальних машинах (1 </a:t>
            </a:r>
            <a:r>
              <a:rPr lang="en-US" dirty="0"/>
              <a:t>master, 2 worker).</a:t>
            </a:r>
          </a:p>
        </p:txBody>
      </p:sp>
      <p:sp>
        <p:nvSpPr>
          <p:cNvPr id="901" name="Google Shape;901;p108"/>
          <p:cNvSpPr txBox="1">
            <a:spLocks noGrp="1"/>
          </p:cNvSpPr>
          <p:nvPr>
            <p:ph type="subTitle" idx="4"/>
          </p:nvPr>
        </p:nvSpPr>
        <p:spPr>
          <a:xfrm>
            <a:off x="4572000" y="1576095"/>
            <a:ext cx="1796856" cy="741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/>
            <a:r>
              <a:rPr lang="uk-UA" dirty="0"/>
              <a:t>Встановлено </a:t>
            </a:r>
            <a:r>
              <a:rPr lang="en-US" dirty="0"/>
              <a:t>Docker, </a:t>
            </a:r>
            <a:r>
              <a:rPr lang="en-US" dirty="0" err="1"/>
              <a:t>containerd</a:t>
            </a:r>
            <a:r>
              <a:rPr lang="en-US" dirty="0"/>
              <a:t>, </a:t>
            </a:r>
            <a:r>
              <a:rPr lang="en-US" dirty="0" err="1"/>
              <a:t>kubeadm</a:t>
            </a:r>
            <a:r>
              <a:rPr lang="en-US" dirty="0"/>
              <a:t>.</a:t>
            </a:r>
          </a:p>
        </p:txBody>
      </p:sp>
      <p:sp>
        <p:nvSpPr>
          <p:cNvPr id="903" name="Google Shape;903;p108"/>
          <p:cNvSpPr txBox="1">
            <a:spLocks noGrp="1"/>
          </p:cNvSpPr>
          <p:nvPr>
            <p:ph type="subTitle" idx="6"/>
          </p:nvPr>
        </p:nvSpPr>
        <p:spPr>
          <a:xfrm>
            <a:off x="3786899" y="3099703"/>
            <a:ext cx="1570201" cy="1138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 </a:t>
            </a:r>
            <a:r>
              <a:rPr lang="uk-UA" dirty="0"/>
              <a:t>Проведено конфігурацію </a:t>
            </a:r>
            <a:r>
              <a:rPr lang="uk-UA" dirty="0" err="1"/>
              <a:t>хостів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23"/>
          <p:cNvSpPr txBox="1">
            <a:spLocks noGrp="1"/>
          </p:cNvSpPr>
          <p:nvPr>
            <p:ph type="ctrTitle"/>
          </p:nvPr>
        </p:nvSpPr>
        <p:spPr>
          <a:xfrm flipH="1">
            <a:off x="531155" y="-7592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Kubernetes-</a:t>
            </a:r>
            <a:r>
              <a:rPr lang="uk-UA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кластера</a:t>
            </a:r>
          </a:p>
        </p:txBody>
      </p:sp>
      <p:sp>
        <p:nvSpPr>
          <p:cNvPr id="1175" name="Google Shape;1175;p123"/>
          <p:cNvSpPr txBox="1"/>
          <p:nvPr/>
        </p:nvSpPr>
        <p:spPr>
          <a:xfrm>
            <a:off x="1938550" y="3239067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6" name="Google Shape;1176;p123"/>
          <p:cNvSpPr txBox="1"/>
          <p:nvPr/>
        </p:nvSpPr>
        <p:spPr>
          <a:xfrm>
            <a:off x="4078196" y="3226673"/>
            <a:ext cx="9876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177" name="Google Shape;1177;p123"/>
          <p:cNvSpPr txBox="1"/>
          <p:nvPr/>
        </p:nvSpPr>
        <p:spPr>
          <a:xfrm>
            <a:off x="6217850" y="3240903"/>
            <a:ext cx="9876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178" name="Google Shape;1178;p123"/>
          <p:cNvGrpSpPr/>
          <p:nvPr/>
        </p:nvGrpSpPr>
        <p:grpSpPr>
          <a:xfrm>
            <a:off x="4400693" y="2203051"/>
            <a:ext cx="342615" cy="340186"/>
            <a:chOff x="890400" y="4399350"/>
            <a:chExt cx="486600" cy="483150"/>
          </a:xfrm>
        </p:grpSpPr>
        <p:sp>
          <p:nvSpPr>
            <p:cNvPr id="1179" name="Google Shape;1179;p123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0" name="Google Shape;1180;p123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1" name="Google Shape;1181;p123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2" name="Google Shape;1182;p123"/>
          <p:cNvGrpSpPr/>
          <p:nvPr/>
        </p:nvGrpSpPr>
        <p:grpSpPr>
          <a:xfrm>
            <a:off x="2264638" y="2218331"/>
            <a:ext cx="340168" cy="309628"/>
            <a:chOff x="1487200" y="4421025"/>
            <a:chExt cx="483125" cy="439750"/>
          </a:xfrm>
        </p:grpSpPr>
        <p:sp>
          <p:nvSpPr>
            <p:cNvPr id="1183" name="Google Shape;1183;p123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4" name="Google Shape;1184;p123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5" name="Google Shape;1185;p123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123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7" name="Google Shape;1187;p123"/>
          <p:cNvGrpSpPr/>
          <p:nvPr/>
        </p:nvGrpSpPr>
        <p:grpSpPr>
          <a:xfrm>
            <a:off x="6539192" y="2203070"/>
            <a:ext cx="344903" cy="340151"/>
            <a:chOff x="2079300" y="4399325"/>
            <a:chExt cx="489850" cy="483100"/>
          </a:xfrm>
        </p:grpSpPr>
        <p:sp>
          <p:nvSpPr>
            <p:cNvPr id="1188" name="Google Shape;1188;p123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9" name="Google Shape;1189;p123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90" name="Google Shape;1190;p123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Ініціалізація кластеру через </a:t>
            </a:r>
            <a:r>
              <a:rPr lang="en-US" sz="1400" dirty="0" err="1"/>
              <a:t>kubeadm</a:t>
            </a:r>
            <a:r>
              <a:rPr lang="en-US" sz="1400" dirty="0"/>
              <a:t> </a:t>
            </a:r>
            <a:r>
              <a:rPr lang="en-US" sz="1400" dirty="0" err="1"/>
              <a:t>init</a:t>
            </a:r>
            <a:endParaRPr dirty="0"/>
          </a:p>
        </p:txBody>
      </p:sp>
      <p:sp>
        <p:nvSpPr>
          <p:cNvPr id="1191" name="Google Shape;1191;p123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dirty="0"/>
              <a:t>Додавання </a:t>
            </a:r>
            <a:r>
              <a:rPr lang="en-US" sz="1400" dirty="0"/>
              <a:t>worker-</a:t>
            </a:r>
            <a:r>
              <a:rPr lang="uk-UA" sz="1400" dirty="0" err="1"/>
              <a:t>нод</a:t>
            </a:r>
            <a:r>
              <a:rPr lang="uk-UA" sz="1400" dirty="0"/>
              <a:t> через </a:t>
            </a:r>
            <a:r>
              <a:rPr lang="en-US" sz="1400" dirty="0" err="1"/>
              <a:t>kubeadm</a:t>
            </a:r>
            <a:r>
              <a:rPr lang="en-US" sz="1400" dirty="0"/>
              <a:t> join</a:t>
            </a:r>
            <a:endParaRPr dirty="0"/>
          </a:p>
        </p:txBody>
      </p:sp>
      <p:sp>
        <p:nvSpPr>
          <p:cNvPr id="1192" name="Google Shape;1192;p123"/>
          <p:cNvSpPr txBox="1">
            <a:spLocks noGrp="1"/>
          </p:cNvSpPr>
          <p:nvPr>
            <p:ph type="subTitle" idx="3"/>
          </p:nvPr>
        </p:nvSpPr>
        <p:spPr>
          <a:xfrm>
            <a:off x="5617185" y="2600401"/>
            <a:ext cx="2289865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dirty="0"/>
              <a:t>Встановлення мережевого плагіна </a:t>
            </a:r>
            <a:r>
              <a:rPr lang="en-US" sz="1400" dirty="0"/>
              <a:t>Flannel</a:t>
            </a:r>
            <a:endParaRPr dirty="0"/>
          </a:p>
        </p:txBody>
      </p:sp>
      <p:sp>
        <p:nvSpPr>
          <p:cNvPr id="1193" name="Google Shape;1193;p123"/>
          <p:cNvSpPr txBox="1">
            <a:spLocks noGrp="1"/>
          </p:cNvSpPr>
          <p:nvPr>
            <p:ph type="subTitle" idx="4"/>
          </p:nvPr>
        </p:nvSpPr>
        <p:spPr>
          <a:xfrm>
            <a:off x="1526019" y="312295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194" name="Google Shape;1194;p123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195" name="Google Shape;1195;p123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/>
          <p:cNvSpPr txBox="1">
            <a:spLocks noGrp="1"/>
          </p:cNvSpPr>
          <p:nvPr>
            <p:ph type="ctrTitle"/>
          </p:nvPr>
        </p:nvSpPr>
        <p:spPr>
          <a:xfrm flipH="1">
            <a:off x="233916" y="-57821"/>
            <a:ext cx="8187858" cy="610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 застосунку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7" name="Google Shape;877;p107"/>
          <p:cNvSpPr txBox="1">
            <a:spLocks noGrp="1"/>
          </p:cNvSpPr>
          <p:nvPr>
            <p:ph type="subTitle" idx="1"/>
          </p:nvPr>
        </p:nvSpPr>
        <p:spPr>
          <a:xfrm>
            <a:off x="4990213" y="1127051"/>
            <a:ext cx="3730169" cy="235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2400" dirty="0"/>
              <a:t>Flask-</a:t>
            </a:r>
            <a:r>
              <a:rPr lang="uk-UA" sz="2400" dirty="0"/>
              <a:t>додаток </a:t>
            </a:r>
            <a:r>
              <a:rPr lang="uk-UA" sz="2400" dirty="0" err="1"/>
              <a:t>контейнеризовано</a:t>
            </a:r>
            <a:r>
              <a:rPr lang="uk-UA" sz="2400" dirty="0"/>
              <a:t> за допомогою </a:t>
            </a:r>
            <a:r>
              <a:rPr lang="en-US" sz="2400" dirty="0" err="1"/>
              <a:t>Dockerfile</a:t>
            </a:r>
            <a:r>
              <a:rPr lang="en-US" sz="2400" dirty="0"/>
              <a:t>. </a:t>
            </a:r>
            <a:r>
              <a:rPr lang="uk-UA" sz="2400" dirty="0"/>
              <a:t>Створено </a:t>
            </a:r>
            <a:r>
              <a:rPr lang="en-US" sz="2400" dirty="0"/>
              <a:t>Deployment </a:t>
            </a:r>
            <a:r>
              <a:rPr lang="uk-UA" sz="2400" dirty="0"/>
              <a:t>і </a:t>
            </a:r>
            <a:r>
              <a:rPr lang="en-US" sz="2400" dirty="0"/>
              <a:t>Service </a:t>
            </a:r>
            <a:r>
              <a:rPr lang="uk-UA" sz="2400" dirty="0"/>
              <a:t>для управління подами та доступом. Налаштовано масштабування (</a:t>
            </a:r>
            <a:r>
              <a:rPr lang="en-US" sz="2400" dirty="0" err="1"/>
              <a:t>ReplicaSet</a:t>
            </a:r>
            <a:r>
              <a:rPr lang="en-US" sz="2400" dirty="0"/>
              <a:t>).</a:t>
            </a:r>
            <a:endParaRPr sz="2400" dirty="0"/>
          </a:p>
        </p:txBody>
      </p:sp>
      <p:pic>
        <p:nvPicPr>
          <p:cNvPr id="5123" name="Picture 3" descr="Mobile App Development Process: Step 6 - Deployment and Launch">
            <a:extLst>
              <a:ext uri="{FF2B5EF4-FFF2-40B4-BE49-F238E27FC236}">
                <a16:creationId xmlns:a16="http://schemas.microsoft.com/office/drawing/2014/main" id="{0E47F6C0-0DC3-B52D-D57C-4225F103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" y="1698160"/>
            <a:ext cx="4707678" cy="215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8E9F55E-91CE-9D3B-2AEF-4C0551AF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051" y="1350335"/>
            <a:ext cx="4846287" cy="2162839"/>
          </a:xfrm>
        </p:spPr>
        <p:txBody>
          <a:bodyPr/>
          <a:lstStyle/>
          <a:p>
            <a:r>
              <a:rPr lang="ru-RU" sz="2400" dirty="0" err="1"/>
              <a:t>Забезпечено</a:t>
            </a:r>
            <a:r>
              <a:rPr lang="ru-RU" sz="2400" dirty="0"/>
              <a:t> </a:t>
            </a:r>
            <a:r>
              <a:rPr lang="ru-RU" sz="2400" dirty="0" err="1"/>
              <a:t>автоматичний</a:t>
            </a:r>
            <a:r>
              <a:rPr lang="ru-RU" sz="2400" dirty="0"/>
              <a:t> перезапуск </a:t>
            </a:r>
            <a:r>
              <a:rPr lang="ru-RU" sz="2400" dirty="0" err="1"/>
              <a:t>подів</a:t>
            </a:r>
            <a:r>
              <a:rPr lang="ru-RU" sz="2400" dirty="0"/>
              <a:t> у </a:t>
            </a:r>
            <a:r>
              <a:rPr lang="ru-RU" sz="2400" dirty="0" err="1"/>
              <a:t>разі</a:t>
            </a:r>
            <a:r>
              <a:rPr lang="ru-RU" sz="2400" dirty="0"/>
              <a:t> </a:t>
            </a:r>
            <a:r>
              <a:rPr lang="ru-RU" sz="2400" dirty="0" err="1"/>
              <a:t>збою</a:t>
            </a:r>
            <a:r>
              <a:rPr lang="ru-RU" sz="2400" dirty="0"/>
              <a:t>. Додано </a:t>
            </a:r>
            <a:r>
              <a:rPr lang="ru-RU" sz="2400" dirty="0" err="1"/>
              <a:t>масштабування</a:t>
            </a:r>
            <a:r>
              <a:rPr lang="ru-RU" sz="2400" dirty="0"/>
              <a:t> для </a:t>
            </a:r>
            <a:r>
              <a:rPr lang="ru-RU" sz="2400" dirty="0" err="1"/>
              <a:t>обробки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>. </a:t>
            </a:r>
            <a:r>
              <a:rPr lang="ru-RU" sz="2400" dirty="0" err="1"/>
              <a:t>Kubernetes</a:t>
            </a:r>
            <a:r>
              <a:rPr lang="ru-RU" sz="2400" dirty="0"/>
              <a:t> показав </a:t>
            </a:r>
            <a:r>
              <a:rPr lang="ru-RU" sz="2400" dirty="0" err="1"/>
              <a:t>ефективність</a:t>
            </a:r>
            <a:r>
              <a:rPr lang="ru-RU" sz="2400" dirty="0"/>
              <a:t> для </a:t>
            </a:r>
            <a:r>
              <a:rPr lang="ru-RU" sz="2400" dirty="0" err="1"/>
              <a:t>побудови</a:t>
            </a:r>
            <a:r>
              <a:rPr lang="ru-RU" sz="2400" dirty="0"/>
              <a:t> HA-</a:t>
            </a:r>
            <a:r>
              <a:rPr lang="ru-RU" sz="2400" dirty="0" err="1"/>
              <a:t>системи</a:t>
            </a:r>
            <a:r>
              <a:rPr lang="ru-RU" sz="2400" dirty="0"/>
              <a:t> </a:t>
            </a:r>
            <a:r>
              <a:rPr lang="ru-RU" sz="2400" dirty="0" err="1"/>
              <a:t>навіть</a:t>
            </a:r>
            <a:r>
              <a:rPr lang="ru-RU" sz="2400" dirty="0"/>
              <a:t> на </a:t>
            </a:r>
            <a:r>
              <a:rPr lang="ru-RU" sz="2400" dirty="0" err="1"/>
              <a:t>базовій</a:t>
            </a:r>
            <a:r>
              <a:rPr lang="ru-RU" sz="2400" dirty="0"/>
              <a:t> </a:t>
            </a:r>
            <a:r>
              <a:rPr lang="ru-RU" sz="2400" dirty="0" err="1"/>
              <a:t>інфраструктурі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A4879-AA41-191D-1BA1-2162B3B9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90624" y="-149970"/>
            <a:ext cx="7921745" cy="490212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та висновки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Tests in Extreme Programming">
            <a:extLst>
              <a:ext uri="{FF2B5EF4-FFF2-40B4-BE49-F238E27FC236}">
                <a16:creationId xmlns:a16="http://schemas.microsoft.com/office/drawing/2014/main" id="{503C22A5-8926-263E-8303-37B0E696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4" y="1398625"/>
            <a:ext cx="4071383" cy="244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9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35"/>
          <p:cNvSpPr txBox="1">
            <a:spLocks noGrp="1"/>
          </p:cNvSpPr>
          <p:nvPr>
            <p:ph type="ctrTitle"/>
          </p:nvPr>
        </p:nvSpPr>
        <p:spPr>
          <a:xfrm flipH="1">
            <a:off x="2376376" y="1869911"/>
            <a:ext cx="4391247" cy="211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190</Words>
  <Application>Microsoft Office PowerPoint</Application>
  <PresentationFormat>On-screen Show (16:9)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Roboto Condensed Light</vt:lpstr>
      <vt:lpstr>Arial</vt:lpstr>
      <vt:lpstr>Squada One</vt:lpstr>
      <vt:lpstr>Tech Startup XL by Slidesgo</vt:lpstr>
      <vt:lpstr>Побудова високо доступної системи з використанням контейнеризації та оркестрації</vt:lpstr>
      <vt:lpstr>Вступ</vt:lpstr>
      <vt:lpstr>Висока доступність і контейнеризація</vt:lpstr>
      <vt:lpstr>Інфраструктура та підготовка</vt:lpstr>
      <vt:lpstr>Розгортання Kubernetes-кластера</vt:lpstr>
      <vt:lpstr>Розгортання застосунку</vt:lpstr>
      <vt:lpstr>Результати та 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Володимир Дорожовець</cp:lastModifiedBy>
  <cp:revision>3</cp:revision>
  <dcterms:modified xsi:type="dcterms:W3CDTF">2025-05-21T18:06:01Z</dcterms:modified>
</cp:coreProperties>
</file>