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Calibri"/>
          <a:ea typeface="Calibri"/>
          <a:cs typeface="Calibri"/>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Calibri"/>
          <a:ea typeface="Calibri"/>
          <a:cs typeface="Calibri"/>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Calibri"/>
          <a:ea typeface="Calibri"/>
          <a:cs typeface="Calibri"/>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9" name="Shape 129"/>
          <p:cNvSpPr/>
          <p:nvPr>
            <p:ph type="sldImg"/>
          </p:nvPr>
        </p:nvSpPr>
        <p:spPr>
          <a:xfrm>
            <a:off x="1143000" y="685800"/>
            <a:ext cx="4572000" cy="3429000"/>
          </a:xfrm>
          <a:prstGeom prst="rect">
            <a:avLst/>
          </a:prstGeom>
        </p:spPr>
        <p:txBody>
          <a:bodyPr/>
          <a:lstStyle/>
          <a:p>
            <a:pPr/>
          </a:p>
        </p:txBody>
      </p:sp>
      <p:sp>
        <p:nvSpPr>
          <p:cNvPr id="130" name="Shape 1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625600" y="1596248"/>
            <a:ext cx="9753600" cy="3395700"/>
          </a:xfrm>
          <a:prstGeom prst="rect">
            <a:avLst/>
          </a:prstGeom>
        </p:spPr>
        <p:txBody>
          <a:bodyPr anchor="b"/>
          <a:lstStyle>
            <a:lvl1pPr algn="ctr">
              <a:defRPr sz="6400"/>
            </a:lvl1pPr>
          </a:lstStyle>
          <a:p>
            <a:pPr/>
            <a:r>
              <a:t>Title Text</a:t>
            </a:r>
          </a:p>
        </p:txBody>
      </p:sp>
      <p:sp>
        <p:nvSpPr>
          <p:cNvPr id="12" name="Body Level One…"/>
          <p:cNvSpPr txBox="1"/>
          <p:nvPr>
            <p:ph type="body" sz="quarter" idx="1"/>
          </p:nvPr>
        </p:nvSpPr>
        <p:spPr>
          <a:xfrm>
            <a:off x="1625600" y="5122898"/>
            <a:ext cx="9753600" cy="2354863"/>
          </a:xfrm>
          <a:prstGeom prst="rect">
            <a:avLst/>
          </a:prstGeom>
        </p:spPr>
        <p:txBody>
          <a:bodyPr/>
          <a:lstStyle>
            <a:lvl1pPr marL="0" indent="0" algn="ctr">
              <a:buSzTx/>
              <a:buFontTx/>
              <a:buNone/>
              <a:defRPr sz="2500"/>
            </a:lvl1pPr>
            <a:lvl2pPr marL="0" indent="487694" algn="ctr">
              <a:buSzTx/>
              <a:buFontTx/>
              <a:buNone/>
              <a:defRPr sz="2500"/>
            </a:lvl2pPr>
            <a:lvl3pPr marL="0" indent="975389" algn="ctr">
              <a:buSzTx/>
              <a:buFontTx/>
              <a:buNone/>
              <a:defRPr sz="2500"/>
            </a:lvl3pPr>
            <a:lvl4pPr marL="0" indent="1463085" algn="ctr">
              <a:buSzTx/>
              <a:buFontTx/>
              <a:buNone/>
              <a:defRPr sz="2500"/>
            </a:lvl4pPr>
            <a:lvl5pPr marL="0" indent="1950780" algn="ctr">
              <a:buSzTx/>
              <a:buFontTx/>
              <a:buNone/>
              <a:defRPr sz="25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9306559" y="519288"/>
            <a:ext cx="2804161" cy="8265726"/>
          </a:xfrm>
          <a:prstGeom prst="rect">
            <a:avLst/>
          </a:prstGeom>
        </p:spPr>
        <p:txBody>
          <a:bodyPr/>
          <a:lstStyle/>
          <a:p>
            <a:pPr/>
            <a:r>
              <a:t>Title Text</a:t>
            </a:r>
          </a:p>
        </p:txBody>
      </p:sp>
      <p:sp>
        <p:nvSpPr>
          <p:cNvPr id="102" name="Body Level One…"/>
          <p:cNvSpPr txBox="1"/>
          <p:nvPr>
            <p:ph type="body" idx="1"/>
          </p:nvPr>
        </p:nvSpPr>
        <p:spPr>
          <a:xfrm>
            <a:off x="894080" y="519288"/>
            <a:ext cx="8249920" cy="82657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110" name="Image"/>
          <p:cNvSpPr/>
          <p:nvPr>
            <p:ph type="pic" idx="13"/>
          </p:nvPr>
        </p:nvSpPr>
        <p:spPr>
          <a:xfrm>
            <a:off x="1625600" y="673100"/>
            <a:ext cx="9753600" cy="5905500"/>
          </a:xfrm>
          <a:prstGeom prst="rect">
            <a:avLst/>
          </a:prstGeom>
        </p:spPr>
        <p:txBody>
          <a:bodyPr lIns="91439" rIns="91439">
            <a:noAutofit/>
          </a:bodyPr>
          <a:lstStyle/>
          <a:p>
            <a:pPr/>
          </a:p>
        </p:txBody>
      </p:sp>
      <p:sp>
        <p:nvSpPr>
          <p:cNvPr id="111" name="Title Text"/>
          <p:cNvSpPr txBox="1"/>
          <p:nvPr>
            <p:ph type="title"/>
          </p:nvPr>
        </p:nvSpPr>
        <p:spPr>
          <a:xfrm>
            <a:off x="1270000" y="6718300"/>
            <a:ext cx="10464800" cy="1422400"/>
          </a:xfrm>
          <a:prstGeom prst="rect">
            <a:avLst/>
          </a:prstGeom>
        </p:spPr>
        <p:txBody>
          <a:bodyPr anchor="b"/>
          <a:lstStyle/>
          <a:p>
            <a:pPr/>
            <a:r>
              <a:t>Title Text</a:t>
            </a:r>
          </a:p>
        </p:txBody>
      </p:sp>
      <p:sp>
        <p:nvSpPr>
          <p:cNvPr id="112" name="Body Level One…"/>
          <p:cNvSpPr txBox="1"/>
          <p:nvPr>
            <p:ph type="body" sz="quarter" idx="1"/>
          </p:nvPr>
        </p:nvSpPr>
        <p:spPr>
          <a:xfrm>
            <a:off x="1270000" y="8153400"/>
            <a:ext cx="10464800" cy="1130300"/>
          </a:xfrm>
          <a:prstGeom prst="rect">
            <a:avLst/>
          </a:prstGeom>
        </p:spPr>
        <p:txBody>
          <a:bodyPr/>
          <a:lstStyle>
            <a:lvl1pPr marL="0" indent="0" algn="ctr">
              <a:spcBef>
                <a:spcPts val="0"/>
              </a:spcBef>
              <a:buSzTx/>
              <a:buFontTx/>
              <a:buNone/>
              <a:defRPr sz="3700"/>
            </a:lvl1pPr>
            <a:lvl2pPr marL="0" indent="0" algn="ctr">
              <a:spcBef>
                <a:spcPts val="0"/>
              </a:spcBef>
              <a:buSzTx/>
              <a:buFontTx/>
              <a:buNone/>
              <a:defRPr sz="3700"/>
            </a:lvl2pPr>
            <a:lvl3pPr marL="0" indent="0" algn="ctr">
              <a:spcBef>
                <a:spcPts val="0"/>
              </a:spcBef>
              <a:buSzTx/>
              <a:buFontTx/>
              <a:buNone/>
              <a:defRPr sz="3700"/>
            </a:lvl3pPr>
            <a:lvl4pPr marL="0" indent="0" algn="ctr">
              <a:spcBef>
                <a:spcPts val="0"/>
              </a:spcBef>
              <a:buSzTx/>
              <a:buFontTx/>
              <a:buNone/>
              <a:defRPr sz="3700"/>
            </a:lvl4pPr>
            <a:lvl5pPr marL="0" indent="0" algn="ctr">
              <a:spcBef>
                <a:spcPts val="0"/>
              </a:spcBef>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0" name="Title Text"/>
          <p:cNvSpPr txBox="1"/>
          <p:nvPr>
            <p:ph type="title"/>
          </p:nvPr>
        </p:nvSpPr>
        <p:spPr>
          <a:prstGeom prst="rect">
            <a:avLst/>
          </a:prstGeom>
        </p:spPr>
        <p:txBody>
          <a:bodyPr/>
          <a:lstStyle/>
          <a:p>
            <a:pPr/>
            <a:r>
              <a:t>Title Text</a:t>
            </a:r>
          </a:p>
        </p:txBody>
      </p:sp>
      <p:sp>
        <p:nvSpPr>
          <p:cNvPr id="1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2" name="Slide Number"/>
          <p:cNvSpPr txBox="1"/>
          <p:nvPr>
            <p:ph type="sldNum" sz="quarter" idx="2"/>
          </p:nvPr>
        </p:nvSpPr>
        <p:spPr>
          <a:prstGeom prst="rect">
            <a:avLst/>
          </a:prstGeom>
        </p:spPr>
        <p:txBody>
          <a:bodyPr/>
          <a:lstStyle/>
          <a:p>
            <a:pPr/>
            <a:fld id="{86CB4B4D-7CA3-9044-876B-883B54F8677D}" type="slidenum"/>
          </a:p>
        </p:txBody>
      </p:sp>
      <p:pic>
        <p:nvPicPr>
          <p:cNvPr id="123" name="Picture 1" descr="Picture 1"/>
          <p:cNvPicPr>
            <a:picLocks noChangeAspect="1"/>
          </p:cNvPicPr>
          <p:nvPr/>
        </p:nvPicPr>
        <p:blipFill>
          <a:blip r:embed="rId2">
            <a:extLst/>
          </a:blip>
          <a:stretch>
            <a:fillRect/>
          </a:stretch>
        </p:blipFill>
        <p:spPr>
          <a:xfrm>
            <a:off x="0" y="9286875"/>
            <a:ext cx="1238250" cy="466725"/>
          </a:xfrm>
          <a:prstGeom prst="rect">
            <a:avLst/>
          </a:prstGeom>
          <a:ln w="12700">
            <a:miter lim="400000"/>
          </a:ln>
        </p:spPr>
      </p:pic>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87306" y="2431627"/>
            <a:ext cx="11216642" cy="4057227"/>
          </a:xfrm>
          <a:prstGeom prst="rect">
            <a:avLst/>
          </a:prstGeom>
        </p:spPr>
        <p:txBody>
          <a:bodyPr anchor="b"/>
          <a:lstStyle>
            <a:lvl1pPr>
              <a:defRPr sz="6400"/>
            </a:lvl1pPr>
          </a:lstStyle>
          <a:p>
            <a:pPr/>
            <a:r>
              <a:t>Title Text</a:t>
            </a:r>
          </a:p>
        </p:txBody>
      </p:sp>
      <p:sp>
        <p:nvSpPr>
          <p:cNvPr id="30" name="Body Level One…"/>
          <p:cNvSpPr txBox="1"/>
          <p:nvPr>
            <p:ph type="body" sz="quarter" idx="1"/>
          </p:nvPr>
        </p:nvSpPr>
        <p:spPr>
          <a:xfrm>
            <a:off x="887306" y="6527237"/>
            <a:ext cx="11216642" cy="2133600"/>
          </a:xfrm>
          <a:prstGeom prst="rect">
            <a:avLst/>
          </a:prstGeom>
        </p:spPr>
        <p:txBody>
          <a:bodyPr/>
          <a:lstStyle>
            <a:lvl1pPr marL="0" indent="0">
              <a:buSzTx/>
              <a:buFontTx/>
              <a:buNone/>
              <a:defRPr sz="2500">
                <a:solidFill>
                  <a:srgbClr val="888888"/>
                </a:solidFill>
              </a:defRPr>
            </a:lvl1pPr>
            <a:lvl2pPr marL="0" indent="487694">
              <a:buSzTx/>
              <a:buFontTx/>
              <a:buNone/>
              <a:defRPr sz="2500">
                <a:solidFill>
                  <a:srgbClr val="888888"/>
                </a:solidFill>
              </a:defRPr>
            </a:lvl2pPr>
            <a:lvl3pPr marL="0" indent="975389">
              <a:buSzTx/>
              <a:buFontTx/>
              <a:buNone/>
              <a:defRPr sz="2500">
                <a:solidFill>
                  <a:srgbClr val="888888"/>
                </a:solidFill>
              </a:defRPr>
            </a:lvl3pPr>
            <a:lvl4pPr marL="0" indent="1463085">
              <a:buSzTx/>
              <a:buFontTx/>
              <a:buNone/>
              <a:defRPr sz="2500">
                <a:solidFill>
                  <a:srgbClr val="888888"/>
                </a:solidFill>
              </a:defRPr>
            </a:lvl4pPr>
            <a:lvl5pPr marL="0" indent="1950780">
              <a:buSzTx/>
              <a:buFontTx/>
              <a:buNone/>
              <a:defRPr sz="25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94080" y="2596444"/>
            <a:ext cx="5527041" cy="618857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95774" y="519290"/>
            <a:ext cx="11216641" cy="1885246"/>
          </a:xfrm>
          <a:prstGeom prst="rect">
            <a:avLst/>
          </a:prstGeom>
        </p:spPr>
        <p:txBody>
          <a:bodyPr/>
          <a:lstStyle/>
          <a:p>
            <a:pPr/>
            <a:r>
              <a:t>Title Text</a:t>
            </a:r>
          </a:p>
        </p:txBody>
      </p:sp>
      <p:sp>
        <p:nvSpPr>
          <p:cNvPr id="48" name="Body Level One…"/>
          <p:cNvSpPr txBox="1"/>
          <p:nvPr>
            <p:ph type="body" sz="quarter" idx="1"/>
          </p:nvPr>
        </p:nvSpPr>
        <p:spPr>
          <a:xfrm>
            <a:off x="895774" y="2390987"/>
            <a:ext cx="5501640" cy="1171787"/>
          </a:xfrm>
          <a:prstGeom prst="rect">
            <a:avLst/>
          </a:prstGeom>
        </p:spPr>
        <p:txBody>
          <a:bodyPr anchor="b"/>
          <a:lstStyle>
            <a:lvl1pPr marL="0" indent="0">
              <a:buSzTx/>
              <a:buFontTx/>
              <a:buNone/>
              <a:defRPr b="1" sz="2500"/>
            </a:lvl1pPr>
            <a:lvl2pPr marL="0" indent="487694">
              <a:buSzTx/>
              <a:buFontTx/>
              <a:buNone/>
              <a:defRPr b="1" sz="2500"/>
            </a:lvl2pPr>
            <a:lvl3pPr marL="0" indent="975389">
              <a:buSzTx/>
              <a:buFontTx/>
              <a:buNone/>
              <a:defRPr b="1" sz="2500"/>
            </a:lvl3pPr>
            <a:lvl4pPr marL="0" indent="1463085">
              <a:buSzTx/>
              <a:buFontTx/>
              <a:buNone/>
              <a:defRPr b="1" sz="2500"/>
            </a:lvl4pPr>
            <a:lvl5pPr marL="0" indent="1950780">
              <a:buSzTx/>
              <a:buFontTx/>
              <a:buNone/>
              <a:defRPr b="1" sz="25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583680" y="2390987"/>
            <a:ext cx="5528735" cy="1171787"/>
          </a:xfrm>
          <a:prstGeom prst="rect">
            <a:avLst/>
          </a:prstGeom>
        </p:spPr>
        <p:txBody>
          <a:bodyPr anchor="b"/>
          <a:lstStyle/>
          <a:p>
            <a:pPr marL="0" indent="0">
              <a:buSzTx/>
              <a:buFontTx/>
              <a:buNone/>
              <a:defRPr b="1" sz="25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95774" y="650240"/>
            <a:ext cx="4194386" cy="2275840"/>
          </a:xfrm>
          <a:prstGeom prst="rect">
            <a:avLst/>
          </a:prstGeom>
        </p:spPr>
        <p:txBody>
          <a:bodyPr anchor="b"/>
          <a:lstStyle>
            <a:lvl1pPr>
              <a:defRPr sz="3400"/>
            </a:lvl1pPr>
          </a:lstStyle>
          <a:p>
            <a:pPr/>
            <a:r>
              <a:t>Title Text</a:t>
            </a:r>
          </a:p>
        </p:txBody>
      </p:sp>
      <p:sp>
        <p:nvSpPr>
          <p:cNvPr id="73" name="Body Level One…"/>
          <p:cNvSpPr txBox="1"/>
          <p:nvPr>
            <p:ph type="body" sz="half" idx="1"/>
          </p:nvPr>
        </p:nvSpPr>
        <p:spPr>
          <a:xfrm>
            <a:off x="5528733" y="1404338"/>
            <a:ext cx="6583682" cy="6931378"/>
          </a:xfrm>
          <a:prstGeom prst="rect">
            <a:avLst/>
          </a:prstGeom>
        </p:spPr>
        <p:txBody>
          <a:bodyPr/>
          <a:lstStyle>
            <a:lvl1pPr>
              <a:defRPr sz="3400"/>
            </a:lvl1pPr>
            <a:lvl2pPr marL="773585" indent="-285890">
              <a:defRPr sz="3400"/>
            </a:lvl2pPr>
            <a:lvl3pPr marL="1307023" indent="-331633">
              <a:defRPr sz="3400"/>
            </a:lvl3pPr>
            <a:lvl4pPr marL="1857886" indent="-394801">
              <a:defRPr sz="3400"/>
            </a:lvl4pPr>
            <a:lvl5pPr marL="2345582" indent="-394801">
              <a:defRPr sz="3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95774" y="2926079"/>
            <a:ext cx="4194386" cy="5420926"/>
          </a:xfrm>
          <a:prstGeom prst="rect">
            <a:avLst/>
          </a:prstGeom>
        </p:spPr>
        <p:txBody>
          <a:bodyPr/>
          <a:lstStyle/>
          <a:p>
            <a:pPr marL="0" indent="0">
              <a:buSzTx/>
              <a:buFontTx/>
              <a:buNone/>
              <a:defRPr sz="17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95774" y="650240"/>
            <a:ext cx="4194386" cy="2275840"/>
          </a:xfrm>
          <a:prstGeom prst="rect">
            <a:avLst/>
          </a:prstGeom>
        </p:spPr>
        <p:txBody>
          <a:bodyPr anchor="b"/>
          <a:lstStyle>
            <a:lvl1pPr>
              <a:defRPr sz="3400"/>
            </a:lvl1pPr>
          </a:lstStyle>
          <a:p>
            <a:pPr/>
            <a:r>
              <a:t>Title Text</a:t>
            </a:r>
          </a:p>
        </p:txBody>
      </p:sp>
      <p:sp>
        <p:nvSpPr>
          <p:cNvPr id="83" name="Picture Placeholder 2"/>
          <p:cNvSpPr/>
          <p:nvPr>
            <p:ph type="pic" sz="half" idx="13"/>
          </p:nvPr>
        </p:nvSpPr>
        <p:spPr>
          <a:xfrm>
            <a:off x="5528733" y="1404338"/>
            <a:ext cx="6583682" cy="6931378"/>
          </a:xfrm>
          <a:prstGeom prst="rect">
            <a:avLst/>
          </a:prstGeom>
        </p:spPr>
        <p:txBody>
          <a:bodyPr lIns="91439" rIns="91439">
            <a:noAutofit/>
          </a:bodyPr>
          <a:lstStyle/>
          <a:p>
            <a:pPr/>
          </a:p>
        </p:txBody>
      </p:sp>
      <p:sp>
        <p:nvSpPr>
          <p:cNvPr id="84" name="Body Level One…"/>
          <p:cNvSpPr txBox="1"/>
          <p:nvPr>
            <p:ph type="body" sz="quarter" idx="1"/>
          </p:nvPr>
        </p:nvSpPr>
        <p:spPr>
          <a:xfrm>
            <a:off x="895774" y="2926079"/>
            <a:ext cx="4194386" cy="5420926"/>
          </a:xfrm>
          <a:prstGeom prst="rect">
            <a:avLst/>
          </a:prstGeom>
        </p:spPr>
        <p:txBody>
          <a:bodyPr/>
          <a:lstStyle>
            <a:lvl1pPr marL="0" indent="0">
              <a:buSzTx/>
              <a:buFontTx/>
              <a:buNone/>
              <a:defRPr sz="1700"/>
            </a:lvl1pPr>
            <a:lvl2pPr marL="0" indent="487694">
              <a:buSzTx/>
              <a:buFontTx/>
              <a:buNone/>
              <a:defRPr sz="1700"/>
            </a:lvl2pPr>
            <a:lvl3pPr marL="0" indent="975389">
              <a:buSzTx/>
              <a:buFontTx/>
              <a:buNone/>
              <a:defRPr sz="1700"/>
            </a:lvl3pPr>
            <a:lvl4pPr marL="0" indent="1463085">
              <a:buSzTx/>
              <a:buFontTx/>
              <a:buNone/>
              <a:defRPr sz="1700"/>
            </a:lvl4pPr>
            <a:lvl5pPr marL="0" indent="1950780">
              <a:buSzTx/>
              <a:buFontTx/>
              <a:buNone/>
              <a:defRPr sz="17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94080" y="519290"/>
            <a:ext cx="11216641" cy="188524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94080" y="2596444"/>
            <a:ext cx="11216641" cy="618857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846738" y="9165167"/>
            <a:ext cx="263982"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1pPr>
      <a:lvl2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2pPr>
      <a:lvl3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3pPr>
      <a:lvl4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4pPr>
      <a:lvl5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5pPr>
      <a:lvl6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6pPr>
      <a:lvl7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7pPr>
      <a:lvl8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8pPr>
      <a:lvl9pPr marL="0" marR="0" indent="0" algn="l" defTabSz="975389" rtl="0" latinLnBrk="0">
        <a:lnSpc>
          <a:spcPct val="90000"/>
        </a:lnSpc>
        <a:spcBef>
          <a:spcPts val="0"/>
        </a:spcBef>
        <a:spcAft>
          <a:spcPts val="0"/>
        </a:spcAft>
        <a:buClrTx/>
        <a:buSzTx/>
        <a:buFontTx/>
        <a:buNone/>
        <a:tabLst/>
        <a:defRPr b="0" baseline="0" cap="none" i="0" spc="0" strike="noStrike" sz="4600" u="none">
          <a:ln>
            <a:noFill/>
          </a:ln>
          <a:solidFill>
            <a:srgbClr val="000000"/>
          </a:solidFill>
          <a:uFillTx/>
          <a:latin typeface="Calibri Light"/>
          <a:ea typeface="Calibri Light"/>
          <a:cs typeface="Calibri Light"/>
          <a:sym typeface="Calibri Light"/>
        </a:defRPr>
      </a:lvl9pPr>
    </p:titleStyle>
    <p:bodyStyle>
      <a:lvl1pPr marL="243848" marR="0" indent="-243848"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1pPr>
      <a:lvl2pPr marL="770558" marR="0" indent="-282863"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2pPr>
      <a:lvl3pPr marL="1312132" marR="0" indent="-336742"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3pPr>
      <a:lvl4pPr marL="1835274" marR="0" indent="-372189"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4pPr>
      <a:lvl5pPr marL="2322970" marR="0" indent="-372189"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5pPr>
      <a:lvl6pPr marL="2810665" marR="0" indent="-372189"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6pPr>
      <a:lvl7pPr marL="3298359" marR="0" indent="-372188"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7pPr>
      <a:lvl8pPr marL="3786054" marR="0" indent="-372188"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8pPr>
      <a:lvl9pPr marL="4273751" marR="0" indent="-372188" algn="l" defTabSz="975389" rtl="0" latinLnBrk="0">
        <a:lnSpc>
          <a:spcPct val="90000"/>
        </a:lnSpc>
        <a:spcBef>
          <a:spcPts val="1000"/>
        </a:spcBef>
        <a:spcAft>
          <a:spcPts val="0"/>
        </a:spcAft>
        <a:buClrTx/>
        <a:buSzPct val="100000"/>
        <a:buFont typeface="Arial"/>
        <a:buChar char="•"/>
        <a:tabLst/>
        <a:defRPr b="0" baseline="0" cap="none" i="0" spc="0" strike="noStrike" sz="29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Monkey See, Monkey Do"/>
          <p:cNvSpPr txBox="1"/>
          <p:nvPr>
            <p:ph type="title"/>
          </p:nvPr>
        </p:nvSpPr>
        <p:spPr>
          <a:xfrm>
            <a:off x="348342" y="519288"/>
            <a:ext cx="5812121" cy="2407531"/>
          </a:xfrm>
          <a:prstGeom prst="rect">
            <a:avLst/>
          </a:prstGeom>
        </p:spPr>
        <p:txBody>
          <a:bodyPr anchor="ctr"/>
          <a:lstStyle>
            <a:lvl1pPr defTabSz="914400">
              <a:defRPr sz="4400"/>
            </a:lvl1pPr>
          </a:lstStyle>
          <a:p>
            <a:pPr/>
            <a:r>
              <a:t>Monkey See, Monkey Do</a:t>
            </a:r>
          </a:p>
        </p:txBody>
      </p:sp>
      <p:sp>
        <p:nvSpPr>
          <p:cNvPr id="133" name="Straight Arrow Connector 125"/>
          <p:cNvSpPr/>
          <p:nvPr/>
        </p:nvSpPr>
        <p:spPr>
          <a:xfrm>
            <a:off x="699008" y="3294548"/>
            <a:ext cx="4876801" cy="1"/>
          </a:xfrm>
          <a:prstGeom prst="line">
            <a:avLst/>
          </a:prstGeom>
          <a:ln w="19050" cap="sq">
            <a:solidFill>
              <a:srgbClr val="000000"/>
            </a:solidFill>
            <a:miter/>
          </a:ln>
        </p:spPr>
        <p:txBody>
          <a:bodyPr lIns="45719" rIns="45719"/>
          <a:lstStyle/>
          <a:p>
            <a:pPr/>
          </a:p>
        </p:txBody>
      </p:sp>
      <p:sp>
        <p:nvSpPr>
          <p:cNvPr id="134" name="Volodymyr Orlov, Ivan Charkin"/>
          <p:cNvSpPr txBox="1"/>
          <p:nvPr>
            <p:ph type="body" sz="half" idx="1"/>
          </p:nvPr>
        </p:nvSpPr>
        <p:spPr>
          <a:xfrm>
            <a:off x="699008" y="3662269"/>
            <a:ext cx="5461455" cy="4924059"/>
          </a:xfrm>
          <a:prstGeom prst="rect">
            <a:avLst/>
          </a:prstGeom>
        </p:spPr>
        <p:txBody>
          <a:bodyPr/>
          <a:lstStyle/>
          <a:p>
            <a:pPr algn="l" defTabSz="914400">
              <a:spcBef>
                <a:spcPts val="600"/>
              </a:spcBef>
              <a:defRPr sz="2200"/>
            </a:pPr>
            <a:r>
              <a:t>Volodymyr Orlov, Ivan Charkin</a:t>
            </a:r>
          </a:p>
          <a:p>
            <a:pPr indent="-228600" algn="l" defTabSz="914400">
              <a:spcBef>
                <a:spcPts val="600"/>
              </a:spcBef>
              <a:buSzPct val="100000"/>
              <a:buFont typeface="Arial"/>
              <a:buChar char="•"/>
              <a:defRPr sz="2200"/>
            </a:pPr>
          </a:p>
          <a:p>
            <a:pPr algn="l" defTabSz="914400">
              <a:spcBef>
                <a:spcPts val="600"/>
              </a:spcBef>
              <a:defRPr sz="2200"/>
            </a:pPr>
            <a:r>
              <a:t>SMU MSDS 6306 Doing Data Science </a:t>
            </a:r>
          </a:p>
        </p:txBody>
      </p:sp>
      <p:pic>
        <p:nvPicPr>
          <p:cNvPr id="135" name="monkey_trader.jpg" descr="monkey_trader.jpg"/>
          <p:cNvPicPr>
            <a:picLocks noChangeAspect="1"/>
          </p:cNvPicPr>
          <p:nvPr>
            <p:ph type="pic" idx="13"/>
          </p:nvPr>
        </p:nvPicPr>
        <p:blipFill>
          <a:blip r:embed="rId2">
            <a:extLst/>
          </a:blip>
          <a:srcRect l="23419" t="0" r="44993" b="0"/>
          <a:stretch>
            <a:fillRect/>
          </a:stretch>
        </p:blipFill>
        <p:spPr>
          <a:xfrm>
            <a:off x="6270771" y="10"/>
            <a:ext cx="6734176" cy="9753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lnTo>
                  <a:pt x="108" y="900"/>
                </a:lnTo>
                <a:cubicBezTo>
                  <a:pt x="37" y="1590"/>
                  <a:pt x="0" y="2290"/>
                  <a:pt x="0" y="2998"/>
                </a:cubicBezTo>
                <a:cubicBezTo>
                  <a:pt x="0" y="10782"/>
                  <a:pt x="4418" y="17615"/>
                  <a:pt x="11071" y="21490"/>
                </a:cubicBezTo>
                <a:lnTo>
                  <a:pt x="11270" y="21600"/>
                </a:lnTo>
                <a:lnTo>
                  <a:pt x="21600" y="21600"/>
                </a:lnTo>
                <a:lnTo>
                  <a:pt x="21600" y="0"/>
                </a:lnTo>
                <a:lnTo>
                  <a:pt x="224" y="0"/>
                </a:lnTo>
                <a:close/>
              </a:path>
            </a:pathLst>
          </a:custGeom>
        </p:spPr>
      </p:pic>
      <p:sp>
        <p:nvSpPr>
          <p:cNvPr id="136" name="Slide Number Placeholder 2"/>
          <p:cNvSpPr txBox="1"/>
          <p:nvPr>
            <p:ph type="sldNum" sz="quarter" idx="2"/>
          </p:nvPr>
        </p:nvSpPr>
        <p:spPr>
          <a:xfrm>
            <a:off x="11926659"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7" name="Picture 7" descr="Picture 7"/>
          <p:cNvPicPr>
            <a:picLocks noChangeAspect="1"/>
          </p:cNvPicPr>
          <p:nvPr/>
        </p:nvPicPr>
        <p:blipFill>
          <a:blip r:embed="rId3">
            <a:extLst/>
          </a:blip>
          <a:stretch>
            <a:fillRect/>
          </a:stretch>
        </p:blipFill>
        <p:spPr>
          <a:xfrm>
            <a:off x="0" y="9286875"/>
            <a:ext cx="1238250" cy="46672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Results"/>
          <p:cNvSpPr txBox="1"/>
          <p:nvPr>
            <p:ph type="title"/>
          </p:nvPr>
        </p:nvSpPr>
        <p:spPr>
          <a:xfrm>
            <a:off x="1287780" y="3934177"/>
            <a:ext cx="2132668" cy="1885246"/>
          </a:xfrm>
          <a:prstGeom prst="rect">
            <a:avLst/>
          </a:prstGeom>
        </p:spPr>
        <p:txBody>
          <a:bodyPr/>
          <a:lstStyle/>
          <a:p>
            <a:pPr/>
            <a:r>
              <a:t>Results</a:t>
            </a:r>
          </a:p>
        </p:txBody>
      </p:sp>
      <p:sp>
        <p:nvSpPr>
          <p:cNvPr id="2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9" name="Image" descr="Image"/>
          <p:cNvPicPr>
            <a:picLocks noChangeAspect="1"/>
          </p:cNvPicPr>
          <p:nvPr/>
        </p:nvPicPr>
        <p:blipFill>
          <a:blip r:embed="rId2">
            <a:extLst/>
          </a:blip>
          <a:stretch>
            <a:fillRect/>
          </a:stretch>
        </p:blipFill>
        <p:spPr>
          <a:xfrm>
            <a:off x="4429125" y="2306554"/>
            <a:ext cx="6350000" cy="3274085"/>
          </a:xfrm>
          <a:prstGeom prst="rect">
            <a:avLst/>
          </a:prstGeom>
          <a:ln w="12700">
            <a:miter lim="400000"/>
          </a:ln>
        </p:spPr>
      </p:pic>
      <p:pic>
        <p:nvPicPr>
          <p:cNvPr id="230" name="Image" descr="Image"/>
          <p:cNvPicPr>
            <a:picLocks noChangeAspect="1"/>
          </p:cNvPicPr>
          <p:nvPr/>
        </p:nvPicPr>
        <p:blipFill>
          <a:blip r:embed="rId3">
            <a:extLst/>
          </a:blip>
          <a:stretch>
            <a:fillRect/>
          </a:stretch>
        </p:blipFill>
        <p:spPr>
          <a:xfrm>
            <a:off x="4429125" y="5660690"/>
            <a:ext cx="6350000" cy="3157885"/>
          </a:xfrm>
          <a:prstGeom prst="rect">
            <a:avLst/>
          </a:prstGeom>
          <a:ln w="12700">
            <a:miter lim="400000"/>
          </a:ln>
        </p:spPr>
      </p:pic>
      <p:pic>
        <p:nvPicPr>
          <p:cNvPr id="231" name="Image" descr="Image"/>
          <p:cNvPicPr>
            <a:picLocks noChangeAspect="1"/>
          </p:cNvPicPr>
          <p:nvPr/>
        </p:nvPicPr>
        <p:blipFill>
          <a:blip r:embed="rId4">
            <a:extLst/>
          </a:blip>
          <a:stretch>
            <a:fillRect/>
          </a:stretch>
        </p:blipFill>
        <p:spPr>
          <a:xfrm>
            <a:off x="4537075" y="882521"/>
            <a:ext cx="6350000" cy="134398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earch Space"/>
          <p:cNvSpPr txBox="1"/>
          <p:nvPr>
            <p:ph type="title"/>
          </p:nvPr>
        </p:nvSpPr>
        <p:spPr>
          <a:xfrm>
            <a:off x="894079" y="519290"/>
            <a:ext cx="11216642" cy="1885246"/>
          </a:xfrm>
          <a:prstGeom prst="rect">
            <a:avLst/>
          </a:prstGeom>
        </p:spPr>
        <p:txBody>
          <a:bodyPr/>
          <a:lstStyle/>
          <a:p>
            <a:pPr/>
            <a:r>
              <a:t>Conclusion</a:t>
            </a:r>
          </a:p>
        </p:txBody>
      </p:sp>
      <p:sp>
        <p:nvSpPr>
          <p:cNvPr id="234" name="Slide Number Placeholder 1"/>
          <p:cNvSpPr txBox="1"/>
          <p:nvPr>
            <p:ph type="sldNum" sz="quarter" idx="2"/>
          </p:nvPr>
        </p:nvSpPr>
        <p:spPr>
          <a:xfrm>
            <a:off x="11846739" y="9165167"/>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We think that this might be a NP-hard problem, because searching for the solution that matches the signal can exceed polynomial time.…"/>
          <p:cNvSpPr txBox="1"/>
          <p:nvPr>
            <p:ph type="body" idx="1"/>
          </p:nvPr>
        </p:nvSpPr>
        <p:spPr>
          <a:prstGeom prst="rect">
            <a:avLst/>
          </a:prstGeom>
        </p:spPr>
        <p:txBody>
          <a:bodyPr/>
          <a:lstStyle/>
          <a:p>
            <a:pPr>
              <a:defRPr sz="3200">
                <a:latin typeface="Verdana"/>
                <a:ea typeface="Verdana"/>
                <a:cs typeface="Verdana"/>
                <a:sym typeface="Verdana"/>
              </a:defRPr>
            </a:pPr>
            <a:r>
              <a:t>We think that this might be a </a:t>
            </a:r>
            <a:r>
              <a:rPr b="1"/>
              <a:t>NP-hard problem</a:t>
            </a:r>
            <a:r>
              <a:t>, because searching for the solution that matches the signal can exceed polynomial time.</a:t>
            </a:r>
          </a:p>
          <a:p>
            <a:pPr>
              <a:defRPr sz="3200">
                <a:latin typeface="Verdana"/>
                <a:ea typeface="Verdana"/>
                <a:cs typeface="Verdana"/>
                <a:sym typeface="Verdana"/>
              </a:defRPr>
            </a:pPr>
            <a:r>
              <a:t>A genetic algorithm reduce search time but we have not found this reduction sufficient enough to turn this problem into a P-hard.</a:t>
            </a:r>
          </a:p>
          <a:p>
            <a:pPr>
              <a:defRPr sz="3200">
                <a:latin typeface="Verdana"/>
                <a:ea typeface="Verdana"/>
                <a:cs typeface="Verdana"/>
                <a:sym typeface="Verdana"/>
              </a:defRPr>
            </a:pPr>
            <a:r>
              <a:t>Our </a:t>
            </a:r>
            <a:r>
              <a:rPr b="1"/>
              <a:t>LSTM</a:t>
            </a:r>
            <a:r>
              <a:t> model uses </a:t>
            </a:r>
            <a:r>
              <a:rPr b="1"/>
              <a:t>a better optimization technique</a:t>
            </a:r>
            <a:r>
              <a:t>, that is based on a gradient descent </a:t>
            </a:r>
            <a:r>
              <a:rPr b="1"/>
              <a:t>but</a:t>
            </a:r>
            <a:r>
              <a:t> this method </a:t>
            </a:r>
            <a:r>
              <a:rPr b="1"/>
              <a:t>doesn’t work well for highly non-convex error functions and</a:t>
            </a:r>
            <a:r>
              <a:t> might </a:t>
            </a:r>
            <a:r>
              <a:rPr b="1"/>
              <a:t>get trapped in</a:t>
            </a:r>
            <a:r>
              <a:t> numerous </a:t>
            </a:r>
            <a:r>
              <a:rPr b="1"/>
              <a:t>suboptimal local minima</a:t>
            </a: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Why is it so hard‽"/>
          <p:cNvSpPr txBox="1"/>
          <p:nvPr>
            <p:ph type="title"/>
          </p:nvPr>
        </p:nvSpPr>
        <p:spPr>
          <a:xfrm>
            <a:off x="894079" y="519290"/>
            <a:ext cx="11216642" cy="1885246"/>
          </a:xfrm>
          <a:prstGeom prst="rect">
            <a:avLst/>
          </a:prstGeom>
        </p:spPr>
        <p:txBody>
          <a:bodyPr/>
          <a:lstStyle/>
          <a:p>
            <a:pPr/>
            <a:r>
              <a:t>Why is it so hard‽</a:t>
            </a:r>
          </a:p>
        </p:txBody>
      </p:sp>
      <p:sp>
        <p:nvSpPr>
          <p:cNvPr id="238" name="The probability that a monkey will correctly spell…"/>
          <p:cNvSpPr txBox="1"/>
          <p:nvPr>
            <p:ph type="body" sz="quarter" idx="1"/>
          </p:nvPr>
        </p:nvSpPr>
        <p:spPr>
          <a:xfrm>
            <a:off x="952500" y="2590800"/>
            <a:ext cx="4336009" cy="2322266"/>
          </a:xfrm>
          <a:prstGeom prst="rect">
            <a:avLst/>
          </a:prstGeom>
        </p:spPr>
        <p:txBody>
          <a:bodyPr/>
          <a:lstStyle/>
          <a:p>
            <a:pPr marL="0" indent="0">
              <a:buSzTx/>
              <a:buFontTx/>
              <a:buNone/>
              <a:defRPr sz="2400"/>
            </a:pPr>
            <a:r>
              <a:t>The probability that a monkey will correctly spell </a:t>
            </a:r>
          </a:p>
          <a:p>
            <a:pPr lvl="1" marL="0" indent="0">
              <a:spcBef>
                <a:spcPts val="500"/>
              </a:spcBef>
              <a:buSzTx/>
              <a:buNone/>
              <a:defRPr sz="2500"/>
            </a:pPr>
            <a:r>
              <a:t>  </a:t>
            </a:r>
            <a:r>
              <a:rPr sz="3000">
                <a:latin typeface="American Typewriter"/>
                <a:ea typeface="American Typewriter"/>
                <a:cs typeface="American Typewriter"/>
                <a:sym typeface="American Typewriter"/>
              </a:rPr>
              <a:t>“To be or not to be”</a:t>
            </a:r>
          </a:p>
        </p:txBody>
      </p:sp>
      <p:sp>
        <p:nvSpPr>
          <p:cNvPr id="239" name="Equation"/>
          <p:cNvSpPr txBox="1"/>
          <p:nvPr/>
        </p:nvSpPr>
        <p:spPr>
          <a:xfrm>
            <a:off x="1285447" y="4097725"/>
            <a:ext cx="2644538" cy="543561"/>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000" i="1">
                      <a:solidFill>
                        <a:srgbClr val="000000"/>
                      </a:solidFill>
                      <a:latin typeface="Cambria Math" panose="02040503050406030204" pitchFamily="18" charset="0"/>
                    </a:rPr>
                    <m:t>𝑃</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m:t>
                  </m:r>
                  <m:f>
                    <m:fPr>
                      <m:ctrlPr>
                        <a:rPr xmlns:a="http://schemas.openxmlformats.org/drawingml/2006/main" sz="2000" i="1">
                          <a:solidFill>
                            <a:srgbClr val="000000"/>
                          </a:solidFill>
                          <a:latin typeface="Cambria Math" panose="02040503050406030204" pitchFamily="18" charset="0"/>
                        </a:rPr>
                      </m:ctrlPr>
                      <m:type m:val="bar"/>
                    </m:fPr>
                    <m:num>
                      <m:r>
                        <a:rPr xmlns:a="http://schemas.openxmlformats.org/drawingml/2006/main" sz="2000" i="1">
                          <a:solidFill>
                            <a:srgbClr val="000000"/>
                          </a:solidFill>
                          <a:latin typeface="Cambria Math" panose="02040503050406030204" pitchFamily="18" charset="0"/>
                        </a:rPr>
                        <m:t>1</m:t>
                      </m:r>
                    </m:num>
                    <m:den>
                      <m:r>
                        <a:rPr xmlns:a="http://schemas.openxmlformats.org/drawingml/2006/main" sz="2000" i="1">
                          <a:solidFill>
                            <a:srgbClr val="000000"/>
                          </a:solidFill>
                          <a:latin typeface="Cambria Math" panose="02040503050406030204" pitchFamily="18" charset="0"/>
                        </a:rPr>
                        <m:t>7</m:t>
                      </m:r>
                    </m:den>
                  </m:f>
                  <m:sSup>
                    <m:e>
                      <m:r>
                        <a:rPr xmlns:a="http://schemas.openxmlformats.org/drawingml/2006/main" sz="2000" i="1">
                          <a:solidFill>
                            <a:srgbClr val="000000"/>
                          </a:solidFill>
                          <a:latin typeface="Cambria Math" panose="02040503050406030204" pitchFamily="18" charset="0"/>
                        </a:rPr>
                        <m:t>)</m:t>
                      </m:r>
                    </m:e>
                    <m:sup>
                      <m:r>
                        <a:rPr xmlns:a="http://schemas.openxmlformats.org/drawingml/2006/main" sz="2000" i="1">
                          <a:solidFill>
                            <a:srgbClr val="000000"/>
                          </a:solidFill>
                          <a:latin typeface="Cambria Math" panose="02040503050406030204" pitchFamily="18" charset="0"/>
                        </a:rPr>
                        <m:t>18</m:t>
                      </m:r>
                    </m:sup>
                  </m:sSup>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6.14</m:t>
                  </m:r>
                  <m:r>
                    <a:rPr xmlns:a="http://schemas.openxmlformats.org/drawingml/2006/main" sz="2000" i="1">
                      <a:solidFill>
                        <a:srgbClr val="000000"/>
                      </a:solidFill>
                      <a:latin typeface="Cambria Math" panose="02040503050406030204" pitchFamily="18" charset="0"/>
                    </a:rPr>
                    <m:t>×</m:t>
                  </m:r>
                  <m:sSup>
                    <m:e>
                      <m:r>
                        <a:rPr xmlns:a="http://schemas.openxmlformats.org/drawingml/2006/main" sz="2000" i="1">
                          <a:solidFill>
                            <a:srgbClr val="000000"/>
                          </a:solidFill>
                          <a:latin typeface="Cambria Math" panose="02040503050406030204" pitchFamily="18" charset="0"/>
                        </a:rPr>
                        <m:t>10</m:t>
                      </m:r>
                    </m:e>
                    <m:sup>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16</m:t>
                      </m:r>
                    </m:sup>
                  </m:sSup>
                </m:oMath>
              </m:oMathPara>
            </a14:m>
            <a:endParaRPr sz="2000"/>
          </a:p>
        </p:txBody>
      </p:sp>
      <p:sp>
        <p:nvSpPr>
          <p:cNvPr id="240" name="With 1 million monkeys each typing a word per second we will be searching for"/>
          <p:cNvSpPr txBox="1"/>
          <p:nvPr/>
        </p:nvSpPr>
        <p:spPr>
          <a:xfrm>
            <a:off x="584200" y="4963440"/>
            <a:ext cx="4627811" cy="9652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15365">
              <a:lnSpc>
                <a:spcPct val="90000"/>
              </a:lnSpc>
              <a:spcBef>
                <a:spcPts val="2900"/>
              </a:spcBef>
              <a:defRPr sz="2054"/>
            </a:lvl1pPr>
          </a:lstStyle>
          <a:p>
            <a:pPr/>
            <a:r>
              <a:t>With 1 million monkeys each typing a word per second we it will take</a:t>
            </a:r>
          </a:p>
        </p:txBody>
      </p:sp>
      <p:sp>
        <p:nvSpPr>
          <p:cNvPr id="241" name="Equation"/>
          <p:cNvSpPr txBox="1"/>
          <p:nvPr/>
        </p:nvSpPr>
        <p:spPr>
          <a:xfrm>
            <a:off x="1199837" y="6136544"/>
            <a:ext cx="3396536" cy="592065"/>
          </a:xfrm>
          <a:prstGeom prst="rect">
            <a:avLst/>
          </a:prstGeom>
          <a:ln w="12700">
            <a:miter lim="400000"/>
          </a:ln>
        </p:spPr>
        <p:txBody>
          <a:bodyPr wrap="none" lIns="0" tIns="0" rIns="0" bIns="0">
            <a:spAutoFit/>
          </a:bodyPr>
          <a:lstStyle/>
          <a:p>
            <a:pPr latinLnBrk="1"/>
            <a14:m>
              <m:oMathPara>
                <m:oMathParaPr>
                  <m:jc m:val="centerGroup"/>
                </m:oMathParaPr>
                <m:oMath>
                  <m:f>
                    <m:fPr>
                      <m:ctrlPr>
                        <a:rPr xmlns:a="http://schemas.openxmlformats.org/drawingml/2006/main" sz="2000" i="1">
                          <a:solidFill>
                            <a:srgbClr val="000000"/>
                          </a:solidFill>
                          <a:latin typeface="Cambria Math" panose="02040503050406030204" pitchFamily="18" charset="0"/>
                        </a:rPr>
                      </m:ctrlPr>
                      <m:type m:val="bar"/>
                    </m:fPr>
                    <m:num>
                      <m:sSup>
                        <m:e>
                          <m:r>
                            <a:rPr xmlns:a="http://schemas.openxmlformats.org/drawingml/2006/main" sz="2000" i="1">
                              <a:solidFill>
                                <a:srgbClr val="000000"/>
                              </a:solidFill>
                              <a:latin typeface="Cambria Math" panose="02040503050406030204" pitchFamily="18" charset="0"/>
                            </a:rPr>
                            <m:t>7</m:t>
                          </m:r>
                        </m:e>
                        <m:sup>
                          <m:r>
                            <a:rPr xmlns:a="http://schemas.openxmlformats.org/drawingml/2006/main" sz="2000" i="1">
                              <a:solidFill>
                                <a:srgbClr val="000000"/>
                              </a:solidFill>
                              <a:latin typeface="Cambria Math" panose="02040503050406030204" pitchFamily="18" charset="0"/>
                            </a:rPr>
                            <m:t>18</m:t>
                          </m:r>
                        </m:sup>
                      </m:sSup>
                    </m:num>
                    <m:den>
                      <m:r>
                        <a:rPr xmlns:a="http://schemas.openxmlformats.org/drawingml/2006/main" sz="2000" i="1">
                          <a:solidFill>
                            <a:srgbClr val="000000"/>
                          </a:solidFill>
                          <a:latin typeface="Cambria Math" panose="02040503050406030204" pitchFamily="18" charset="0"/>
                        </a:rPr>
                        <m:t>1</m:t>
                      </m:r>
                      <m:r>
                        <a:rPr xmlns:a="http://schemas.openxmlformats.org/drawingml/2006/main" sz="2000" i="1">
                          <a:solidFill>
                            <a:srgbClr val="000000"/>
                          </a:solidFill>
                          <a:latin typeface="Cambria Math" panose="02040503050406030204" pitchFamily="18" charset="0"/>
                        </a:rPr>
                        <m:t>×</m:t>
                      </m:r>
                      <m:sSup>
                        <m:e>
                          <m:r>
                            <a:rPr xmlns:a="http://schemas.openxmlformats.org/drawingml/2006/main" sz="2000" i="1">
                              <a:solidFill>
                                <a:srgbClr val="000000"/>
                              </a:solidFill>
                              <a:latin typeface="Cambria Math" panose="02040503050406030204" pitchFamily="18" charset="0"/>
                            </a:rPr>
                            <m:t>10</m:t>
                          </m:r>
                        </m:e>
                        <m:sup>
                          <m:r>
                            <a:rPr xmlns:a="http://schemas.openxmlformats.org/drawingml/2006/main" sz="2000" i="1">
                              <a:solidFill>
                                <a:srgbClr val="000000"/>
                              </a:solidFill>
                              <a:latin typeface="Cambria Math" panose="02040503050406030204" pitchFamily="18" charset="0"/>
                            </a:rPr>
                            <m:t>6</m:t>
                          </m:r>
                        </m:sup>
                      </m:sSup>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3.154</m:t>
                      </m:r>
                      <m:r>
                        <a:rPr xmlns:a="http://schemas.openxmlformats.org/drawingml/2006/main" sz="2000" i="1">
                          <a:solidFill>
                            <a:srgbClr val="000000"/>
                          </a:solidFill>
                          <a:latin typeface="Cambria Math" panose="02040503050406030204" pitchFamily="18" charset="0"/>
                        </a:rPr>
                        <m:t>×</m:t>
                      </m:r>
                      <m:sSup>
                        <m:e>
                          <m:r>
                            <a:rPr xmlns:a="http://schemas.openxmlformats.org/drawingml/2006/main" sz="2000" i="1">
                              <a:solidFill>
                                <a:srgbClr val="000000"/>
                              </a:solidFill>
                              <a:latin typeface="Cambria Math" panose="02040503050406030204" pitchFamily="18" charset="0"/>
                            </a:rPr>
                            <m:t>10</m:t>
                          </m:r>
                        </m:e>
                        <m:sup>
                          <m:r>
                            <a:rPr xmlns:a="http://schemas.openxmlformats.org/drawingml/2006/main" sz="2000" i="1">
                              <a:solidFill>
                                <a:srgbClr val="000000"/>
                              </a:solidFill>
                              <a:latin typeface="Cambria Math" panose="02040503050406030204" pitchFamily="18" charset="0"/>
                            </a:rPr>
                            <m:t>7</m:t>
                          </m:r>
                        </m:sup>
                      </m:sSup>
                    </m:den>
                  </m:f>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50</m:t>
                  </m:r>
                  <m:r>
                    <a:rPr xmlns:a="http://schemas.openxmlformats.org/drawingml/2006/main" sz="2000" i="1">
                      <a:solidFill>
                        <a:srgbClr val="000000"/>
                      </a:solidFill>
                      <a:latin typeface="Cambria Math" panose="02040503050406030204" pitchFamily="18" charset="0"/>
                    </a:rPr>
                    <m:t>𝑦</m:t>
                  </m:r>
                  <m:r>
                    <a:rPr xmlns:a="http://schemas.openxmlformats.org/drawingml/2006/main" sz="2000" i="1">
                      <a:solidFill>
                        <a:srgbClr val="000000"/>
                      </a:solidFill>
                      <a:latin typeface="Cambria Math" panose="02040503050406030204" pitchFamily="18" charset="0"/>
                    </a:rPr>
                    <m:t>𝑒</m:t>
                  </m:r>
                  <m:r>
                    <a:rPr xmlns:a="http://schemas.openxmlformats.org/drawingml/2006/main" sz="2000" i="1">
                      <a:solidFill>
                        <a:srgbClr val="000000"/>
                      </a:solidFill>
                      <a:latin typeface="Cambria Math" panose="02040503050406030204" pitchFamily="18" charset="0"/>
                    </a:rPr>
                    <m:t>𝑎</m:t>
                  </m:r>
                  <m:r>
                    <a:rPr xmlns:a="http://schemas.openxmlformats.org/drawingml/2006/main" sz="2000" i="1">
                      <a:solidFill>
                        <a:srgbClr val="000000"/>
                      </a:solidFill>
                      <a:latin typeface="Cambria Math" panose="02040503050406030204" pitchFamily="18" charset="0"/>
                    </a:rPr>
                    <m:t>𝑟</m:t>
                  </m:r>
                  <m:r>
                    <a:rPr xmlns:a="http://schemas.openxmlformats.org/drawingml/2006/main" sz="2000" i="1">
                      <a:solidFill>
                        <a:srgbClr val="000000"/>
                      </a:solidFill>
                      <a:latin typeface="Cambria Math" panose="02040503050406030204" pitchFamily="18" charset="0"/>
                    </a:rPr>
                    <m:t>𝑠</m:t>
                  </m:r>
                </m:oMath>
              </m:oMathPara>
            </a14:m>
            <a:endParaRPr sz="2000"/>
          </a:p>
        </p:txBody>
      </p:sp>
      <p:sp>
        <p:nvSpPr>
          <p:cNvPr id="242" name="Slide Number Placeholder 1"/>
          <p:cNvSpPr txBox="1"/>
          <p:nvPr>
            <p:ph type="sldNum" sz="quarter" idx="2"/>
          </p:nvPr>
        </p:nvSpPr>
        <p:spPr>
          <a:xfrm>
            <a:off x="11846739" y="9165167"/>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62" name="Group"/>
          <p:cNvGrpSpPr/>
          <p:nvPr/>
        </p:nvGrpSpPr>
        <p:grpSpPr>
          <a:xfrm>
            <a:off x="5377496" y="2499256"/>
            <a:ext cx="7305970" cy="6328515"/>
            <a:chOff x="0" y="0"/>
            <a:chExt cx="7305969" cy="6328513"/>
          </a:xfrm>
        </p:grpSpPr>
        <p:graphicFrame>
          <p:nvGraphicFramePr>
            <p:cNvPr id="243" name="Table"/>
            <p:cNvGraphicFramePr/>
            <p:nvPr/>
          </p:nvGraphicFramePr>
          <p:xfrm>
            <a:off x="3234844" y="435769"/>
            <a:ext cx="3367601" cy="31571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77450"/>
                  <a:gridCol w="1677450"/>
                </a:tblGrid>
                <a:tr h="1572212">
                  <a:tc>
                    <a:txBody>
                      <a:bodyPr/>
                      <a:lstStyle/>
                      <a:p>
                        <a:pPr>
                          <a:defRPr sz="2200">
                            <a:solidFill>
                              <a:srgbClr val="5E5E5E"/>
                            </a:solidFill>
                          </a:defRPr>
                        </a:pPr>
                      </a:p>
                    </a:txBody>
                    <a:tcPr marL="50800" marR="50800" marT="50800" marB="50800" anchor="ctr" anchorCtr="0" horzOverflow="overflow">
                      <a:lnL w="12700">
                        <a:solidFill>
                          <a:srgbClr val="5E5E5E"/>
                        </a:solidFill>
                        <a:miter lim="400000"/>
                      </a:lnL>
                      <a:lnT w="12700">
                        <a:solidFill>
                          <a:srgbClr val="5E5E5E"/>
                        </a:solidFill>
                        <a:miter lim="400000"/>
                      </a:lnT>
                      <a:solidFill>
                        <a:srgbClr val="FFFFFF"/>
                      </a:solidFill>
                    </a:tcPr>
                  </a:tc>
                  <a:tc>
                    <a:txBody>
                      <a:bodyPr/>
                      <a:lstStyle/>
                      <a:p>
                        <a:pPr>
                          <a:defRPr sz="2200">
                            <a:solidFill>
                              <a:srgbClr val="5E5E5E"/>
                            </a:solidFill>
                          </a:defRPr>
                        </a:pPr>
                      </a:p>
                    </a:txBody>
                    <a:tcPr marL="50800" marR="50800" marT="50800" marB="50800" anchor="ctr" anchorCtr="0" horzOverflow="overflow">
                      <a:lnR w="12700">
                        <a:solidFill>
                          <a:srgbClr val="5E5E5E"/>
                        </a:solidFill>
                        <a:miter lim="400000"/>
                      </a:lnR>
                      <a:lnT w="12700">
                        <a:solidFill>
                          <a:srgbClr val="5E5E5E"/>
                        </a:solidFill>
                        <a:miter lim="400000"/>
                      </a:lnT>
                      <a:solidFill>
                        <a:srgbClr val="FFFFFF"/>
                      </a:solidFill>
                    </a:tcPr>
                  </a:tc>
                </a:tr>
                <a:tr h="1572212">
                  <a:tc>
                    <a:txBody>
                      <a:bodyPr/>
                      <a:lstStyle/>
                      <a:p>
                        <a:pPr>
                          <a:defRPr sz="2200">
                            <a:solidFill>
                              <a:srgbClr val="5E5E5E"/>
                            </a:solidFill>
                          </a:defRPr>
                        </a:pPr>
                      </a:p>
                    </a:txBody>
                    <a:tcPr marL="50800" marR="50800" marT="50800" marB="50800" anchor="ctr" anchorCtr="0" horzOverflow="overflow">
                      <a:lnL w="12700">
                        <a:solidFill>
                          <a:srgbClr val="5E5E5E"/>
                        </a:solidFill>
                        <a:miter lim="400000"/>
                      </a:lnL>
                      <a:lnB w="12700">
                        <a:solidFill>
                          <a:srgbClr val="5E5E5E"/>
                        </a:solidFill>
                        <a:miter lim="400000"/>
                      </a:lnB>
                      <a:solidFill>
                        <a:srgbClr val="FFFFFF"/>
                      </a:solidFill>
                    </a:tcPr>
                  </a:tc>
                  <a:tc>
                    <a:txBody>
                      <a:bodyPr/>
                      <a:lstStyle/>
                      <a:p>
                        <a:pPr>
                          <a:defRPr sz="2200">
                            <a:solidFill>
                              <a:srgbClr val="5E5E5E"/>
                            </a:solidFill>
                          </a:defRPr>
                        </a:pPr>
                      </a:p>
                    </a:txBody>
                    <a:tcPr marL="50800" marR="50800" marT="50800" marB="50800" anchor="ctr" anchorCtr="0" horzOverflow="overflow">
                      <a:lnR w="12700">
                        <a:solidFill>
                          <a:srgbClr val="5E5E5E"/>
                        </a:solidFill>
                        <a:miter lim="400000"/>
                      </a:lnR>
                      <a:lnB w="12700">
                        <a:solidFill>
                          <a:srgbClr val="5E5E5E"/>
                        </a:solidFill>
                        <a:miter lim="400000"/>
                      </a:lnB>
                      <a:solidFill>
                        <a:srgbClr val="FFFFFF"/>
                      </a:solidFill>
                    </a:tcPr>
                  </a:tc>
                </a:tr>
              </a:tbl>
            </a:graphicData>
          </a:graphic>
        </p:graphicFrame>
        <p:sp>
          <p:nvSpPr>
            <p:cNvPr id="244" name="Oval"/>
            <p:cNvSpPr/>
            <p:nvPr/>
          </p:nvSpPr>
          <p:spPr>
            <a:xfrm>
              <a:off x="2670378" y="106689"/>
              <a:ext cx="4469964" cy="2212843"/>
            </a:xfrm>
            <a:prstGeom prst="ellipse">
              <a:avLst/>
            </a:prstGeom>
            <a:noFill/>
            <a:ln w="12700" cap="flat">
              <a:solidFill>
                <a:srgbClr val="000000"/>
              </a:solidFill>
              <a:custDash>
                <a:ds d="600000" sp="600000"/>
              </a:custDash>
              <a:miter lim="400000"/>
            </a:ln>
            <a:effectLst/>
          </p:spPr>
          <p:txBody>
            <a:bodyPr wrap="square" lIns="45719" tIns="45719" rIns="45719" bIns="45719" numCol="1" anchor="ctr">
              <a:noAutofit/>
            </a:bodyPr>
            <a:lstStyle/>
            <a:p>
              <a:pPr>
                <a:defRPr sz="2200">
                  <a:solidFill>
                    <a:srgbClr val="FFFFFF"/>
                  </a:solidFill>
                </a:defRPr>
              </a:pPr>
            </a:p>
          </p:txBody>
        </p:sp>
        <p:sp>
          <p:nvSpPr>
            <p:cNvPr id="245" name="Line"/>
            <p:cNvSpPr/>
            <p:nvPr/>
          </p:nvSpPr>
          <p:spPr>
            <a:xfrm flipV="1">
              <a:off x="661171" y="0"/>
              <a:ext cx="2" cy="5795537"/>
            </a:xfrm>
            <a:prstGeom prst="line">
              <a:avLst/>
            </a:prstGeom>
            <a:noFill/>
            <a:ln w="127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246" name="Line"/>
            <p:cNvSpPr/>
            <p:nvPr/>
          </p:nvSpPr>
          <p:spPr>
            <a:xfrm>
              <a:off x="653648" y="5806052"/>
              <a:ext cx="6652322" cy="1"/>
            </a:xfrm>
            <a:prstGeom prst="line">
              <a:avLst/>
            </a:prstGeom>
            <a:noFill/>
            <a:ln w="127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247" name="D1"/>
            <p:cNvSpPr txBox="1"/>
            <p:nvPr/>
          </p:nvSpPr>
          <p:spPr>
            <a:xfrm>
              <a:off x="0" y="2500939"/>
              <a:ext cx="326014" cy="3590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D</a:t>
              </a:r>
              <a:r>
                <a:rPr baseline="-5998"/>
                <a:t>1</a:t>
              </a:r>
            </a:p>
          </p:txBody>
        </p:sp>
        <p:sp>
          <p:nvSpPr>
            <p:cNvPr id="248" name="D2"/>
            <p:cNvSpPr txBox="1"/>
            <p:nvPr/>
          </p:nvSpPr>
          <p:spPr>
            <a:xfrm>
              <a:off x="3956468" y="5969468"/>
              <a:ext cx="326015" cy="359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D</a:t>
              </a:r>
              <a:r>
                <a:rPr baseline="-5998"/>
                <a:t>2</a:t>
              </a:r>
            </a:p>
          </p:txBody>
        </p:sp>
        <p:sp>
          <p:nvSpPr>
            <p:cNvPr id="249" name="Line"/>
            <p:cNvSpPr/>
            <p:nvPr/>
          </p:nvSpPr>
          <p:spPr>
            <a:xfrm flipV="1">
              <a:off x="661171" y="296057"/>
              <a:ext cx="1825800" cy="5499479"/>
            </a:xfrm>
            <a:prstGeom prst="line">
              <a:avLst/>
            </a:prstGeom>
            <a:noFill/>
            <a:ln w="127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250" name="D3"/>
            <p:cNvSpPr txBox="1"/>
            <p:nvPr/>
          </p:nvSpPr>
          <p:spPr>
            <a:xfrm>
              <a:off x="1745704" y="387629"/>
              <a:ext cx="326015" cy="359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D</a:t>
              </a:r>
              <a:r>
                <a:rPr baseline="-5998"/>
                <a:t>3</a:t>
              </a:r>
            </a:p>
          </p:txBody>
        </p:sp>
        <p:grpSp>
          <p:nvGrpSpPr>
            <p:cNvPr id="253" name="1111"/>
            <p:cNvGrpSpPr/>
            <p:nvPr/>
          </p:nvGrpSpPr>
          <p:grpSpPr>
            <a:xfrm>
              <a:off x="5238931" y="774458"/>
              <a:ext cx="897761" cy="897761"/>
              <a:chOff x="0" y="0"/>
              <a:chExt cx="897760" cy="897760"/>
            </a:xfrm>
          </p:grpSpPr>
          <p:sp>
            <p:nvSpPr>
              <p:cNvPr id="251" name="Shape"/>
              <p:cNvSpPr/>
              <p:nvPr/>
            </p:nvSpPr>
            <p:spPr>
              <a:xfrm>
                <a:off x="-1" y="-1"/>
                <a:ext cx="897762" cy="897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1252"/>
                    </a:moveTo>
                    <a:cubicBezTo>
                      <a:pt x="16065" y="1252"/>
                      <a:pt x="20348" y="5536"/>
                      <a:pt x="20348" y="10800"/>
                    </a:cubicBezTo>
                    <a:cubicBezTo>
                      <a:pt x="20348" y="16065"/>
                      <a:pt x="16064" y="20348"/>
                      <a:pt x="10800" y="20348"/>
                    </a:cubicBezTo>
                    <a:cubicBezTo>
                      <a:pt x="5536" y="20348"/>
                      <a:pt x="1252" y="16065"/>
                      <a:pt x="1252" y="10800"/>
                    </a:cubicBezTo>
                    <a:cubicBezTo>
                      <a:pt x="1252" y="5536"/>
                      <a:pt x="5535" y="1252"/>
                      <a:pt x="10800" y="1252"/>
                    </a:cubicBezTo>
                    <a:close/>
                    <a:moveTo>
                      <a:pt x="10800" y="1520"/>
                    </a:moveTo>
                    <a:cubicBezTo>
                      <a:pt x="5684" y="1520"/>
                      <a:pt x="1520" y="5684"/>
                      <a:pt x="1520" y="10800"/>
                    </a:cubicBezTo>
                    <a:cubicBezTo>
                      <a:pt x="1520" y="15916"/>
                      <a:pt x="5684" y="20080"/>
                      <a:pt x="10800" y="20080"/>
                    </a:cubicBezTo>
                    <a:cubicBezTo>
                      <a:pt x="15916" y="20080"/>
                      <a:pt x="20078" y="15916"/>
                      <a:pt x="20078" y="10800"/>
                    </a:cubicBezTo>
                    <a:cubicBezTo>
                      <a:pt x="20078" y="5684"/>
                      <a:pt x="15916" y="1520"/>
                      <a:pt x="10800" y="1520"/>
                    </a:cubicBezTo>
                    <a:close/>
                    <a:moveTo>
                      <a:pt x="10800" y="2810"/>
                    </a:moveTo>
                    <a:cubicBezTo>
                      <a:pt x="15213" y="2810"/>
                      <a:pt x="18789" y="6387"/>
                      <a:pt x="18789" y="10800"/>
                    </a:cubicBezTo>
                    <a:cubicBezTo>
                      <a:pt x="18789" y="15213"/>
                      <a:pt x="15213" y="18790"/>
                      <a:pt x="10800" y="18790"/>
                    </a:cubicBezTo>
                    <a:cubicBezTo>
                      <a:pt x="6387" y="18790"/>
                      <a:pt x="2810" y="15213"/>
                      <a:pt x="2810" y="10800"/>
                    </a:cubicBezTo>
                    <a:cubicBezTo>
                      <a:pt x="2810" y="6387"/>
                      <a:pt x="6387" y="2810"/>
                      <a:pt x="10800" y="2810"/>
                    </a:cubicBezTo>
                    <a:close/>
                    <a:moveTo>
                      <a:pt x="10800" y="4855"/>
                    </a:moveTo>
                    <a:cubicBezTo>
                      <a:pt x="7517" y="4855"/>
                      <a:pt x="4855" y="7517"/>
                      <a:pt x="4855" y="10800"/>
                    </a:cubicBezTo>
                    <a:cubicBezTo>
                      <a:pt x="4855" y="14083"/>
                      <a:pt x="7517" y="16745"/>
                      <a:pt x="10800" y="16745"/>
                    </a:cubicBezTo>
                    <a:cubicBezTo>
                      <a:pt x="14083" y="16745"/>
                      <a:pt x="16743" y="14083"/>
                      <a:pt x="16743" y="10800"/>
                    </a:cubicBezTo>
                    <a:cubicBezTo>
                      <a:pt x="16743" y="7517"/>
                      <a:pt x="14083" y="4855"/>
                      <a:pt x="10800" y="4855"/>
                    </a:cubicBezTo>
                    <a:close/>
                    <a:moveTo>
                      <a:pt x="10800" y="6664"/>
                    </a:moveTo>
                    <a:cubicBezTo>
                      <a:pt x="13085" y="6664"/>
                      <a:pt x="14936" y="8515"/>
                      <a:pt x="14936" y="10800"/>
                    </a:cubicBezTo>
                    <a:cubicBezTo>
                      <a:pt x="14936" y="13085"/>
                      <a:pt x="13085" y="14936"/>
                      <a:pt x="10800" y="14936"/>
                    </a:cubicBezTo>
                    <a:cubicBezTo>
                      <a:pt x="8515" y="14936"/>
                      <a:pt x="6662" y="13085"/>
                      <a:pt x="6662" y="10800"/>
                    </a:cubicBezTo>
                    <a:cubicBezTo>
                      <a:pt x="6662" y="8515"/>
                      <a:pt x="8515" y="6664"/>
                      <a:pt x="10800" y="6664"/>
                    </a:cubicBezTo>
                    <a:close/>
                    <a:moveTo>
                      <a:pt x="10800" y="8755"/>
                    </a:moveTo>
                    <a:cubicBezTo>
                      <a:pt x="10276" y="8755"/>
                      <a:pt x="9752" y="8954"/>
                      <a:pt x="9352" y="9354"/>
                    </a:cubicBezTo>
                    <a:cubicBezTo>
                      <a:pt x="8553" y="10153"/>
                      <a:pt x="8553" y="11447"/>
                      <a:pt x="9352" y="12246"/>
                    </a:cubicBezTo>
                    <a:cubicBezTo>
                      <a:pt x="10151" y="13045"/>
                      <a:pt x="11447" y="13045"/>
                      <a:pt x="12246" y="12246"/>
                    </a:cubicBezTo>
                    <a:cubicBezTo>
                      <a:pt x="13045" y="11447"/>
                      <a:pt x="13045" y="10153"/>
                      <a:pt x="12246" y="9354"/>
                    </a:cubicBezTo>
                    <a:cubicBezTo>
                      <a:pt x="11847" y="8954"/>
                      <a:pt x="11324" y="8755"/>
                      <a:pt x="10800" y="8755"/>
                    </a:cubicBezTo>
                    <a:close/>
                  </a:path>
                </a:pathLst>
              </a:custGeom>
              <a:solidFill>
                <a:srgbClr val="D6D5D5"/>
              </a:solidFill>
              <a:ln w="12700" cap="flat">
                <a:noFill/>
                <a:miter lim="400000"/>
              </a:ln>
              <a:effectLst/>
            </p:spPr>
            <p:txBody>
              <a:bodyPr wrap="square" lIns="45719" tIns="45719" rIns="45719" bIns="45719" numCol="1" anchor="ctr">
                <a:noAutofit/>
              </a:bodyPr>
              <a:lstStyle/>
              <a:p>
                <a:pPr>
                  <a:defRPr sz="2200">
                    <a:solidFill>
                      <a:srgbClr val="FFFFFF"/>
                    </a:solidFill>
                  </a:defRPr>
                </a:pPr>
              </a:p>
            </p:txBody>
          </p:sp>
          <p:sp>
            <p:nvSpPr>
              <p:cNvPr id="252" name="1111"/>
              <p:cNvSpPr txBox="1"/>
              <p:nvPr/>
            </p:nvSpPr>
            <p:spPr>
              <a:xfrm>
                <a:off x="0" y="238405"/>
                <a:ext cx="897761" cy="420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solidFill>
                      <a:srgbClr val="FFFFFF"/>
                    </a:solidFill>
                  </a:defRPr>
                </a:lvl1pPr>
              </a:lstStyle>
              <a:p>
                <a:pPr/>
                <a:r>
                  <a:t>1111</a:t>
                </a:r>
              </a:p>
            </p:txBody>
          </p:sp>
        </p:grpSp>
        <p:graphicFrame>
          <p:nvGraphicFramePr>
            <p:cNvPr id="254" name="Table"/>
            <p:cNvGraphicFramePr/>
            <p:nvPr/>
          </p:nvGraphicFramePr>
          <p:xfrm>
            <a:off x="2424466" y="1784298"/>
            <a:ext cx="3367602" cy="31571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77450"/>
                  <a:gridCol w="1677450"/>
                </a:tblGrid>
                <a:tr h="1572212">
                  <a:tc>
                    <a:txBody>
                      <a:bodyPr/>
                      <a:lstStyle/>
                      <a:p>
                        <a:pPr>
                          <a:defRPr sz="2200"/>
                        </a:pPr>
                      </a:p>
                    </a:txBody>
                    <a:tcPr marL="50800" marR="50800" marT="50800" marB="50800" anchor="ctr" anchorCtr="0" horzOverflow="overflow">
                      <a:lnL w="12700">
                        <a:solidFill>
                          <a:srgbClr val="000000"/>
                        </a:solidFill>
                        <a:miter lim="400000"/>
                      </a:lnL>
                      <a:lnT w="12700">
                        <a:solidFill>
                          <a:srgbClr val="000000"/>
                        </a:solidFill>
                        <a:miter lim="400000"/>
                      </a:lnT>
                      <a:solidFill>
                        <a:srgbClr val="FFFFFF"/>
                      </a:solidFill>
                    </a:tcPr>
                  </a:tc>
                  <a:tc>
                    <a:txBody>
                      <a:bodyPr/>
                      <a:lstStyle/>
                      <a:p>
                        <a:pPr>
                          <a:defRPr sz="2200"/>
                        </a:pPr>
                      </a:p>
                    </a:txBody>
                    <a:tcPr marL="50800" marR="50800" marT="50800" marB="50800" anchor="ctr" anchorCtr="0" horzOverflow="overflow">
                      <a:lnR w="12700">
                        <a:solidFill>
                          <a:srgbClr val="000000"/>
                        </a:solidFill>
                        <a:miter lim="400000"/>
                      </a:lnR>
                      <a:lnT w="12700">
                        <a:solidFill>
                          <a:srgbClr val="000000"/>
                        </a:solidFill>
                        <a:miter lim="400000"/>
                      </a:lnT>
                      <a:solidFill>
                        <a:srgbClr val="FFFFFF"/>
                      </a:solidFill>
                    </a:tcPr>
                  </a:tc>
                </a:tr>
                <a:tr h="1572212">
                  <a:tc>
                    <a:txBody>
                      <a:bodyPr/>
                      <a:lstStyle/>
                      <a:p>
                        <a:pPr>
                          <a:defRPr sz="2200"/>
                        </a:pPr>
                      </a:p>
                    </a:txBody>
                    <a:tcPr marL="50800" marR="50800" marT="50800" marB="50800" anchor="ctr" anchorCtr="0" horzOverflow="overflow">
                      <a:lnL w="12700">
                        <a:solidFill>
                          <a:srgbClr val="000000"/>
                        </a:solidFill>
                        <a:miter lim="400000"/>
                      </a:lnL>
                      <a:lnB w="12700">
                        <a:solidFill>
                          <a:srgbClr val="000000"/>
                        </a:solidFill>
                        <a:miter lim="400000"/>
                      </a:lnB>
                      <a:solidFill>
                        <a:srgbClr val="FFFFFF"/>
                      </a:solidFill>
                    </a:tcPr>
                  </a:tc>
                  <a:tc>
                    <a:txBody>
                      <a:bodyPr/>
                      <a:lstStyle/>
                      <a:p>
                        <a:pPr>
                          <a:defRPr sz="2200"/>
                        </a:pPr>
                      </a:p>
                    </a:txBody>
                    <a:tcPr marL="50800" marR="50800" marT="50800" marB="50800" anchor="ctr" anchorCtr="0" horzOverflow="overflow">
                      <a:lnR w="12700">
                        <a:solidFill>
                          <a:srgbClr val="000000"/>
                        </a:solidFill>
                        <a:miter lim="400000"/>
                      </a:lnR>
                      <a:lnB w="12700">
                        <a:solidFill>
                          <a:srgbClr val="000000"/>
                        </a:solidFill>
                        <a:miter lim="400000"/>
                      </a:lnB>
                      <a:solidFill>
                        <a:srgbClr val="FFFFFF"/>
                      </a:solidFill>
                    </a:tcPr>
                  </a:tc>
                </a:tr>
              </a:tbl>
            </a:graphicData>
          </a:graphic>
        </p:graphicFrame>
        <p:sp>
          <p:nvSpPr>
            <p:cNvPr id="255" name="Oval"/>
            <p:cNvSpPr/>
            <p:nvPr/>
          </p:nvSpPr>
          <p:spPr>
            <a:xfrm>
              <a:off x="1865621" y="3016196"/>
              <a:ext cx="4469964" cy="2212843"/>
            </a:xfrm>
            <a:prstGeom prst="ellipse">
              <a:avLst/>
            </a:prstGeom>
            <a:noFill/>
            <a:ln w="12700" cap="flat">
              <a:solidFill>
                <a:srgbClr val="000000"/>
              </a:solidFill>
              <a:custDash>
                <a:ds d="600000" sp="600000"/>
              </a:custDash>
              <a:miter lim="400000"/>
            </a:ln>
            <a:effectLst/>
          </p:spPr>
          <p:txBody>
            <a:bodyPr wrap="square" lIns="45719" tIns="45719" rIns="45719" bIns="45719" numCol="1" anchor="ctr">
              <a:noAutofit/>
            </a:bodyPr>
            <a:lstStyle/>
            <a:p>
              <a:pPr>
                <a:defRPr sz="2200">
                  <a:solidFill>
                    <a:srgbClr val="FFFFFF"/>
                  </a:solidFill>
                </a:defRPr>
              </a:pPr>
            </a:p>
          </p:txBody>
        </p:sp>
        <p:sp>
          <p:nvSpPr>
            <p:cNvPr id="256" name="P1"/>
            <p:cNvSpPr txBox="1"/>
            <p:nvPr/>
          </p:nvSpPr>
          <p:spPr>
            <a:xfrm>
              <a:off x="1942411" y="3943094"/>
              <a:ext cx="313610" cy="3590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a:solidFill>
                    <a:srgbClr val="5E5E5E"/>
                  </a:solidFill>
                </a:defRPr>
              </a:pPr>
              <a:r>
                <a:t>P</a:t>
              </a:r>
              <a:r>
                <a:rPr baseline="-5998"/>
                <a:t>1</a:t>
              </a:r>
            </a:p>
          </p:txBody>
        </p:sp>
        <p:sp>
          <p:nvSpPr>
            <p:cNvPr id="257" name="010"/>
            <p:cNvSpPr txBox="1"/>
            <p:nvPr/>
          </p:nvSpPr>
          <p:spPr>
            <a:xfrm>
              <a:off x="2945246" y="3943094"/>
              <a:ext cx="462036" cy="3590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010</a:t>
              </a:r>
            </a:p>
          </p:txBody>
        </p:sp>
        <p:sp>
          <p:nvSpPr>
            <p:cNvPr id="258" name="011"/>
            <p:cNvSpPr txBox="1"/>
            <p:nvPr/>
          </p:nvSpPr>
          <p:spPr>
            <a:xfrm>
              <a:off x="4607449" y="3943094"/>
              <a:ext cx="462035" cy="3590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011</a:t>
              </a:r>
            </a:p>
          </p:txBody>
        </p:sp>
        <p:sp>
          <p:nvSpPr>
            <p:cNvPr id="259" name="P2"/>
            <p:cNvSpPr txBox="1"/>
            <p:nvPr/>
          </p:nvSpPr>
          <p:spPr>
            <a:xfrm>
              <a:off x="2747169" y="1033587"/>
              <a:ext cx="313610" cy="3590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a:solidFill>
                    <a:srgbClr val="5E5E5E"/>
                  </a:solidFill>
                </a:defRPr>
              </a:pPr>
              <a:r>
                <a:t>P</a:t>
              </a:r>
              <a:r>
                <a:rPr baseline="-5998"/>
                <a:t>2</a:t>
              </a:r>
            </a:p>
          </p:txBody>
        </p:sp>
        <p:sp>
          <p:nvSpPr>
            <p:cNvPr id="260" name="110"/>
            <p:cNvSpPr txBox="1"/>
            <p:nvPr/>
          </p:nvSpPr>
          <p:spPr>
            <a:xfrm>
              <a:off x="3750004" y="1033587"/>
              <a:ext cx="462035" cy="3590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110</a:t>
              </a:r>
            </a:p>
          </p:txBody>
        </p:sp>
        <p:sp>
          <p:nvSpPr>
            <p:cNvPr id="261" name="111"/>
            <p:cNvSpPr txBox="1"/>
            <p:nvPr/>
          </p:nvSpPr>
          <p:spPr>
            <a:xfrm>
              <a:off x="5412206" y="1033587"/>
              <a:ext cx="462036" cy="3590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111</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lide Number Placeholder 1"/>
          <p:cNvSpPr txBox="1"/>
          <p:nvPr>
            <p:ph type="sldNum" sz="quarter" idx="2"/>
          </p:nvPr>
        </p:nvSpPr>
        <p:spPr>
          <a:xfrm>
            <a:off x="11846739" y="9165167"/>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5" name="Why is it so hard‽"/>
          <p:cNvSpPr txBox="1"/>
          <p:nvPr>
            <p:ph type="title"/>
          </p:nvPr>
        </p:nvSpPr>
        <p:spPr>
          <a:xfrm>
            <a:off x="1625600" y="2294837"/>
            <a:ext cx="9753600" cy="5163926"/>
          </a:xfrm>
          <a:prstGeom prst="rect">
            <a:avLst/>
          </a:prstGeom>
        </p:spPr>
        <p:txBody>
          <a:bodyPr/>
          <a:lstStyle/>
          <a:p>
            <a:pPr algn="ctr"/>
            <a:r>
              <a:t>Q&amp;A</a:t>
            </a:r>
          </a:p>
          <a:p>
            <a:pPr algn="ctr"/>
          </a:p>
          <a:p>
            <a:pPr algn="ctr">
              <a:defRPr sz="2000"/>
            </a:pPr>
            <a:r>
              <a:t>https://github.com/ VolodymyrOrlov/MSDS6306_project2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al"/>
          <p:cNvSpPr txBox="1"/>
          <p:nvPr>
            <p:ph type="title"/>
          </p:nvPr>
        </p:nvSpPr>
        <p:spPr>
          <a:xfrm>
            <a:off x="894079" y="519290"/>
            <a:ext cx="11216642" cy="1885246"/>
          </a:xfrm>
          <a:prstGeom prst="rect">
            <a:avLst/>
          </a:prstGeom>
        </p:spPr>
        <p:txBody>
          <a:bodyPr/>
          <a:lstStyle>
            <a:lvl1pPr>
              <a:defRPr sz="4800"/>
            </a:lvl1pPr>
          </a:lstStyle>
          <a:p>
            <a:pPr/>
            <a:r>
              <a:t>Goal</a:t>
            </a:r>
          </a:p>
        </p:txBody>
      </p:sp>
      <p:sp>
        <p:nvSpPr>
          <p:cNvPr id="140" name="We want to scrape stock and ETF quotes from NASDAQ's website.…"/>
          <p:cNvSpPr txBox="1"/>
          <p:nvPr>
            <p:ph type="body" idx="1"/>
          </p:nvPr>
        </p:nvSpPr>
        <p:spPr>
          <a:xfrm>
            <a:off x="894079" y="2596444"/>
            <a:ext cx="11216642" cy="6188570"/>
          </a:xfrm>
          <a:prstGeom prst="rect">
            <a:avLst/>
          </a:prstGeom>
        </p:spPr>
        <p:txBody>
          <a:bodyPr/>
          <a:lstStyle/>
          <a:p>
            <a:pPr marL="422275" indent="-422275" defTabSz="554990">
              <a:spcBef>
                <a:spcPts val="3900"/>
              </a:spcBef>
              <a:defRPr b="1" sz="3000"/>
            </a:pPr>
            <a:r>
              <a:t>Train a robot that learns to imitate a trader by looking only at a signal generated by his/her strategy</a:t>
            </a:r>
            <a:r>
              <a:rPr b="0"/>
              <a:t>. </a:t>
            </a:r>
          </a:p>
          <a:p>
            <a:pPr marL="422275" indent="-422275" defTabSz="554990">
              <a:spcBef>
                <a:spcPts val="3900"/>
              </a:spcBef>
              <a:defRPr sz="3000"/>
            </a:pPr>
            <a:r>
              <a:t>Strategies employed by a trader are subject to following constrains:</a:t>
            </a:r>
          </a:p>
          <a:p>
            <a:pPr lvl="1" marL="866775" indent="-422275" defTabSz="554990">
              <a:spcBef>
                <a:spcPts val="3900"/>
              </a:spcBef>
              <a:defRPr sz="3000"/>
            </a:pPr>
            <a:r>
              <a:t>A strategy should not get any other input except for daily stock/eft quotes. </a:t>
            </a:r>
          </a:p>
          <a:p>
            <a:pPr lvl="1" marL="844550" indent="-422275" defTabSz="554990">
              <a:spcBef>
                <a:spcPts val="3900"/>
              </a:spcBef>
              <a:defRPr sz="3000"/>
            </a:pPr>
            <a:r>
              <a:t>A strategy followed by a trader should not change over time.</a:t>
            </a:r>
          </a:p>
        </p:txBody>
      </p:sp>
      <p:sp>
        <p:nvSpPr>
          <p:cNvPr id="141" name="Slide Number Placeholder 1"/>
          <p:cNvSpPr txBox="1"/>
          <p:nvPr>
            <p:ph type="sldNum" sz="quarter" idx="2"/>
          </p:nvPr>
        </p:nvSpPr>
        <p:spPr>
          <a:xfrm>
            <a:off x="11926659"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1"/>
          <p:cNvSpPr txBox="1"/>
          <p:nvPr>
            <p:ph type="title"/>
          </p:nvPr>
        </p:nvSpPr>
        <p:spPr>
          <a:xfrm>
            <a:off x="894079" y="519290"/>
            <a:ext cx="11216642" cy="1885246"/>
          </a:xfrm>
          <a:prstGeom prst="rect">
            <a:avLst/>
          </a:prstGeom>
        </p:spPr>
        <p:txBody>
          <a:bodyPr/>
          <a:lstStyle>
            <a:lvl1pPr>
              <a:defRPr sz="4800"/>
            </a:lvl1pPr>
          </a:lstStyle>
          <a:p>
            <a:pPr/>
            <a:r>
              <a:t>Background</a:t>
            </a:r>
          </a:p>
        </p:txBody>
      </p:sp>
      <p:sp>
        <p:nvSpPr>
          <p:cNvPr id="144" name="Text Placeholder 3"/>
          <p:cNvSpPr txBox="1"/>
          <p:nvPr>
            <p:ph type="body" idx="1"/>
          </p:nvPr>
        </p:nvSpPr>
        <p:spPr>
          <a:xfrm>
            <a:off x="665480" y="2478291"/>
            <a:ext cx="8903063" cy="6188571"/>
          </a:xfrm>
          <a:prstGeom prst="rect">
            <a:avLst/>
          </a:prstGeom>
        </p:spPr>
        <p:txBody>
          <a:bodyPr/>
          <a:lstStyle/>
          <a:p>
            <a:pPr marL="0" indent="0">
              <a:buSzTx/>
              <a:buNone/>
            </a:pPr>
            <a:r>
              <a:t>Difference between traditional "investing" and "trading" </a:t>
            </a:r>
          </a:p>
          <a:p>
            <a:pPr lvl="1" marL="731542" indent="-243848">
              <a:spcBef>
                <a:spcPts val="500"/>
              </a:spcBef>
              <a:defRPr sz="2500"/>
            </a:pPr>
            <a:r>
              <a:t>People doing investing research individual companies and make trading decisions based on news, company reports, golfing with people in the know, etc. </a:t>
            </a:r>
          </a:p>
          <a:p>
            <a:pPr lvl="1" marL="731542" indent="-243848">
              <a:spcBef>
                <a:spcPts val="500"/>
              </a:spcBef>
              <a:defRPr sz="2500"/>
            </a:pPr>
            <a:r>
              <a:t>The technical traders base their decisions on the previous price pattern of the stock. </a:t>
            </a:r>
          </a:p>
          <a:p>
            <a:pPr lvl="1" marL="731542" indent="-243848">
              <a:spcBef>
                <a:spcPts val="500"/>
              </a:spcBef>
              <a:defRPr sz="2500"/>
            </a:pPr>
            <a:r>
              <a:t>In turn the technical traders can be divided into two rough categories: </a:t>
            </a:r>
          </a:p>
          <a:p>
            <a:pPr lvl="2" marL="1219237" indent="-243848">
              <a:spcBef>
                <a:spcPts val="500"/>
              </a:spcBef>
              <a:defRPr sz="2100"/>
            </a:pPr>
            <a:r>
              <a:t>mathematical model traders - attempt to devise a mathematical model predicting stock behavior using oscillators, various indicators etc. </a:t>
            </a:r>
          </a:p>
          <a:p>
            <a:pPr lvl="2" marL="1219237" indent="-243848">
              <a:spcBef>
                <a:spcPts val="500"/>
              </a:spcBef>
              <a:defRPr sz="2100"/>
            </a:pPr>
            <a:r>
              <a:t>psychology traders - trying to predict emotions of traders who own or are considering trading the stock. </a:t>
            </a:r>
          </a:p>
          <a:p>
            <a:pPr lvl="2" marL="1219237" indent="-243848">
              <a:spcBef>
                <a:spcPts val="500"/>
              </a:spcBef>
              <a:defRPr sz="2100"/>
            </a:pPr>
          </a:p>
          <a:p>
            <a:pPr marL="0" indent="0">
              <a:buSzTx/>
              <a:buNone/>
            </a:pPr>
            <a:r>
              <a:t>We are trying to emulate trading patters of a person </a:t>
            </a:r>
            <a:r>
              <a:rPr u="sng"/>
              <a:t>not basing</a:t>
            </a:r>
            <a:r>
              <a:t> his decisions on mathematical models</a:t>
            </a:r>
          </a:p>
        </p:txBody>
      </p:sp>
      <p:pic>
        <p:nvPicPr>
          <p:cNvPr id="145" name="Picture 5" descr="Picture 5"/>
          <p:cNvPicPr>
            <a:picLocks noChangeAspect="1"/>
          </p:cNvPicPr>
          <p:nvPr/>
        </p:nvPicPr>
        <p:blipFill>
          <a:blip r:embed="rId2">
            <a:extLst/>
          </a:blip>
          <a:stretch>
            <a:fillRect/>
          </a:stretch>
        </p:blipFill>
        <p:spPr>
          <a:xfrm>
            <a:off x="9936763" y="1279070"/>
            <a:ext cx="3068038" cy="2036310"/>
          </a:xfrm>
          <a:prstGeom prst="rect">
            <a:avLst/>
          </a:prstGeom>
          <a:ln w="12700">
            <a:miter lim="400000"/>
          </a:ln>
        </p:spPr>
      </p:pic>
      <p:pic>
        <p:nvPicPr>
          <p:cNvPr id="146" name="Picture 7" descr="Picture 7"/>
          <p:cNvPicPr>
            <a:picLocks noChangeAspect="1"/>
          </p:cNvPicPr>
          <p:nvPr/>
        </p:nvPicPr>
        <p:blipFill>
          <a:blip r:embed="rId3">
            <a:extLst/>
          </a:blip>
          <a:stretch>
            <a:fillRect/>
          </a:stretch>
        </p:blipFill>
        <p:spPr>
          <a:xfrm>
            <a:off x="9931617" y="3851469"/>
            <a:ext cx="3068038" cy="2004786"/>
          </a:xfrm>
          <a:prstGeom prst="rect">
            <a:avLst/>
          </a:prstGeom>
          <a:ln w="12700">
            <a:miter lim="400000"/>
          </a:ln>
        </p:spPr>
      </p:pic>
      <p:pic>
        <p:nvPicPr>
          <p:cNvPr id="147" name="Picture 8" descr="Picture 8"/>
          <p:cNvPicPr>
            <a:picLocks noChangeAspect="1"/>
          </p:cNvPicPr>
          <p:nvPr/>
        </p:nvPicPr>
        <p:blipFill>
          <a:blip r:embed="rId4">
            <a:extLst/>
          </a:blip>
          <a:stretch>
            <a:fillRect/>
          </a:stretch>
        </p:blipFill>
        <p:spPr>
          <a:xfrm>
            <a:off x="9882268" y="6379481"/>
            <a:ext cx="3122532" cy="2095048"/>
          </a:xfrm>
          <a:prstGeom prst="rect">
            <a:avLst/>
          </a:prstGeom>
          <a:ln w="12700">
            <a:miter lim="400000"/>
          </a:ln>
        </p:spPr>
      </p:pic>
      <p:sp>
        <p:nvSpPr>
          <p:cNvPr id="148" name="Slide Number Placeholder 9"/>
          <p:cNvSpPr txBox="1"/>
          <p:nvPr>
            <p:ph type="sldNum" sz="quarter" idx="2"/>
          </p:nvPr>
        </p:nvSpPr>
        <p:spPr>
          <a:xfrm>
            <a:off x="11926659"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An example. Gap Up Strategy"/>
          <p:cNvSpPr txBox="1"/>
          <p:nvPr>
            <p:ph type="title"/>
          </p:nvPr>
        </p:nvSpPr>
        <p:spPr>
          <a:xfrm>
            <a:off x="894079" y="519290"/>
            <a:ext cx="11216642" cy="1885246"/>
          </a:xfrm>
          <a:prstGeom prst="rect">
            <a:avLst/>
          </a:prstGeom>
        </p:spPr>
        <p:txBody>
          <a:bodyPr/>
          <a:lstStyle>
            <a:lvl1pPr defTabSz="484886">
              <a:defRPr sz="4800"/>
            </a:lvl1pPr>
          </a:lstStyle>
          <a:p>
            <a:pPr/>
            <a:r>
              <a:t>Example 1 - Gap up after downtrend</a:t>
            </a:r>
          </a:p>
        </p:txBody>
      </p:sp>
      <p:sp>
        <p:nvSpPr>
          <p:cNvPr id="151" name="Body"/>
          <p:cNvSpPr txBox="1"/>
          <p:nvPr>
            <p:ph type="body" sz="half" idx="1"/>
          </p:nvPr>
        </p:nvSpPr>
        <p:spPr>
          <a:xfrm>
            <a:off x="894080" y="2596444"/>
            <a:ext cx="7346406" cy="6188570"/>
          </a:xfrm>
          <a:prstGeom prst="rect">
            <a:avLst/>
          </a:prstGeom>
        </p:spPr>
        <p:txBody>
          <a:bodyPr/>
          <a:lstStyle/>
          <a:p>
            <a:pPr>
              <a:lnSpc>
                <a:spcPct val="72000"/>
              </a:lnSpc>
              <a:defRPr sz="2600"/>
            </a:pPr>
            <a:r>
              <a:t>Stock which has been falling in price for multiple days. </a:t>
            </a:r>
          </a:p>
          <a:p>
            <a:pPr>
              <a:lnSpc>
                <a:spcPct val="72000"/>
              </a:lnSpc>
              <a:defRPr sz="2600"/>
            </a:pPr>
            <a:r>
              <a:t>Continuous selling of the stock likely depleted the ranks of the people who want to sell the stock and potentially attracted short sellers who sold the stock short in hopes of further falling prices. </a:t>
            </a:r>
          </a:p>
          <a:p>
            <a:pPr>
              <a:lnSpc>
                <a:spcPct val="72000"/>
              </a:lnSpc>
              <a:defRPr sz="2600"/>
            </a:pPr>
            <a:r>
              <a:t>One day after several days of falling prices the stock opens up at a higher value than the previous day close. </a:t>
            </a:r>
          </a:p>
          <a:p>
            <a:pPr>
              <a:lnSpc>
                <a:spcPct val="72000"/>
              </a:lnSpc>
              <a:defRPr sz="2600"/>
            </a:pPr>
            <a:r>
              <a:t>This event will potentially attract buyers who will anticipate reversal of the direction of the stock and will be attracted by relatively cheap prices. At the same time the short sellers may panic that the stock is going to go up which mean losing money and will start covering their positions (buying) driving the stock price even higher.</a:t>
            </a:r>
          </a:p>
        </p:txBody>
      </p:sp>
      <p:pic>
        <p:nvPicPr>
          <p:cNvPr id="152" name="Picture 3" descr="Picture 3"/>
          <p:cNvPicPr>
            <a:picLocks noChangeAspect="1"/>
          </p:cNvPicPr>
          <p:nvPr/>
        </p:nvPicPr>
        <p:blipFill>
          <a:blip r:embed="rId2">
            <a:extLst/>
          </a:blip>
          <a:stretch>
            <a:fillRect/>
          </a:stretch>
        </p:blipFill>
        <p:spPr>
          <a:xfrm>
            <a:off x="8327322" y="2150930"/>
            <a:ext cx="4382113" cy="2562584"/>
          </a:xfrm>
          <a:prstGeom prst="rect">
            <a:avLst/>
          </a:prstGeom>
          <a:ln w="12700">
            <a:miter lim="400000"/>
          </a:ln>
        </p:spPr>
      </p:pic>
      <p:pic>
        <p:nvPicPr>
          <p:cNvPr id="153" name="Picture 6" descr="Picture 6"/>
          <p:cNvPicPr>
            <a:picLocks noChangeAspect="1"/>
          </p:cNvPicPr>
          <p:nvPr/>
        </p:nvPicPr>
        <p:blipFill>
          <a:blip r:embed="rId3">
            <a:extLst/>
          </a:blip>
          <a:stretch>
            <a:fillRect/>
          </a:stretch>
        </p:blipFill>
        <p:spPr>
          <a:xfrm>
            <a:off x="8420803" y="5462197"/>
            <a:ext cx="4400551" cy="3514726"/>
          </a:xfrm>
          <a:prstGeom prst="rect">
            <a:avLst/>
          </a:prstGeom>
          <a:ln w="12700">
            <a:miter lim="400000"/>
          </a:ln>
        </p:spPr>
      </p:pic>
      <p:sp>
        <p:nvSpPr>
          <p:cNvPr id="154" name="Slide Number Placeholder 4"/>
          <p:cNvSpPr txBox="1"/>
          <p:nvPr>
            <p:ph type="sldNum" sz="quarter" idx="2"/>
          </p:nvPr>
        </p:nvSpPr>
        <p:spPr>
          <a:xfrm>
            <a:off x="11926659"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894079" y="519290"/>
            <a:ext cx="11216642" cy="1885246"/>
          </a:xfrm>
          <a:prstGeom prst="rect">
            <a:avLst/>
          </a:prstGeom>
        </p:spPr>
        <p:txBody>
          <a:bodyPr/>
          <a:lstStyle>
            <a:lvl1pPr>
              <a:defRPr sz="4800"/>
            </a:lvl1pPr>
          </a:lstStyle>
          <a:p>
            <a:pPr/>
            <a:r>
              <a:t>Example 2 - Breakout</a:t>
            </a:r>
          </a:p>
        </p:txBody>
      </p:sp>
      <p:sp>
        <p:nvSpPr>
          <p:cNvPr id="157" name="Text Placeholder 2"/>
          <p:cNvSpPr txBox="1"/>
          <p:nvPr>
            <p:ph type="body" sz="half" idx="1"/>
          </p:nvPr>
        </p:nvSpPr>
        <p:spPr>
          <a:xfrm>
            <a:off x="611052" y="2504893"/>
            <a:ext cx="7335519" cy="6188570"/>
          </a:xfrm>
          <a:prstGeom prst="rect">
            <a:avLst/>
          </a:prstGeom>
        </p:spPr>
        <p:txBody>
          <a:bodyPr/>
          <a:lstStyle/>
          <a:p>
            <a:pPr/>
            <a:r>
              <a:t>If the price of a stock stays relatively flat for an extended period of time there is a higher probability of this stock to continue moving in the same direction after the stock price left the "flat" zone. </a:t>
            </a:r>
          </a:p>
          <a:p>
            <a:pPr/>
            <a:r>
              <a:t>There are multiple underlying reasons for stocks staying at roughly the same price. </a:t>
            </a:r>
          </a:p>
          <a:p>
            <a:pPr lvl="1" marL="731542" indent="-243848">
              <a:spcBef>
                <a:spcPts val="500"/>
              </a:spcBef>
              <a:defRPr sz="2500"/>
            </a:pPr>
            <a:r>
              <a:t>For example if the price of the stock reaches a round number such as 50, a lot of owners of the stock will be selling the stock because that is a round number they decided they were waiting for the stock to reach before selling it. </a:t>
            </a:r>
          </a:p>
          <a:p>
            <a:pPr lvl="1" marL="731542" indent="-243848">
              <a:spcBef>
                <a:spcPts val="500"/>
              </a:spcBef>
              <a:defRPr sz="2500"/>
            </a:pPr>
            <a:r>
              <a:t>Even if there are many people willing to buy the stock, the pressure from the sellers will keep the stock down.</a:t>
            </a:r>
          </a:p>
        </p:txBody>
      </p:sp>
      <p:pic>
        <p:nvPicPr>
          <p:cNvPr id="158" name="Picture 5" descr="Picture 5"/>
          <p:cNvPicPr>
            <a:picLocks noChangeAspect="1"/>
          </p:cNvPicPr>
          <p:nvPr/>
        </p:nvPicPr>
        <p:blipFill>
          <a:blip r:embed="rId2">
            <a:extLst/>
          </a:blip>
          <a:stretch>
            <a:fillRect/>
          </a:stretch>
        </p:blipFill>
        <p:spPr>
          <a:xfrm>
            <a:off x="8340420" y="2504893"/>
            <a:ext cx="4372586" cy="2610214"/>
          </a:xfrm>
          <a:prstGeom prst="rect">
            <a:avLst/>
          </a:prstGeom>
          <a:ln w="12700">
            <a:miter lim="400000"/>
          </a:ln>
        </p:spPr>
      </p:pic>
      <p:pic>
        <p:nvPicPr>
          <p:cNvPr id="159" name="Picture 6" descr="Picture 6"/>
          <p:cNvPicPr>
            <a:picLocks noChangeAspect="1"/>
          </p:cNvPicPr>
          <p:nvPr/>
        </p:nvPicPr>
        <p:blipFill>
          <a:blip r:embed="rId3">
            <a:extLst/>
          </a:blip>
          <a:stretch>
            <a:fillRect/>
          </a:stretch>
        </p:blipFill>
        <p:spPr>
          <a:xfrm>
            <a:off x="8563202" y="5359384"/>
            <a:ext cx="4238626" cy="3181351"/>
          </a:xfrm>
          <a:prstGeom prst="rect">
            <a:avLst/>
          </a:prstGeom>
          <a:ln w="12700">
            <a:miter lim="400000"/>
          </a:ln>
        </p:spPr>
      </p:pic>
      <p:sp>
        <p:nvSpPr>
          <p:cNvPr id="160" name="Slide Number Placeholder 7"/>
          <p:cNvSpPr txBox="1"/>
          <p:nvPr>
            <p:ph type="sldNum" sz="quarter" idx="2"/>
          </p:nvPr>
        </p:nvSpPr>
        <p:spPr>
          <a:xfrm>
            <a:off x="11926659"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xfrm>
            <a:off x="894079" y="519290"/>
            <a:ext cx="11216642" cy="1885246"/>
          </a:xfrm>
          <a:prstGeom prst="rect">
            <a:avLst/>
          </a:prstGeom>
        </p:spPr>
        <p:txBody>
          <a:bodyPr/>
          <a:lstStyle/>
          <a:p>
            <a:pPr/>
            <a:r>
              <a:t>Data generation</a:t>
            </a:r>
          </a:p>
        </p:txBody>
      </p:sp>
      <p:sp>
        <p:nvSpPr>
          <p:cNvPr id="163" name="Text Placeholder 2"/>
          <p:cNvSpPr txBox="1"/>
          <p:nvPr>
            <p:ph type="body" idx="1"/>
          </p:nvPr>
        </p:nvSpPr>
        <p:spPr>
          <a:xfrm>
            <a:off x="894079" y="2596444"/>
            <a:ext cx="11216642" cy="6188570"/>
          </a:xfrm>
          <a:prstGeom prst="rect">
            <a:avLst/>
          </a:prstGeom>
        </p:spPr>
        <p:txBody>
          <a:bodyPr/>
          <a:lstStyle/>
          <a:p>
            <a:pPr/>
            <a:r>
              <a:t>As an input for teaching the robot real stock data from Yahoo Financial was used</a:t>
            </a:r>
          </a:p>
          <a:p>
            <a:pPr/>
            <a:r>
              <a:t>Daily prices (Open, Close, High, Low) were collected for Dow 30 stocks</a:t>
            </a:r>
          </a:p>
          <a:p>
            <a:pPr/>
            <a:r>
              <a:t>15 years of data were analyzed</a:t>
            </a:r>
          </a:p>
          <a:p>
            <a:pPr/>
            <a:r>
              <a:t>Simple strategy described on previous slides were used to generate the BUY signal</a:t>
            </a:r>
          </a:p>
          <a:p>
            <a:pPr/>
            <a:r>
              <a:t>Only Long trading was used (no Short selling)</a:t>
            </a:r>
          </a:p>
        </p:txBody>
      </p:sp>
      <p:sp>
        <p:nvSpPr>
          <p:cNvPr id="164" name="Slide Number Placeholder 3"/>
          <p:cNvSpPr txBox="1"/>
          <p:nvPr>
            <p:ph type="sldNum" sz="quarter" idx="2"/>
          </p:nvPr>
        </p:nvSpPr>
        <p:spPr>
          <a:xfrm>
            <a:off x="11926659"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Classification"/>
          <p:cNvSpPr txBox="1"/>
          <p:nvPr>
            <p:ph type="title"/>
          </p:nvPr>
        </p:nvSpPr>
        <p:spPr>
          <a:xfrm>
            <a:off x="894079" y="519290"/>
            <a:ext cx="11216642" cy="1885246"/>
          </a:xfrm>
          <a:prstGeom prst="rect">
            <a:avLst/>
          </a:prstGeom>
        </p:spPr>
        <p:txBody>
          <a:bodyPr/>
          <a:lstStyle/>
          <a:p>
            <a:pPr/>
            <a:r>
              <a:t>Robot Models</a:t>
            </a:r>
          </a:p>
        </p:txBody>
      </p:sp>
      <p:sp>
        <p:nvSpPr>
          <p:cNvPr id="167" name="{0, 1, 2}, a set of signals are labels, Y…"/>
          <p:cNvSpPr txBox="1"/>
          <p:nvPr>
            <p:ph type="body" idx="1"/>
          </p:nvPr>
        </p:nvSpPr>
        <p:spPr>
          <a:xfrm>
            <a:off x="894079" y="2596444"/>
            <a:ext cx="11216642" cy="6188570"/>
          </a:xfrm>
          <a:prstGeom prst="rect">
            <a:avLst/>
          </a:prstGeom>
        </p:spPr>
        <p:txBody>
          <a:bodyPr/>
          <a:lstStyle/>
          <a:p>
            <a:pPr marL="243848" indent="-243848">
              <a:defRPr sz="4000"/>
            </a:pPr>
            <a:r>
              <a:rPr baseline="-5999"/>
              <a:t>One way to think about this problem is to imagine a robot that attempts to learn a general form of a mapping             from a d-dimensional features,                  , where          to a categorical output Y , signal, where</a:t>
            </a:r>
            <a:endParaRPr baseline="-5999"/>
          </a:p>
          <a:p>
            <a:pPr marL="243848" indent="-243848">
              <a:defRPr sz="4000"/>
            </a:pPr>
            <a:r>
              <a:rPr baseline="-5999"/>
              <a:t>A robot is a function</a:t>
            </a:r>
            <a:endParaRPr baseline="-5999"/>
          </a:p>
          <a:p>
            <a:pPr marL="243848" indent="-243848">
              <a:defRPr sz="4000"/>
            </a:pPr>
            <a:r>
              <a:rPr baseline="-5999"/>
              <a:t>We need not only a flexible function </a:t>
            </a:r>
            <a:r>
              <a:rPr baseline="-5999" i="1"/>
              <a:t>f</a:t>
            </a:r>
            <a:r>
              <a:rPr baseline="-5999"/>
              <a:t> but also to automate search for a best subset of features that maximizes likelihood of an observed signal</a:t>
            </a:r>
          </a:p>
        </p:txBody>
      </p:sp>
      <p:sp>
        <p:nvSpPr>
          <p:cNvPr id="168" name="Slide Number Placeholder 1"/>
          <p:cNvSpPr txBox="1"/>
          <p:nvPr>
            <p:ph type="sldNum" sz="quarter" idx="2"/>
          </p:nvPr>
        </p:nvSpPr>
        <p:spPr>
          <a:xfrm>
            <a:off x="11926659"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Equation"/>
          <p:cNvSpPr txBox="1"/>
          <p:nvPr/>
        </p:nvSpPr>
        <p:spPr>
          <a:xfrm>
            <a:off x="8401748" y="3517887"/>
            <a:ext cx="1056782" cy="225807"/>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000" i="1">
                      <a:solidFill>
                        <a:srgbClr val="000000"/>
                      </a:solidFill>
                      <a:latin typeface="Cambria Math" panose="02040503050406030204" pitchFamily="18" charset="0"/>
                    </a:rPr>
                    <m:t>ϕ</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X</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Y</m:t>
                  </m:r>
                </m:oMath>
              </m:oMathPara>
            </a14:m>
            <a:endParaRPr sz="2000"/>
          </a:p>
        </p:txBody>
      </p:sp>
      <p:sp>
        <p:nvSpPr>
          <p:cNvPr id="170" name="Equation"/>
          <p:cNvSpPr txBox="1"/>
          <p:nvPr/>
        </p:nvSpPr>
        <p:spPr>
          <a:xfrm>
            <a:off x="4525372" y="4062601"/>
            <a:ext cx="1733394" cy="235385"/>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000" i="1">
                      <a:solidFill>
                        <a:srgbClr val="000000"/>
                      </a:solidFill>
                      <a:latin typeface="Cambria Math" panose="02040503050406030204" pitchFamily="18" charset="0"/>
                    </a:rPr>
                    <m:t>X</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x</m:t>
                  </m:r>
                  <m:r>
                    <a:rPr xmlns:a="http://schemas.openxmlformats.org/drawingml/2006/main" sz="2000" i="1">
                      <a:solidFill>
                        <a:srgbClr val="000000"/>
                      </a:solidFill>
                      <a:latin typeface="Cambria Math" panose="02040503050406030204" pitchFamily="18" charset="0"/>
                    </a:rPr>
                    <m:t>1,</m:t>
                  </m:r>
                  <m:r>
                    <a:rPr xmlns:a="http://schemas.openxmlformats.org/drawingml/2006/main" sz="2000" i="1">
                      <a:solidFill>
                        <a:srgbClr val="000000"/>
                      </a:solidFill>
                      <a:latin typeface="Cambria Math" panose="02040503050406030204" pitchFamily="18" charset="0"/>
                    </a:rPr>
                    <m:t>x</m:t>
                  </m:r>
                  <m:r>
                    <a:rPr xmlns:a="http://schemas.openxmlformats.org/drawingml/2006/main" sz="2000" i="1">
                      <a:solidFill>
                        <a:srgbClr val="000000"/>
                      </a:solidFill>
                      <a:latin typeface="Cambria Math" panose="02040503050406030204" pitchFamily="18" charset="0"/>
                    </a:rPr>
                    <m:t>2,...,</m:t>
                  </m:r>
                  <m:sSub>
                    <m:e>
                      <m:r>
                        <a:rPr xmlns:a="http://schemas.openxmlformats.org/drawingml/2006/main" sz="2000" i="1">
                          <a:solidFill>
                            <a:srgbClr val="000000"/>
                          </a:solidFill>
                          <a:latin typeface="Cambria Math" panose="02040503050406030204" pitchFamily="18" charset="0"/>
                        </a:rPr>
                        <m:t>x</m:t>
                      </m:r>
                    </m:e>
                    <m:sub>
                      <m:r>
                        <a:rPr xmlns:a="http://schemas.openxmlformats.org/drawingml/2006/main" sz="2000" i="1">
                          <a:solidFill>
                            <a:srgbClr val="000000"/>
                          </a:solidFill>
                          <a:latin typeface="Cambria Math" panose="02040503050406030204" pitchFamily="18" charset="0"/>
                        </a:rPr>
                        <m:t>L</m:t>
                      </m:r>
                    </m:sub>
                  </m:sSub>
                  <m:r>
                    <a:rPr xmlns:a="http://schemas.openxmlformats.org/drawingml/2006/main" sz="2000" i="1">
                      <a:solidFill>
                        <a:srgbClr val="000000"/>
                      </a:solidFill>
                      <a:latin typeface="Cambria Math" panose="02040503050406030204" pitchFamily="18" charset="0"/>
                    </a:rPr>
                    <m:t>)</m:t>
                  </m:r>
                </m:oMath>
              </m:oMathPara>
            </a14:m>
            <a:endParaRPr sz="2000"/>
          </a:p>
        </p:txBody>
      </p:sp>
      <p:sp>
        <p:nvSpPr>
          <p:cNvPr id="171" name="Equation"/>
          <p:cNvSpPr txBox="1"/>
          <p:nvPr/>
        </p:nvSpPr>
        <p:spPr>
          <a:xfrm>
            <a:off x="7582914" y="4033360"/>
            <a:ext cx="786558" cy="293867"/>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000" i="1">
                          <a:solidFill>
                            <a:srgbClr val="000000"/>
                          </a:solidFill>
                          <a:latin typeface="Cambria Math" panose="02040503050406030204" pitchFamily="18" charset="0"/>
                        </a:rPr>
                        <m:t>x</m:t>
                      </m:r>
                    </m:e>
                    <m:sub>
                      <m:r>
                        <a:rPr xmlns:a="http://schemas.openxmlformats.org/drawingml/2006/main" sz="2000" i="1">
                          <a:solidFill>
                            <a:srgbClr val="000000"/>
                          </a:solidFill>
                          <a:latin typeface="Cambria Math" panose="02040503050406030204" pitchFamily="18" charset="0"/>
                        </a:rPr>
                        <m:t>l</m:t>
                      </m:r>
                    </m:sub>
                  </m:sSub>
                  <m:r>
                    <a:rPr xmlns:a="http://schemas.openxmlformats.org/drawingml/2006/main" sz="2000" i="1">
                      <a:solidFill>
                        <a:srgbClr val="000000"/>
                      </a:solidFill>
                      <a:latin typeface="Cambria Math" panose="02040503050406030204" pitchFamily="18" charset="0"/>
                    </a:rPr>
                    <m:t>∈</m:t>
                  </m:r>
                  <m:sSup>
                    <m:e>
                      <m:r>
                        <m:rPr>
                          <m:sty m:val="p"/>
                        </m:rPr>
                        <a:rPr xmlns:a="http://schemas.openxmlformats.org/drawingml/2006/main" sz="2000" i="1">
                          <a:solidFill>
                            <a:srgbClr val="000000"/>
                          </a:solidFill>
                          <a:latin typeface="Cambria Math" panose="02040503050406030204" pitchFamily="18" charset="0"/>
                        </a:rPr>
                        <m:t>I</m:t>
                      </m:r>
                      <m:r>
                        <m:rPr>
                          <m:sty m:val="p"/>
                        </m:rPr>
                        <a:rPr xmlns:a="http://schemas.openxmlformats.org/drawingml/2006/main" sz="2000" i="1">
                          <a:solidFill>
                            <a:srgbClr val="000000"/>
                          </a:solidFill>
                          <a:latin typeface="Cambria Math" panose="02040503050406030204" pitchFamily="18" charset="0"/>
                        </a:rPr>
                        <m:t>R</m:t>
                      </m:r>
                    </m:e>
                    <m:sup>
                      <m:r>
                        <a:rPr xmlns:a="http://schemas.openxmlformats.org/drawingml/2006/main" sz="2000" i="1">
                          <a:solidFill>
                            <a:srgbClr val="000000"/>
                          </a:solidFill>
                          <a:latin typeface="Cambria Math" panose="02040503050406030204" pitchFamily="18" charset="0"/>
                        </a:rPr>
                        <m:t>d</m:t>
                      </m:r>
                    </m:sup>
                  </m:sSup>
                </m:oMath>
              </m:oMathPara>
            </a14:m>
            <a:endParaRPr sz="2000"/>
          </a:p>
        </p:txBody>
      </p:sp>
      <p:sp>
        <p:nvSpPr>
          <p:cNvPr id="172" name="Equation"/>
          <p:cNvSpPr txBox="1"/>
          <p:nvPr/>
        </p:nvSpPr>
        <p:spPr>
          <a:xfrm>
            <a:off x="3903519" y="4554977"/>
            <a:ext cx="2357523" cy="236401"/>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000" i="1">
                      <a:solidFill>
                        <a:srgbClr val="000000"/>
                      </a:solidFill>
                      <a:latin typeface="Cambria Math" panose="02040503050406030204" pitchFamily="18" charset="0"/>
                    </a:rPr>
                    <m:t>y</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Y</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m:t>
                  </m:r>
                  <m:sSub>
                    <m:e>
                      <m:r>
                        <a:rPr xmlns:a="http://schemas.openxmlformats.org/drawingml/2006/main" sz="2000" i="1">
                          <a:solidFill>
                            <a:srgbClr val="000000"/>
                          </a:solidFill>
                          <a:latin typeface="Cambria Math" panose="02040503050406030204" pitchFamily="18" charset="0"/>
                        </a:rPr>
                        <m:t>y</m:t>
                      </m:r>
                    </m:e>
                    <m:sub>
                      <m:r>
                        <a:rPr xmlns:a="http://schemas.openxmlformats.org/drawingml/2006/main" sz="2000" i="1">
                          <a:solidFill>
                            <a:srgbClr val="000000"/>
                          </a:solidFill>
                          <a:latin typeface="Cambria Math" panose="02040503050406030204" pitchFamily="18" charset="0"/>
                        </a:rPr>
                        <m:t>1</m:t>
                      </m:r>
                    </m:sub>
                  </m:sSub>
                  <m:r>
                    <a:rPr xmlns:a="http://schemas.openxmlformats.org/drawingml/2006/main" sz="2000" i="1">
                      <a:solidFill>
                        <a:srgbClr val="000000"/>
                      </a:solidFill>
                      <a:latin typeface="Cambria Math" panose="02040503050406030204" pitchFamily="18" charset="0"/>
                    </a:rPr>
                    <m:t>,</m:t>
                  </m:r>
                  <m:sSub>
                    <m:e>
                      <m:r>
                        <a:rPr xmlns:a="http://schemas.openxmlformats.org/drawingml/2006/main" sz="2000" i="1">
                          <a:solidFill>
                            <a:srgbClr val="000000"/>
                          </a:solidFill>
                          <a:latin typeface="Cambria Math" panose="02040503050406030204" pitchFamily="18" charset="0"/>
                        </a:rPr>
                        <m:t>y</m:t>
                      </m:r>
                    </m:e>
                    <m:sub>
                      <m:r>
                        <a:rPr xmlns:a="http://schemas.openxmlformats.org/drawingml/2006/main" sz="2000" i="1">
                          <a:solidFill>
                            <a:srgbClr val="000000"/>
                          </a:solidFill>
                          <a:latin typeface="Cambria Math" panose="02040503050406030204" pitchFamily="18" charset="0"/>
                        </a:rPr>
                        <m:t>2</m:t>
                      </m:r>
                    </m:sub>
                  </m:sSub>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m:t>
                  </m:r>
                  <m:sSub>
                    <m:e>
                      <m:r>
                        <a:rPr xmlns:a="http://schemas.openxmlformats.org/drawingml/2006/main" sz="2000" i="1">
                          <a:solidFill>
                            <a:srgbClr val="000000"/>
                          </a:solidFill>
                          <a:latin typeface="Cambria Math" panose="02040503050406030204" pitchFamily="18" charset="0"/>
                        </a:rPr>
                        <m:t>y</m:t>
                      </m:r>
                    </m:e>
                    <m:sub>
                      <m:r>
                        <a:rPr xmlns:a="http://schemas.openxmlformats.org/drawingml/2006/main" sz="2000" i="1">
                          <a:solidFill>
                            <a:srgbClr val="000000"/>
                          </a:solidFill>
                          <a:latin typeface="Cambria Math" panose="02040503050406030204" pitchFamily="18" charset="0"/>
                        </a:rPr>
                        <m:t>K</m:t>
                      </m:r>
                    </m:sub>
                  </m:sSub>
                  <m:r>
                    <a:rPr xmlns:a="http://schemas.openxmlformats.org/drawingml/2006/main" sz="2000" i="1">
                      <a:solidFill>
                        <a:srgbClr val="000000"/>
                      </a:solidFill>
                      <a:latin typeface="Cambria Math" panose="02040503050406030204" pitchFamily="18" charset="0"/>
                    </a:rPr>
                    <m:t>}</m:t>
                  </m:r>
                </m:oMath>
              </m:oMathPara>
            </a14:m>
            <a:endParaRPr sz="2000"/>
          </a:p>
        </p:txBody>
      </p:sp>
      <p:sp>
        <p:nvSpPr>
          <p:cNvPr id="173" name="Equation"/>
          <p:cNvSpPr txBox="1"/>
          <p:nvPr/>
        </p:nvSpPr>
        <p:spPr>
          <a:xfrm>
            <a:off x="4383650" y="5244086"/>
            <a:ext cx="1055820" cy="228032"/>
          </a:xfrm>
          <a:prstGeom prst="rect">
            <a:avLst/>
          </a:prstGeom>
          <a:ln w="12700">
            <a:miter lim="400000"/>
          </a:ln>
        </p:spPr>
        <p:txBody>
          <a:bodyPr wrap="none" lIns="0" tIns="0" rIns="0" bIns="0">
            <a:spAutoFit/>
          </a:bodyPr>
          <a:lstStyle/>
          <a:p>
            <a:pPr latinLnBrk="1"/>
            <a14:m>
              <m:oMathPara>
                <m:oMathParaPr>
                  <m:jc m:val="centerGroup"/>
                </m:oMathParaPr>
                <m:oMath>
                  <m:limUpp>
                    <m:e>
                      <m:r>
                        <a:rPr xmlns:a="http://schemas.openxmlformats.org/drawingml/2006/main" sz="2000" i="1">
                          <a:solidFill>
                            <a:srgbClr val="000000"/>
                          </a:solidFill>
                          <a:latin typeface="Cambria Math" panose="02040503050406030204" pitchFamily="18" charset="0"/>
                        </a:rPr>
                        <m:t>y</m:t>
                      </m:r>
                    </m:e>
                    <m:lim>
                      <m:r>
                        <a:rPr xmlns:a="http://schemas.openxmlformats.org/drawingml/2006/main" sz="2000" i="1">
                          <a:solidFill>
                            <a:srgbClr val="000000"/>
                          </a:solidFill>
                          <a:latin typeface="Cambria Math" panose="02040503050406030204" pitchFamily="18" charset="0"/>
                        </a:rPr>
                        <m:t>̂</m:t>
                      </m:r>
                    </m:lim>
                  </m:limUpp>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f</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x</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θ</m:t>
                  </m:r>
                  <m:r>
                    <a:rPr xmlns:a="http://schemas.openxmlformats.org/drawingml/2006/main" sz="2000" i="1">
                      <a:solidFill>
                        <a:srgbClr val="000000"/>
                      </a:solidFill>
                      <a:latin typeface="Cambria Math" panose="02040503050406030204" pitchFamily="18" charset="0"/>
                    </a:rPr>
                    <m:t>)</m:t>
                  </m:r>
                </m:oMath>
              </m:oMathPara>
            </a14:m>
            <a:endParaRPr sz="2000"/>
          </a:p>
        </p:txBody>
      </p:sp>
      <p:sp>
        <p:nvSpPr>
          <p:cNvPr id="174" name="Equation"/>
          <p:cNvSpPr txBox="1"/>
          <p:nvPr/>
        </p:nvSpPr>
        <p:spPr>
          <a:xfrm>
            <a:off x="2246785" y="6734650"/>
            <a:ext cx="3510252" cy="725667"/>
          </a:xfrm>
          <a:prstGeom prst="rect">
            <a:avLst/>
          </a:prstGeom>
          <a:ln w="12700">
            <a:miter lim="400000"/>
          </a:ln>
        </p:spPr>
        <p:txBody>
          <a:bodyPr wrap="none" lIns="0" tIns="0" rIns="0" bIns="0">
            <a:spAutoFit/>
          </a:bodyPr>
          <a:lstStyle/>
          <a:p>
            <a:pPr latinLnBrk="1"/>
            <a14:m>
              <m:oMathPara>
                <m:oMathParaPr>
                  <m:jc m:val="centerGroup"/>
                </m:oMathParaPr>
                <m:oMath>
                  <m:limLow>
                    <m:e>
                      <m:r>
                        <a:rPr xmlns:a="http://schemas.openxmlformats.org/drawingml/2006/main" sz="2000" i="1">
                          <a:solidFill>
                            <a:srgbClr val="000000"/>
                          </a:solidFill>
                          <a:latin typeface="Cambria Math" panose="02040503050406030204" pitchFamily="18" charset="0"/>
                        </a:rPr>
                        <m:t>a</m:t>
                      </m:r>
                      <m:r>
                        <a:rPr xmlns:a="http://schemas.openxmlformats.org/drawingml/2006/main" sz="2000" i="1">
                          <a:solidFill>
                            <a:srgbClr val="000000"/>
                          </a:solidFill>
                          <a:latin typeface="Cambria Math" panose="02040503050406030204" pitchFamily="18" charset="0"/>
                        </a:rPr>
                        <m:t>r</m:t>
                      </m:r>
                      <m:r>
                        <a:rPr xmlns:a="http://schemas.openxmlformats.org/drawingml/2006/main" sz="2000" i="1">
                          <a:solidFill>
                            <a:srgbClr val="000000"/>
                          </a:solidFill>
                          <a:latin typeface="Cambria Math" panose="02040503050406030204" pitchFamily="18" charset="0"/>
                        </a:rPr>
                        <m:t>g</m:t>
                      </m:r>
                      <m:r>
                        <a:rPr xmlns:a="http://schemas.openxmlformats.org/drawingml/2006/main" sz="2000" i="1">
                          <a:solidFill>
                            <a:srgbClr val="000000"/>
                          </a:solidFill>
                          <a:latin typeface="Cambria Math" panose="02040503050406030204" pitchFamily="18" charset="0"/>
                        </a:rPr>
                        <m:t>m</m:t>
                      </m:r>
                      <m:r>
                        <a:rPr xmlns:a="http://schemas.openxmlformats.org/drawingml/2006/main" sz="2000" i="1">
                          <a:solidFill>
                            <a:srgbClr val="000000"/>
                          </a:solidFill>
                          <a:latin typeface="Cambria Math" panose="02040503050406030204" pitchFamily="18" charset="0"/>
                        </a:rPr>
                        <m:t>a</m:t>
                      </m:r>
                      <m:r>
                        <a:rPr xmlns:a="http://schemas.openxmlformats.org/drawingml/2006/main" sz="2000" i="1">
                          <a:solidFill>
                            <a:srgbClr val="000000"/>
                          </a:solidFill>
                          <a:latin typeface="Cambria Math" panose="02040503050406030204" pitchFamily="18" charset="0"/>
                        </a:rPr>
                        <m:t>x</m:t>
                      </m:r>
                    </m:e>
                    <m:lim>
                      <m:r>
                        <a:rPr xmlns:a="http://schemas.openxmlformats.org/drawingml/2006/main" sz="2000" i="1">
                          <a:solidFill>
                            <a:srgbClr val="000000"/>
                          </a:solidFill>
                          <a:latin typeface="Cambria Math" panose="02040503050406030204" pitchFamily="18" charset="0"/>
                        </a:rPr>
                        <m:t>y</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Y</m:t>
                      </m:r>
                    </m:lim>
                  </m:limLow>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p</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Y</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y</m:t>
                  </m:r>
                  <m:r>
                    <a:rPr xmlns:a="http://schemas.openxmlformats.org/drawingml/2006/main" sz="2000" i="1">
                      <a:solidFill>
                        <a:srgbClr val="000000"/>
                      </a:solidFill>
                      <a:latin typeface="Cambria Math" panose="02040503050406030204" pitchFamily="18" charset="0"/>
                    </a:rPr>
                    <m:t>)</m:t>
                  </m:r>
                  <m:limUpp>
                    <m:e>
                      <m:limLow>
                        <m:e>
                          <m:r>
                            <a:rPr xmlns:a="http://schemas.openxmlformats.org/drawingml/2006/main" sz="2000" i="1">
                              <a:solidFill>
                                <a:srgbClr val="000000"/>
                              </a:solidFill>
                              <a:latin typeface="Cambria Math" panose="02040503050406030204" pitchFamily="18" charset="0"/>
                            </a:rPr>
                            <m:t>∏</m:t>
                          </m:r>
                        </m:e>
                        <m:lim>
                          <m:r>
                            <a:rPr xmlns:a="http://schemas.openxmlformats.org/drawingml/2006/main" sz="2000" i="1">
                              <a:solidFill>
                                <a:srgbClr val="000000"/>
                              </a:solidFill>
                              <a:latin typeface="Cambria Math" panose="02040503050406030204" pitchFamily="18" charset="0"/>
                            </a:rPr>
                            <m:t>i</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1</m:t>
                          </m:r>
                        </m:lim>
                      </m:limLow>
                    </m:e>
                    <m:lim>
                      <m:r>
                        <a:rPr xmlns:a="http://schemas.openxmlformats.org/drawingml/2006/main" sz="2000" i="1">
                          <a:solidFill>
                            <a:srgbClr val="000000"/>
                          </a:solidFill>
                          <a:latin typeface="Cambria Math" panose="02040503050406030204" pitchFamily="18" charset="0"/>
                        </a:rPr>
                        <m:t>d</m:t>
                      </m:r>
                    </m:lim>
                  </m:limUpp>
                  <m:r>
                    <a:rPr xmlns:a="http://schemas.openxmlformats.org/drawingml/2006/main" sz="2000" i="1">
                      <a:solidFill>
                        <a:srgbClr val="000000"/>
                      </a:solidFill>
                      <a:latin typeface="Cambria Math" panose="02040503050406030204" pitchFamily="18" charset="0"/>
                    </a:rPr>
                    <m:t>p</m:t>
                  </m:r>
                  <m:r>
                    <a:rPr xmlns:a="http://schemas.openxmlformats.org/drawingml/2006/main" sz="2000" i="1">
                      <a:solidFill>
                        <a:srgbClr val="000000"/>
                      </a:solidFill>
                      <a:latin typeface="Cambria Math" panose="02040503050406030204" pitchFamily="18" charset="0"/>
                    </a:rPr>
                    <m:t>(</m:t>
                  </m:r>
                  <m:sSub>
                    <m:e>
                      <m:r>
                        <a:rPr xmlns:a="http://schemas.openxmlformats.org/drawingml/2006/main" sz="2000" i="1">
                          <a:solidFill>
                            <a:srgbClr val="000000"/>
                          </a:solidFill>
                          <a:latin typeface="Cambria Math" panose="02040503050406030204" pitchFamily="18" charset="0"/>
                        </a:rPr>
                        <m:t>X</m:t>
                      </m:r>
                    </m:e>
                    <m:sub>
                      <m:r>
                        <a:rPr xmlns:a="http://schemas.openxmlformats.org/drawingml/2006/main" sz="2000" i="1">
                          <a:solidFill>
                            <a:srgbClr val="000000"/>
                          </a:solidFill>
                          <a:latin typeface="Cambria Math" panose="02040503050406030204" pitchFamily="18" charset="0"/>
                        </a:rPr>
                        <m:t>i</m:t>
                      </m:r>
                    </m:sub>
                  </m:sSub>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Y</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y</m:t>
                  </m:r>
                  <m:r>
                    <a:rPr xmlns:a="http://schemas.openxmlformats.org/drawingml/2006/main" sz="2000" i="1">
                      <a:solidFill>
                        <a:srgbClr val="000000"/>
                      </a:solidFill>
                      <a:latin typeface="Cambria Math" panose="02040503050406030204" pitchFamily="18" charset="0"/>
                    </a:rPr>
                    <m:t>)</m:t>
                  </m:r>
                  <m:r>
                    <a:rPr xmlns:a="http://schemas.openxmlformats.org/drawingml/2006/main" sz="2000" i="1">
                      <a:solidFill>
                        <a:srgbClr val="000000"/>
                      </a:solidFill>
                      <a:latin typeface="Cambria Math" panose="02040503050406030204" pitchFamily="18" charset="0"/>
                    </a:rPr>
                    <m:t>}</m:t>
                  </m:r>
                </m:oMath>
              </m:oMathPara>
            </a14:m>
            <a:endParaRPr sz="2000"/>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Idea №1: Evolving a Solution for a Turing-Complete Machine"/>
          <p:cNvSpPr txBox="1"/>
          <p:nvPr>
            <p:ph type="title"/>
          </p:nvPr>
        </p:nvSpPr>
        <p:spPr>
          <a:prstGeom prst="rect">
            <a:avLst/>
          </a:prstGeom>
        </p:spPr>
        <p:txBody>
          <a:bodyPr/>
          <a:lstStyle/>
          <a:p>
            <a:pPr/>
            <a:r>
              <a:t>Idea №1: Evolving a Solution for a Turing-Complete Machine</a:t>
            </a:r>
          </a:p>
        </p:txBody>
      </p:sp>
      <p:sp>
        <p:nvSpPr>
          <p:cNvPr id="177" name="A Turing-complete machine is capable of simulating any computer algorithm1.…"/>
          <p:cNvSpPr txBox="1"/>
          <p:nvPr>
            <p:ph type="body" sz="half" idx="1"/>
          </p:nvPr>
        </p:nvSpPr>
        <p:spPr>
          <a:xfrm>
            <a:off x="894080" y="2596444"/>
            <a:ext cx="4462270" cy="6188570"/>
          </a:xfrm>
          <a:prstGeom prst="rect">
            <a:avLst/>
          </a:prstGeom>
        </p:spPr>
        <p:txBody>
          <a:bodyPr/>
          <a:lstStyle/>
          <a:p>
            <a:pPr>
              <a:defRPr sz="2600"/>
            </a:pPr>
            <a:r>
              <a:t>A Turing-complete machine is capable of simulating any computer algorithm</a:t>
            </a:r>
            <a:r>
              <a:rPr baseline="31999"/>
              <a:t>1</a:t>
            </a:r>
            <a:r>
              <a:t>.</a:t>
            </a:r>
          </a:p>
          <a:p>
            <a:pPr>
              <a:defRPr sz="2600"/>
            </a:pPr>
          </a:p>
          <a:p>
            <a:pPr algn="just">
              <a:defRPr sz="2600"/>
            </a:pPr>
            <a:r>
              <a:t>The infinite monkey theorem states that</a:t>
            </a:r>
            <a:r>
              <a:rPr baseline="31999"/>
              <a:t>2</a:t>
            </a:r>
            <a:br/>
            <a:br/>
            <a:r>
              <a:rPr>
                <a:latin typeface="American Typewriter"/>
                <a:ea typeface="American Typewriter"/>
                <a:cs typeface="American Typewriter"/>
                <a:sym typeface="American Typewriter"/>
              </a:rPr>
              <a:t>a monkey hitting keys at random on a typewriter keyboard for an infinite amount of time will almost surely type a given text, such as the complete works of William Shakespeare</a:t>
            </a:r>
          </a:p>
        </p:txBody>
      </p:sp>
      <p:sp>
        <p:nvSpPr>
          <p:cNvPr id="178" name="Slide Number"/>
          <p:cNvSpPr txBox="1"/>
          <p:nvPr>
            <p:ph type="sldNum" sz="quarter" idx="2"/>
          </p:nvPr>
        </p:nvSpPr>
        <p:spPr>
          <a:xfrm>
            <a:off x="11926658"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9" name="Group"/>
          <p:cNvGrpSpPr/>
          <p:nvPr/>
        </p:nvGrpSpPr>
        <p:grpSpPr>
          <a:xfrm>
            <a:off x="5715966" y="2767836"/>
            <a:ext cx="6799908" cy="5636539"/>
            <a:chOff x="0" y="0"/>
            <a:chExt cx="6799907" cy="5636538"/>
          </a:xfrm>
        </p:grpSpPr>
        <p:grpSp>
          <p:nvGrpSpPr>
            <p:cNvPr id="181" name="Generate N Solutions…"/>
            <p:cNvGrpSpPr/>
            <p:nvPr/>
          </p:nvGrpSpPr>
          <p:grpSpPr>
            <a:xfrm>
              <a:off x="0" y="0"/>
              <a:ext cx="2885362" cy="1466563"/>
              <a:chOff x="0" y="0"/>
              <a:chExt cx="2885361" cy="1466562"/>
            </a:xfrm>
          </p:grpSpPr>
          <p:sp>
            <p:nvSpPr>
              <p:cNvPr id="179" name="Rectangle"/>
              <p:cNvSpPr/>
              <p:nvPr/>
            </p:nvSpPr>
            <p:spPr>
              <a:xfrm>
                <a:off x="-1" y="-1"/>
                <a:ext cx="2885363" cy="1466564"/>
              </a:xfrm>
              <a:prstGeom prst="rect">
                <a:avLst/>
              </a:prstGeom>
              <a:noFill/>
              <a:ln w="12700" cap="flat">
                <a:solidFill>
                  <a:srgbClr val="000000"/>
                </a:solidFill>
                <a:prstDash val="solid"/>
                <a:miter lim="400000"/>
              </a:ln>
              <a:effectLst/>
            </p:spPr>
            <p:txBody>
              <a:bodyPr wrap="square" lIns="45719" tIns="45719" rIns="45719" bIns="45719" numCol="1" anchor="t">
                <a:noAutofit/>
              </a:bodyPr>
              <a:lstStyle/>
              <a:p>
                <a:pPr>
                  <a:defRPr sz="1600"/>
                </a:pPr>
              </a:p>
            </p:txBody>
          </p:sp>
          <p:sp>
            <p:nvSpPr>
              <p:cNvPr id="180" name="Generate N Solutions…"/>
              <p:cNvSpPr txBox="1"/>
              <p:nvPr/>
            </p:nvSpPr>
            <p:spPr>
              <a:xfrm>
                <a:off x="-1" y="-1"/>
                <a:ext cx="2885363" cy="137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defRPr sz="2200"/>
                </a:pPr>
                <a:r>
                  <a:t>Generate </a:t>
                </a:r>
                <a:r>
                  <a:rPr i="1">
                    <a:latin typeface="+mj-lt"/>
                    <a:ea typeface="+mj-ea"/>
                    <a:cs typeface="+mj-cs"/>
                    <a:sym typeface="Helvetica Neue"/>
                  </a:rPr>
                  <a:t>N</a:t>
                </a:r>
                <a:r>
                  <a:t> Solutions</a:t>
                </a:r>
              </a:p>
              <a:p>
                <a:pPr>
                  <a:defRPr sz="1600"/>
                </a:pPr>
                <a:r>
                  <a:t>010100111011001</a:t>
                </a:r>
              </a:p>
              <a:p>
                <a:pPr>
                  <a:defRPr sz="1600"/>
                </a:pPr>
                <a:r>
                  <a:t>111011011101110</a:t>
                </a:r>
              </a:p>
              <a:p>
                <a:pPr>
                  <a:defRPr sz="1600"/>
                </a:pPr>
                <a:r>
                  <a:t>…</a:t>
                </a:r>
              </a:p>
              <a:p>
                <a:pPr>
                  <a:defRPr sz="1600"/>
                </a:pPr>
                <a:r>
                  <a:t>001100111011010</a:t>
                </a:r>
              </a:p>
            </p:txBody>
          </p:sp>
        </p:grpSp>
        <p:grpSp>
          <p:nvGrpSpPr>
            <p:cNvPr id="184" name="Evaluate…"/>
            <p:cNvGrpSpPr/>
            <p:nvPr/>
          </p:nvGrpSpPr>
          <p:grpSpPr>
            <a:xfrm>
              <a:off x="3914545" y="0"/>
              <a:ext cx="2885363" cy="1466563"/>
              <a:chOff x="0" y="0"/>
              <a:chExt cx="2885362" cy="1466562"/>
            </a:xfrm>
          </p:grpSpPr>
          <p:sp>
            <p:nvSpPr>
              <p:cNvPr id="182" name="Rectangle"/>
              <p:cNvSpPr/>
              <p:nvPr/>
            </p:nvSpPr>
            <p:spPr>
              <a:xfrm>
                <a:off x="0" y="-1"/>
                <a:ext cx="2885363" cy="1466564"/>
              </a:xfrm>
              <a:prstGeom prst="rect">
                <a:avLst/>
              </a:prstGeom>
              <a:noFill/>
              <a:ln w="12700" cap="flat">
                <a:solidFill>
                  <a:srgbClr val="000000"/>
                </a:solidFill>
                <a:prstDash val="solid"/>
                <a:miter lim="400000"/>
              </a:ln>
              <a:effectLst/>
            </p:spPr>
            <p:txBody>
              <a:bodyPr wrap="square" lIns="45719" tIns="45719" rIns="45719" bIns="45719" numCol="1" anchor="t">
                <a:noAutofit/>
              </a:bodyPr>
              <a:lstStyle/>
              <a:p>
                <a:pPr>
                  <a:defRPr sz="1600"/>
                </a:pPr>
              </a:p>
            </p:txBody>
          </p:sp>
          <p:sp>
            <p:nvSpPr>
              <p:cNvPr id="183" name="Evaluate…"/>
              <p:cNvSpPr txBox="1"/>
              <p:nvPr/>
            </p:nvSpPr>
            <p:spPr>
              <a:xfrm>
                <a:off x="0" y="-1"/>
                <a:ext cx="2885363" cy="13641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defRPr sz="2200"/>
                </a:pPr>
                <a:r>
                  <a:t>Evaluate</a:t>
                </a:r>
              </a:p>
              <a:p>
                <a:pPr>
                  <a:defRPr sz="1600"/>
                </a:pPr>
                <a:r>
                  <a:t>010100111011001→0.01</a:t>
                </a:r>
              </a:p>
              <a:p>
                <a:pPr>
                  <a:defRPr sz="1600"/>
                </a:pPr>
                <a:r>
                  <a:t>111011011101110→0.05</a:t>
                </a:r>
              </a:p>
              <a:p>
                <a:pPr>
                  <a:defRPr sz="1600"/>
                </a:pPr>
                <a:r>
                  <a:t>…</a:t>
                </a:r>
              </a:p>
              <a:p>
                <a:pPr>
                  <a:defRPr sz="1600"/>
                </a:pPr>
                <a:r>
                  <a:t>001100111011010→0.02</a:t>
                </a:r>
              </a:p>
            </p:txBody>
          </p:sp>
        </p:grpSp>
        <p:grpSp>
          <p:nvGrpSpPr>
            <p:cNvPr id="187" name="Select k &lt; N…"/>
            <p:cNvGrpSpPr/>
            <p:nvPr/>
          </p:nvGrpSpPr>
          <p:grpSpPr>
            <a:xfrm>
              <a:off x="3914545" y="1900595"/>
              <a:ext cx="2885363" cy="1466565"/>
              <a:chOff x="0" y="0"/>
              <a:chExt cx="2885362" cy="1466563"/>
            </a:xfrm>
          </p:grpSpPr>
          <p:sp>
            <p:nvSpPr>
              <p:cNvPr id="185" name="Rectangle"/>
              <p:cNvSpPr/>
              <p:nvPr/>
            </p:nvSpPr>
            <p:spPr>
              <a:xfrm>
                <a:off x="0" y="0"/>
                <a:ext cx="2885363" cy="1466564"/>
              </a:xfrm>
              <a:prstGeom prst="rect">
                <a:avLst/>
              </a:prstGeom>
              <a:noFill/>
              <a:ln w="12700" cap="flat">
                <a:solidFill>
                  <a:srgbClr val="000000"/>
                </a:solidFill>
                <a:prstDash val="solid"/>
                <a:miter lim="400000"/>
              </a:ln>
              <a:effectLst/>
            </p:spPr>
            <p:txBody>
              <a:bodyPr wrap="square" lIns="45719" tIns="45719" rIns="45719" bIns="45719" numCol="1" anchor="t">
                <a:noAutofit/>
              </a:bodyPr>
              <a:lstStyle/>
              <a:p>
                <a:pPr>
                  <a:defRPr sz="1600"/>
                </a:pPr>
              </a:p>
            </p:txBody>
          </p:sp>
          <p:sp>
            <p:nvSpPr>
              <p:cNvPr id="186" name="Select k &lt; N…"/>
              <p:cNvSpPr txBox="1"/>
              <p:nvPr/>
            </p:nvSpPr>
            <p:spPr>
              <a:xfrm>
                <a:off x="0" y="0"/>
                <a:ext cx="2885363" cy="1379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defRPr sz="2200"/>
                </a:pPr>
                <a:r>
                  <a:t>Select </a:t>
                </a:r>
                <a:r>
                  <a:rPr i="1">
                    <a:latin typeface="+mj-lt"/>
                    <a:ea typeface="+mj-ea"/>
                    <a:cs typeface="+mj-cs"/>
                    <a:sym typeface="Helvetica Neue"/>
                  </a:rPr>
                  <a:t>k</a:t>
                </a:r>
                <a:r>
                  <a:t> &lt; </a:t>
                </a:r>
                <a:r>
                  <a:rPr i="1">
                    <a:latin typeface="+mj-lt"/>
                    <a:ea typeface="+mj-ea"/>
                    <a:cs typeface="+mj-cs"/>
                    <a:sym typeface="Helvetica Neue"/>
                  </a:rPr>
                  <a:t>N</a:t>
                </a:r>
              </a:p>
              <a:p>
                <a:pPr>
                  <a:defRPr strike="sngStrike" sz="1600"/>
                </a:pPr>
                <a:r>
                  <a:t>010100111011001→0.01</a:t>
                </a:r>
                <a:r>
                  <a:t>✗</a:t>
                </a:r>
              </a:p>
              <a:p>
                <a:pPr>
                  <a:defRPr sz="1600"/>
                </a:pPr>
                <a:r>
                  <a:t>111011011101110→0.05</a:t>
                </a:r>
                <a:r>
                  <a:t>✓</a:t>
                </a:r>
              </a:p>
              <a:p>
                <a:pPr>
                  <a:defRPr sz="1600"/>
                </a:pPr>
                <a:r>
                  <a:t>…</a:t>
                </a:r>
              </a:p>
              <a:p>
                <a:pPr>
                  <a:defRPr sz="1600"/>
                </a:pPr>
                <a:r>
                  <a:t>001100111011010→0.02</a:t>
                </a:r>
                <a:r>
                  <a:t>✓</a:t>
                </a:r>
              </a:p>
            </p:txBody>
          </p:sp>
        </p:grpSp>
        <p:grpSp>
          <p:nvGrpSpPr>
            <p:cNvPr id="190" name="Evolve…"/>
            <p:cNvGrpSpPr/>
            <p:nvPr/>
          </p:nvGrpSpPr>
          <p:grpSpPr>
            <a:xfrm>
              <a:off x="3914545" y="3801192"/>
              <a:ext cx="2885363" cy="1835347"/>
              <a:chOff x="0" y="0"/>
              <a:chExt cx="2885362" cy="1835346"/>
            </a:xfrm>
          </p:grpSpPr>
          <p:sp>
            <p:nvSpPr>
              <p:cNvPr id="188" name="Rectangle"/>
              <p:cNvSpPr/>
              <p:nvPr/>
            </p:nvSpPr>
            <p:spPr>
              <a:xfrm>
                <a:off x="0" y="0"/>
                <a:ext cx="2885363" cy="1718217"/>
              </a:xfrm>
              <a:prstGeom prst="rect">
                <a:avLst/>
              </a:prstGeom>
              <a:noFill/>
              <a:ln w="12700" cap="flat">
                <a:solidFill>
                  <a:srgbClr val="000000"/>
                </a:solidFill>
                <a:prstDash val="solid"/>
                <a:miter lim="400000"/>
              </a:ln>
              <a:effectLst/>
            </p:spPr>
            <p:txBody>
              <a:bodyPr wrap="square" lIns="45719" tIns="45719" rIns="45719" bIns="45719" numCol="1" anchor="t">
                <a:noAutofit/>
              </a:bodyPr>
              <a:lstStyle/>
              <a:p>
                <a:pPr>
                  <a:defRPr sz="1600"/>
                </a:pPr>
              </a:p>
            </p:txBody>
          </p:sp>
          <p:sp>
            <p:nvSpPr>
              <p:cNvPr id="189" name="Evolve…"/>
              <p:cNvSpPr txBox="1"/>
              <p:nvPr/>
            </p:nvSpPr>
            <p:spPr>
              <a:xfrm>
                <a:off x="0" y="0"/>
                <a:ext cx="2885363" cy="18353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defRPr sz="2200"/>
                </a:pPr>
                <a:r>
                  <a:t>Evolve</a:t>
                </a:r>
              </a:p>
              <a:p>
                <a:pPr>
                  <a:defRPr sz="1600"/>
                </a:pPr>
                <a:r>
                  <a:t>111011011101110</a:t>
                </a:r>
              </a:p>
              <a:p>
                <a:pPr>
                  <a:defRPr sz="1600"/>
                </a:pPr>
                <a:r>
                  <a:t>X</a:t>
                </a:r>
              </a:p>
              <a:p>
                <a:pPr>
                  <a:defRPr sz="1600"/>
                </a:pPr>
                <a:r>
                  <a:t>001100111011010</a:t>
                </a:r>
              </a:p>
              <a:p>
                <a:pPr>
                  <a:defRPr sz="1600"/>
                </a:pPr>
                <a:r>
                  <a:t>=</a:t>
                </a:r>
              </a:p>
              <a:p>
                <a:pPr>
                  <a:defRPr sz="1600"/>
                </a:pPr>
                <a:r>
                  <a:t>001100111101110</a:t>
                </a:r>
              </a:p>
            </p:txBody>
          </p:sp>
        </p:grpSp>
        <p:sp>
          <p:nvSpPr>
            <p:cNvPr id="191" name="Line"/>
            <p:cNvSpPr/>
            <p:nvPr/>
          </p:nvSpPr>
          <p:spPr>
            <a:xfrm>
              <a:off x="2964804" y="733280"/>
              <a:ext cx="870300" cy="2"/>
            </a:xfrm>
            <a:prstGeom prst="line">
              <a:avLst/>
            </a:prstGeom>
            <a:noFill/>
            <a:ln w="254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192" name="Line"/>
            <p:cNvSpPr/>
            <p:nvPr/>
          </p:nvSpPr>
          <p:spPr>
            <a:xfrm>
              <a:off x="5346182" y="1559496"/>
              <a:ext cx="2" cy="248166"/>
            </a:xfrm>
            <a:prstGeom prst="line">
              <a:avLst/>
            </a:prstGeom>
            <a:noFill/>
            <a:ln w="254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193" name="Line"/>
            <p:cNvSpPr/>
            <p:nvPr/>
          </p:nvSpPr>
          <p:spPr>
            <a:xfrm>
              <a:off x="5346182" y="3460093"/>
              <a:ext cx="2" cy="248166"/>
            </a:xfrm>
            <a:prstGeom prst="line">
              <a:avLst/>
            </a:prstGeom>
            <a:noFill/>
            <a:ln w="254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194" name="Connection Line"/>
            <p:cNvSpPr/>
            <p:nvPr/>
          </p:nvSpPr>
          <p:spPr>
            <a:xfrm>
              <a:off x="2936559" y="854004"/>
              <a:ext cx="863394" cy="4145565"/>
            </a:xfrm>
            <a:custGeom>
              <a:avLst/>
              <a:gdLst/>
              <a:ahLst/>
              <a:cxnLst>
                <a:cxn ang="0">
                  <a:pos x="wd2" y="hd2"/>
                </a:cxn>
                <a:cxn ang="5400000">
                  <a:pos x="wd2" y="hd2"/>
                </a:cxn>
                <a:cxn ang="10800000">
                  <a:pos x="wd2" y="hd2"/>
                </a:cxn>
                <a:cxn ang="16200000">
                  <a:pos x="wd2" y="hd2"/>
                </a:cxn>
              </a:cxnLst>
              <a:rect l="0" t="0" r="r" b="b"/>
              <a:pathLst>
                <a:path w="16201" h="21600" fill="norm" stroke="1" extrusionOk="0">
                  <a:moveTo>
                    <a:pt x="16201" y="21600"/>
                  </a:moveTo>
                  <a:cubicBezTo>
                    <a:pt x="-5259" y="14213"/>
                    <a:pt x="-5399" y="7013"/>
                    <a:pt x="15780" y="0"/>
                  </a:cubicBezTo>
                </a:path>
              </a:pathLst>
            </a:custGeom>
            <a:noFill/>
            <a:ln w="254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195" name="(1)"/>
            <p:cNvSpPr txBox="1"/>
            <p:nvPr/>
          </p:nvSpPr>
          <p:spPr>
            <a:xfrm>
              <a:off x="2018213" y="541065"/>
              <a:ext cx="423815" cy="384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solidFill>
                    <a:srgbClr val="5E5E5E"/>
                  </a:solidFill>
                </a:defRPr>
              </a:lvl1pPr>
            </a:lstStyle>
            <a:p>
              <a:pPr/>
              <a:r>
                <a:t>(1)</a:t>
              </a:r>
            </a:p>
          </p:txBody>
        </p:sp>
        <p:sp>
          <p:nvSpPr>
            <p:cNvPr id="196" name="(2)"/>
            <p:cNvSpPr txBox="1"/>
            <p:nvPr/>
          </p:nvSpPr>
          <p:spPr>
            <a:xfrm>
              <a:off x="6311973" y="541065"/>
              <a:ext cx="423814" cy="384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solidFill>
                    <a:srgbClr val="5E5E5E"/>
                  </a:solidFill>
                </a:defRPr>
              </a:lvl1pPr>
            </a:lstStyle>
            <a:p>
              <a:pPr/>
              <a:r>
                <a:t>(2)</a:t>
              </a:r>
            </a:p>
          </p:txBody>
        </p:sp>
        <p:sp>
          <p:nvSpPr>
            <p:cNvPr id="197" name="(3)"/>
            <p:cNvSpPr txBox="1"/>
            <p:nvPr/>
          </p:nvSpPr>
          <p:spPr>
            <a:xfrm>
              <a:off x="6321080" y="2441662"/>
              <a:ext cx="405600" cy="3844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a:t>
              </a:r>
              <a:r>
                <a:rPr sz="2000">
                  <a:solidFill>
                    <a:srgbClr val="5E5E5E"/>
                  </a:solidFill>
                </a:rPr>
                <a:t>3</a:t>
              </a:r>
              <a:r>
                <a:t>)</a:t>
              </a:r>
            </a:p>
          </p:txBody>
        </p:sp>
        <p:sp>
          <p:nvSpPr>
            <p:cNvPr id="198" name="(4)"/>
            <p:cNvSpPr txBox="1"/>
            <p:nvPr/>
          </p:nvSpPr>
          <p:spPr>
            <a:xfrm>
              <a:off x="6311973" y="4526650"/>
              <a:ext cx="423814" cy="3844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solidFill>
                    <a:srgbClr val="5E5E5E"/>
                  </a:solidFill>
                </a:defRPr>
              </a:lvl1pPr>
            </a:lstStyle>
            <a:p>
              <a:pPr/>
              <a:r>
                <a:t>(4)</a:t>
              </a:r>
            </a:p>
          </p:txBody>
        </p:sp>
      </p:grpSp>
      <p:sp>
        <p:nvSpPr>
          <p:cNvPr id="200" name="1https://en.wikipedia.org/wiki/Infinite_monkey_theorem"/>
          <p:cNvSpPr txBox="1"/>
          <p:nvPr/>
        </p:nvSpPr>
        <p:spPr>
          <a:xfrm>
            <a:off x="1104137" y="8460315"/>
            <a:ext cx="4379864" cy="4572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aseline="31998" sz="1200"/>
            </a:pPr>
            <a:r>
              <a:t>1</a:t>
            </a:r>
            <a:r>
              <a:rPr baseline="0"/>
              <a:t>https://</a:t>
            </a:r>
            <a:r>
              <a:rPr baseline="-1"/>
              <a:t>www.cs.virginia.edu/~robins/Turing_Paper_1936.pdf</a:t>
            </a:r>
            <a:endParaRPr baseline="0"/>
          </a:p>
          <a:p>
            <a:pPr>
              <a:defRPr baseline="31998" sz="1200"/>
            </a:pPr>
            <a:r>
              <a:rPr baseline="31999"/>
              <a:t>2</a:t>
            </a:r>
            <a:r>
              <a:rPr baseline="0"/>
              <a:t>https://en.wikipedia.org/wiki/Infinite_monkey_theorem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Idea №2. FC-LSTM1"/>
          <p:cNvSpPr txBox="1"/>
          <p:nvPr>
            <p:ph type="title"/>
          </p:nvPr>
        </p:nvSpPr>
        <p:spPr>
          <a:xfrm>
            <a:off x="894079" y="519290"/>
            <a:ext cx="11216642" cy="1885246"/>
          </a:xfrm>
          <a:prstGeom prst="rect">
            <a:avLst/>
          </a:prstGeom>
        </p:spPr>
        <p:txBody>
          <a:bodyPr/>
          <a:lstStyle/>
          <a:p>
            <a:pPr>
              <a:defRPr sz="7000"/>
            </a:pPr>
            <a:r>
              <a:t>Idea №2. FC-LSTM</a:t>
            </a:r>
            <a:r>
              <a:rPr baseline="31999"/>
              <a:t>1</a:t>
            </a:r>
          </a:p>
        </p:txBody>
      </p:sp>
      <p:sp>
        <p:nvSpPr>
          <p:cNvPr id="203" name="Gradient-based method…"/>
          <p:cNvSpPr txBox="1"/>
          <p:nvPr>
            <p:ph type="body" sz="half" idx="1"/>
          </p:nvPr>
        </p:nvSpPr>
        <p:spPr>
          <a:xfrm>
            <a:off x="939800" y="2590800"/>
            <a:ext cx="5679382" cy="6286500"/>
          </a:xfrm>
          <a:prstGeom prst="rect">
            <a:avLst/>
          </a:prstGeom>
        </p:spPr>
        <p:txBody>
          <a:bodyPr/>
          <a:lstStyle/>
          <a:p>
            <a:pPr/>
            <a:r>
              <a:t>Input: we take 60 quotes, preceding each trading day and turn this sequence into a 60x4 tensor</a:t>
            </a:r>
          </a:p>
          <a:p>
            <a:pPr/>
            <a:r>
              <a:t>The network applies a series of linear and non-linear transformations at each layer</a:t>
            </a:r>
          </a:p>
          <a:p>
            <a:pPr/>
            <a:r>
              <a:t>Output: we apply a s</a:t>
            </a:r>
            <a:r>
              <a:rPr i="1"/>
              <a:t>oftmax</a:t>
            </a:r>
            <a:r>
              <a:t> function to the output of the final layer to turn a vector of 3 real numbers into probabilities</a:t>
            </a:r>
          </a:p>
        </p:txBody>
      </p:sp>
      <p:sp>
        <p:nvSpPr>
          <p:cNvPr id="204" name="1 https://arxiv.org/pdf/1308.0850.pdf"/>
          <p:cNvSpPr txBox="1"/>
          <p:nvPr/>
        </p:nvSpPr>
        <p:spPr>
          <a:xfrm>
            <a:off x="1152820" y="8769349"/>
            <a:ext cx="2730179"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aseline="31998" sz="1200"/>
            </a:pPr>
            <a:r>
              <a:t>1</a:t>
            </a:r>
            <a:r>
              <a:rPr baseline="0"/>
              <a:t> https://arxiv.org/pdf/1308.0850.pdf</a:t>
            </a:r>
          </a:p>
        </p:txBody>
      </p:sp>
      <p:grpSp>
        <p:nvGrpSpPr>
          <p:cNvPr id="224" name="Group"/>
          <p:cNvGrpSpPr/>
          <p:nvPr/>
        </p:nvGrpSpPr>
        <p:grpSpPr>
          <a:xfrm>
            <a:off x="8064500" y="2868636"/>
            <a:ext cx="3002559" cy="5730827"/>
            <a:chOff x="0" y="0"/>
            <a:chExt cx="3002558" cy="5730826"/>
          </a:xfrm>
        </p:grpSpPr>
        <p:grpSp>
          <p:nvGrpSpPr>
            <p:cNvPr id="207" name="Input (60x4)"/>
            <p:cNvGrpSpPr/>
            <p:nvPr/>
          </p:nvGrpSpPr>
          <p:grpSpPr>
            <a:xfrm>
              <a:off x="0" y="0"/>
              <a:ext cx="2954934" cy="600027"/>
              <a:chOff x="0" y="0"/>
              <a:chExt cx="2954933" cy="600026"/>
            </a:xfrm>
          </p:grpSpPr>
          <p:sp>
            <p:nvSpPr>
              <p:cNvPr id="205" name="Rectangle"/>
              <p:cNvSpPr/>
              <p:nvPr/>
            </p:nvSpPr>
            <p:spPr>
              <a:xfrm>
                <a:off x="-1" y="-1"/>
                <a:ext cx="2954935" cy="600028"/>
              </a:xfrm>
              <a:prstGeom prst="rect">
                <a:avLst/>
              </a:prstGeom>
              <a:noFill/>
              <a:ln w="12700" cap="flat">
                <a:solidFill>
                  <a:srgbClr val="000000"/>
                </a:solidFill>
                <a:prstDash val="solid"/>
                <a:miter lim="400000"/>
              </a:ln>
              <a:effectLst/>
            </p:spPr>
            <p:txBody>
              <a:bodyPr wrap="square" lIns="45719" tIns="45719" rIns="45719" bIns="45719" numCol="1" anchor="ctr">
                <a:noAutofit/>
              </a:bodyPr>
              <a:lstStyle/>
              <a:p>
                <a:pPr>
                  <a:defRPr sz="2200"/>
                </a:pPr>
              </a:p>
            </p:txBody>
          </p:sp>
          <p:sp>
            <p:nvSpPr>
              <p:cNvPr id="206" name="Input (60x4)"/>
              <p:cNvSpPr txBox="1"/>
              <p:nvPr/>
            </p:nvSpPr>
            <p:spPr>
              <a:xfrm>
                <a:off x="-1" y="84113"/>
                <a:ext cx="2954935"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200"/>
                </a:pPr>
                <a:r>
                  <a:t>Input </a:t>
                </a:r>
                <a:r>
                  <a:rPr i="1" sz="1800">
                    <a:latin typeface="+mj-lt"/>
                    <a:ea typeface="+mj-ea"/>
                    <a:cs typeface="+mj-cs"/>
                    <a:sym typeface="Helvetica Neue"/>
                  </a:rPr>
                  <a:t>(60x4)</a:t>
                </a:r>
              </a:p>
            </p:txBody>
          </p:sp>
        </p:grpSp>
        <p:grpSp>
          <p:nvGrpSpPr>
            <p:cNvPr id="210" name="LSTM (16)"/>
            <p:cNvGrpSpPr/>
            <p:nvPr/>
          </p:nvGrpSpPr>
          <p:grpSpPr>
            <a:xfrm>
              <a:off x="0" y="1295399"/>
              <a:ext cx="2954934" cy="600028"/>
              <a:chOff x="0" y="0"/>
              <a:chExt cx="2954933" cy="600026"/>
            </a:xfrm>
          </p:grpSpPr>
          <p:sp>
            <p:nvSpPr>
              <p:cNvPr id="208" name="Rectangle"/>
              <p:cNvSpPr/>
              <p:nvPr/>
            </p:nvSpPr>
            <p:spPr>
              <a:xfrm>
                <a:off x="-1" y="-1"/>
                <a:ext cx="2954935" cy="600028"/>
              </a:xfrm>
              <a:prstGeom prst="rect">
                <a:avLst/>
              </a:prstGeom>
              <a:noFill/>
              <a:ln w="12700" cap="flat">
                <a:solidFill>
                  <a:srgbClr val="000000"/>
                </a:solidFill>
                <a:prstDash val="solid"/>
                <a:miter lim="400000"/>
              </a:ln>
              <a:effectLst/>
            </p:spPr>
            <p:txBody>
              <a:bodyPr wrap="square" lIns="45719" tIns="45719" rIns="45719" bIns="45719" numCol="1" anchor="ctr">
                <a:noAutofit/>
              </a:bodyPr>
              <a:lstStyle/>
              <a:p>
                <a:pPr>
                  <a:defRPr sz="2200"/>
                </a:pPr>
              </a:p>
            </p:txBody>
          </p:sp>
          <p:sp>
            <p:nvSpPr>
              <p:cNvPr id="209" name="LSTM (16)"/>
              <p:cNvSpPr txBox="1"/>
              <p:nvPr/>
            </p:nvSpPr>
            <p:spPr>
              <a:xfrm>
                <a:off x="-1" y="84113"/>
                <a:ext cx="2954935"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200"/>
                </a:pPr>
                <a:r>
                  <a:t>LSTM </a:t>
                </a:r>
                <a:r>
                  <a:rPr sz="1800"/>
                  <a:t>(16)</a:t>
                </a:r>
              </a:p>
            </p:txBody>
          </p:sp>
        </p:grpSp>
        <p:grpSp>
          <p:nvGrpSpPr>
            <p:cNvPr id="213" name="Dense (3)"/>
            <p:cNvGrpSpPr/>
            <p:nvPr/>
          </p:nvGrpSpPr>
          <p:grpSpPr>
            <a:xfrm>
              <a:off x="0" y="3873499"/>
              <a:ext cx="2954934" cy="600028"/>
              <a:chOff x="0" y="0"/>
              <a:chExt cx="2954933" cy="600026"/>
            </a:xfrm>
          </p:grpSpPr>
          <p:sp>
            <p:nvSpPr>
              <p:cNvPr id="211" name="Rectangle"/>
              <p:cNvSpPr/>
              <p:nvPr/>
            </p:nvSpPr>
            <p:spPr>
              <a:xfrm>
                <a:off x="-1" y="-1"/>
                <a:ext cx="2954935" cy="600028"/>
              </a:xfrm>
              <a:prstGeom prst="rect">
                <a:avLst/>
              </a:prstGeom>
              <a:noFill/>
              <a:ln w="12700" cap="flat">
                <a:solidFill>
                  <a:srgbClr val="000000"/>
                </a:solidFill>
                <a:prstDash val="solid"/>
                <a:miter lim="400000"/>
              </a:ln>
              <a:effectLst/>
            </p:spPr>
            <p:txBody>
              <a:bodyPr wrap="square" lIns="45719" tIns="45719" rIns="45719" bIns="45719" numCol="1" anchor="ctr">
                <a:noAutofit/>
              </a:bodyPr>
              <a:lstStyle/>
              <a:p>
                <a:pPr>
                  <a:defRPr sz="2200"/>
                </a:pPr>
              </a:p>
            </p:txBody>
          </p:sp>
          <p:sp>
            <p:nvSpPr>
              <p:cNvPr id="212" name="Dense (3)"/>
              <p:cNvSpPr txBox="1"/>
              <p:nvPr/>
            </p:nvSpPr>
            <p:spPr>
              <a:xfrm>
                <a:off x="-1" y="84113"/>
                <a:ext cx="2954935"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200"/>
                </a:pPr>
                <a:r>
                  <a:t>Dense </a:t>
                </a:r>
                <a:r>
                  <a:rPr sz="1800"/>
                  <a:t>(3)</a:t>
                </a:r>
              </a:p>
            </p:txBody>
          </p:sp>
        </p:grpSp>
        <p:grpSp>
          <p:nvGrpSpPr>
            <p:cNvPr id="216" name="Output (Buy/Sell/None)"/>
            <p:cNvGrpSpPr/>
            <p:nvPr/>
          </p:nvGrpSpPr>
          <p:grpSpPr>
            <a:xfrm>
              <a:off x="0" y="5130799"/>
              <a:ext cx="2954934" cy="600028"/>
              <a:chOff x="0" y="0"/>
              <a:chExt cx="2954933" cy="600026"/>
            </a:xfrm>
          </p:grpSpPr>
          <p:sp>
            <p:nvSpPr>
              <p:cNvPr id="214" name="Rectangle"/>
              <p:cNvSpPr/>
              <p:nvPr/>
            </p:nvSpPr>
            <p:spPr>
              <a:xfrm>
                <a:off x="-1" y="-1"/>
                <a:ext cx="2954935" cy="600028"/>
              </a:xfrm>
              <a:prstGeom prst="rect">
                <a:avLst/>
              </a:prstGeom>
              <a:noFill/>
              <a:ln w="12700" cap="flat">
                <a:solidFill>
                  <a:srgbClr val="000000"/>
                </a:solidFill>
                <a:prstDash val="solid"/>
                <a:miter lim="400000"/>
              </a:ln>
              <a:effectLst/>
            </p:spPr>
            <p:txBody>
              <a:bodyPr wrap="square" lIns="45719" tIns="45719" rIns="45719" bIns="45719" numCol="1" anchor="ctr">
                <a:noAutofit/>
              </a:bodyPr>
              <a:lstStyle/>
              <a:p>
                <a:pPr>
                  <a:defRPr sz="2200"/>
                </a:pPr>
              </a:p>
            </p:txBody>
          </p:sp>
          <p:sp>
            <p:nvSpPr>
              <p:cNvPr id="215" name="Output (Buy/Sell/None)"/>
              <p:cNvSpPr txBox="1"/>
              <p:nvPr/>
            </p:nvSpPr>
            <p:spPr>
              <a:xfrm>
                <a:off x="-1" y="84113"/>
                <a:ext cx="2954935"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200"/>
                </a:pPr>
                <a:r>
                  <a:t>Output </a:t>
                </a:r>
                <a:r>
                  <a:rPr sz="1800"/>
                  <a:t>(Buy/Sell/None)</a:t>
                </a:r>
              </a:p>
            </p:txBody>
          </p:sp>
        </p:grpSp>
        <p:sp>
          <p:nvSpPr>
            <p:cNvPr id="217" name="Line"/>
            <p:cNvSpPr/>
            <p:nvPr/>
          </p:nvSpPr>
          <p:spPr>
            <a:xfrm>
              <a:off x="1525090" y="634007"/>
              <a:ext cx="2" cy="589312"/>
            </a:xfrm>
            <a:prstGeom prst="line">
              <a:avLst/>
            </a:prstGeom>
            <a:noFill/>
            <a:ln w="254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218" name="Line"/>
            <p:cNvSpPr/>
            <p:nvPr/>
          </p:nvSpPr>
          <p:spPr>
            <a:xfrm>
              <a:off x="1525090" y="1929407"/>
              <a:ext cx="2" cy="589312"/>
            </a:xfrm>
            <a:prstGeom prst="line">
              <a:avLst/>
            </a:prstGeom>
            <a:noFill/>
            <a:ln w="25400" cap="flat">
              <a:solidFill>
                <a:srgbClr val="000000"/>
              </a:solidFill>
              <a:prstDash val="solid"/>
              <a:miter lim="400000"/>
              <a:tailEnd type="triangle" w="med" len="med"/>
            </a:ln>
            <a:effectLst/>
          </p:spPr>
          <p:txBody>
            <a:bodyPr wrap="square" lIns="45719" tIns="45719" rIns="45719" bIns="45719" numCol="1" anchor="t">
              <a:noAutofit/>
            </a:bodyPr>
            <a:lstStyle/>
            <a:p>
              <a:pPr/>
            </a:p>
          </p:txBody>
        </p:sp>
        <p:sp>
          <p:nvSpPr>
            <p:cNvPr id="219" name="Line"/>
            <p:cNvSpPr/>
            <p:nvPr/>
          </p:nvSpPr>
          <p:spPr>
            <a:xfrm>
              <a:off x="1525090" y="4507507"/>
              <a:ext cx="2" cy="589312"/>
            </a:xfrm>
            <a:prstGeom prst="line">
              <a:avLst/>
            </a:prstGeom>
            <a:noFill/>
            <a:ln w="25400" cap="flat">
              <a:solidFill>
                <a:srgbClr val="000000"/>
              </a:solidFill>
              <a:prstDash val="solid"/>
              <a:miter lim="400000"/>
              <a:tailEnd type="triangle" w="med" len="med"/>
            </a:ln>
            <a:effectLst/>
          </p:spPr>
          <p:txBody>
            <a:bodyPr wrap="square" lIns="45719" tIns="45719" rIns="45719" bIns="45719" numCol="1" anchor="t">
              <a:noAutofit/>
            </a:bodyPr>
            <a:lstStyle/>
            <a:p>
              <a:pPr/>
            </a:p>
          </p:txBody>
        </p:sp>
        <p:grpSp>
          <p:nvGrpSpPr>
            <p:cNvPr id="222" name="LSTM (32)"/>
            <p:cNvGrpSpPr/>
            <p:nvPr/>
          </p:nvGrpSpPr>
          <p:grpSpPr>
            <a:xfrm>
              <a:off x="47624" y="2578099"/>
              <a:ext cx="2954935" cy="600028"/>
              <a:chOff x="0" y="0"/>
              <a:chExt cx="2954933" cy="600026"/>
            </a:xfrm>
          </p:grpSpPr>
          <p:sp>
            <p:nvSpPr>
              <p:cNvPr id="220" name="Rectangle"/>
              <p:cNvSpPr/>
              <p:nvPr/>
            </p:nvSpPr>
            <p:spPr>
              <a:xfrm>
                <a:off x="-1" y="-1"/>
                <a:ext cx="2954935" cy="600028"/>
              </a:xfrm>
              <a:prstGeom prst="rect">
                <a:avLst/>
              </a:prstGeom>
              <a:noFill/>
              <a:ln w="12700" cap="flat">
                <a:solidFill>
                  <a:srgbClr val="000000"/>
                </a:solidFill>
                <a:prstDash val="solid"/>
                <a:miter lim="400000"/>
              </a:ln>
              <a:effectLst/>
            </p:spPr>
            <p:txBody>
              <a:bodyPr wrap="square" lIns="45719" tIns="45719" rIns="45719" bIns="45719" numCol="1" anchor="ctr">
                <a:noAutofit/>
              </a:bodyPr>
              <a:lstStyle/>
              <a:p>
                <a:pPr>
                  <a:defRPr sz="2200"/>
                </a:pPr>
              </a:p>
            </p:txBody>
          </p:sp>
          <p:sp>
            <p:nvSpPr>
              <p:cNvPr id="221" name="LSTM (32)"/>
              <p:cNvSpPr txBox="1"/>
              <p:nvPr/>
            </p:nvSpPr>
            <p:spPr>
              <a:xfrm>
                <a:off x="-1" y="84113"/>
                <a:ext cx="2954935"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200"/>
                </a:pPr>
                <a:r>
                  <a:t>LSTM </a:t>
                </a:r>
                <a:r>
                  <a:rPr sz="1800"/>
                  <a:t>(32)</a:t>
                </a:r>
              </a:p>
            </p:txBody>
          </p:sp>
        </p:grpSp>
        <p:sp>
          <p:nvSpPr>
            <p:cNvPr id="223" name="Line"/>
            <p:cNvSpPr/>
            <p:nvPr/>
          </p:nvSpPr>
          <p:spPr>
            <a:xfrm>
              <a:off x="1525090" y="3218457"/>
              <a:ext cx="2" cy="589312"/>
            </a:xfrm>
            <a:prstGeom prst="line">
              <a:avLst/>
            </a:prstGeom>
            <a:noFill/>
            <a:ln w="25400" cap="flat">
              <a:solidFill>
                <a:srgbClr val="000000"/>
              </a:solidFill>
              <a:prstDash val="solid"/>
              <a:miter lim="400000"/>
              <a:tailEnd type="triangle" w="med" len="med"/>
            </a:ln>
            <a:effectLst/>
          </p:spPr>
          <p:txBody>
            <a:bodyPr wrap="square" lIns="45719" tIns="45719" rIns="45719" bIns="45719" numCol="1" anchor="t">
              <a:noAutofit/>
            </a:bodyPr>
            <a:lstStyle/>
            <a:p>
              <a:pPr/>
            </a:p>
          </p:txBody>
        </p:sp>
      </p:grpSp>
      <p:sp>
        <p:nvSpPr>
          <p:cNvPr id="225" name="Slide Number Placeholder 1"/>
          <p:cNvSpPr txBox="1"/>
          <p:nvPr>
            <p:ph type="sldNum" sz="quarter" idx="2"/>
          </p:nvPr>
        </p:nvSpPr>
        <p:spPr>
          <a:xfrm>
            <a:off x="11926659" y="9165167"/>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