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monkey_trader.jpg" descr="monkey_trader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5600" y="1392275"/>
            <a:ext cx="9753601" cy="4467150"/>
          </a:xfrm>
          <a:prstGeom prst="rect">
            <a:avLst/>
          </a:prstGeom>
        </p:spPr>
      </p:pic>
      <p:sp>
        <p:nvSpPr>
          <p:cNvPr id="120" name="Monkey See, Monkey 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Monkey See, Monkey Do</a:t>
            </a:r>
          </a:p>
        </p:txBody>
      </p:sp>
      <p:sp>
        <p:nvSpPr>
          <p:cNvPr id="121" name="Volodymyr Orlov, Ivan Charki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Volodymyr Orlov, Ivan Charkin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dea №2. FC-LSTM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t>Idea №2. FC-LSTM</a:t>
            </a:r>
            <a:r>
              <a:rPr baseline="31999"/>
              <a:t>1</a:t>
            </a:r>
          </a:p>
        </p:txBody>
      </p:sp>
      <p:sp>
        <p:nvSpPr>
          <p:cNvPr id="164" name="Gradient-based method…"/>
          <p:cNvSpPr txBox="1"/>
          <p:nvPr>
            <p:ph type="body" sz="half" idx="1"/>
          </p:nvPr>
        </p:nvSpPr>
        <p:spPr>
          <a:xfrm>
            <a:off x="952500" y="2590800"/>
            <a:ext cx="4550768" cy="6286500"/>
          </a:xfrm>
          <a:prstGeom prst="rect">
            <a:avLst/>
          </a:prstGeom>
        </p:spPr>
        <p:txBody>
          <a:bodyPr/>
          <a:lstStyle/>
          <a:p>
            <a:pPr/>
            <a:r>
              <a:t>Gradient-based method</a:t>
            </a:r>
          </a:p>
          <a:p>
            <a:pPr/>
            <a:r>
              <a:t>Hard to train because search space is rugged and non-convex, </a:t>
            </a:r>
          </a:p>
        </p:txBody>
      </p:sp>
      <p:sp>
        <p:nvSpPr>
          <p:cNvPr id="165" name="Input (60x4)"/>
          <p:cNvSpPr/>
          <p:nvPr/>
        </p:nvSpPr>
        <p:spPr>
          <a:xfrm>
            <a:off x="8077200" y="3016250"/>
            <a:ext cx="2954933" cy="6000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Input </a:t>
            </a:r>
            <a:r>
              <a:rPr i="1" sz="1800">
                <a:latin typeface="Helvetica Neue"/>
                <a:ea typeface="Helvetica Neue"/>
                <a:cs typeface="Helvetica Neue"/>
                <a:sym typeface="Helvetica Neue"/>
              </a:rPr>
              <a:t>(60x4)</a:t>
            </a:r>
          </a:p>
        </p:txBody>
      </p:sp>
      <p:sp>
        <p:nvSpPr>
          <p:cNvPr id="166" name="LSTM (16)"/>
          <p:cNvSpPr/>
          <p:nvPr/>
        </p:nvSpPr>
        <p:spPr>
          <a:xfrm>
            <a:off x="8077200" y="4311650"/>
            <a:ext cx="2954933" cy="6000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LSTM </a:t>
            </a:r>
            <a:r>
              <a:rPr sz="1800"/>
              <a:t>(16)</a:t>
            </a:r>
          </a:p>
        </p:txBody>
      </p:sp>
      <p:sp>
        <p:nvSpPr>
          <p:cNvPr id="167" name="Dense (3)"/>
          <p:cNvSpPr/>
          <p:nvPr/>
        </p:nvSpPr>
        <p:spPr>
          <a:xfrm>
            <a:off x="8077200" y="6889750"/>
            <a:ext cx="2954933" cy="6000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Dense </a:t>
            </a:r>
            <a:r>
              <a:rPr sz="1800"/>
              <a:t>(3)</a:t>
            </a:r>
          </a:p>
        </p:txBody>
      </p:sp>
      <p:sp>
        <p:nvSpPr>
          <p:cNvPr id="168" name="Output (Buy/Sell/None)"/>
          <p:cNvSpPr/>
          <p:nvPr/>
        </p:nvSpPr>
        <p:spPr>
          <a:xfrm>
            <a:off x="8077200" y="8147050"/>
            <a:ext cx="2954933" cy="6000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Output </a:t>
            </a:r>
            <a:r>
              <a:rPr sz="1800"/>
              <a:t>(Buy/Sell/None)</a:t>
            </a:r>
          </a:p>
        </p:txBody>
      </p:sp>
      <p:sp>
        <p:nvSpPr>
          <p:cNvPr id="169" name="Line"/>
          <p:cNvSpPr/>
          <p:nvPr/>
        </p:nvSpPr>
        <p:spPr>
          <a:xfrm>
            <a:off x="9602291" y="3650257"/>
            <a:ext cx="1" cy="5893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Line"/>
          <p:cNvSpPr/>
          <p:nvPr/>
        </p:nvSpPr>
        <p:spPr>
          <a:xfrm>
            <a:off x="9602291" y="4945657"/>
            <a:ext cx="1" cy="5893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ine"/>
          <p:cNvSpPr/>
          <p:nvPr/>
        </p:nvSpPr>
        <p:spPr>
          <a:xfrm>
            <a:off x="9602291" y="7523757"/>
            <a:ext cx="1" cy="5893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1 https://arxiv.org/pdf/1308.0850.pdf"/>
          <p:cNvSpPr txBox="1"/>
          <p:nvPr/>
        </p:nvSpPr>
        <p:spPr>
          <a:xfrm>
            <a:off x="1394121" y="8925305"/>
            <a:ext cx="4247558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000"/>
            </a:pPr>
            <a:r>
              <a:rPr baseline="31999"/>
              <a:t>1</a:t>
            </a:r>
            <a:r>
              <a:t> https://arxiv.org/pdf/1308.0850.pdf</a:t>
            </a:r>
          </a:p>
        </p:txBody>
      </p:sp>
      <p:sp>
        <p:nvSpPr>
          <p:cNvPr id="173" name="LSTM (32)"/>
          <p:cNvSpPr/>
          <p:nvPr/>
        </p:nvSpPr>
        <p:spPr>
          <a:xfrm>
            <a:off x="8124825" y="5594350"/>
            <a:ext cx="2954933" cy="6000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LSTM </a:t>
            </a:r>
            <a:r>
              <a:rPr sz="1800"/>
              <a:t>(32)</a:t>
            </a:r>
          </a:p>
        </p:txBody>
      </p:sp>
      <p:sp>
        <p:nvSpPr>
          <p:cNvPr id="174" name="Line"/>
          <p:cNvSpPr/>
          <p:nvPr/>
        </p:nvSpPr>
        <p:spPr>
          <a:xfrm>
            <a:off x="9602291" y="6234707"/>
            <a:ext cx="1" cy="5893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y is it so hard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it so hard‽</a:t>
            </a:r>
          </a:p>
        </p:txBody>
      </p:sp>
      <p:sp>
        <p:nvSpPr>
          <p:cNvPr id="177" name="The probability that a monkey will correctly spell…"/>
          <p:cNvSpPr txBox="1"/>
          <p:nvPr>
            <p:ph type="body" sz="half" idx="1"/>
          </p:nvPr>
        </p:nvSpPr>
        <p:spPr>
          <a:xfrm>
            <a:off x="952500" y="2590800"/>
            <a:ext cx="11099800" cy="2322265"/>
          </a:xfrm>
          <a:prstGeom prst="rect">
            <a:avLst/>
          </a:prstGeom>
        </p:spPr>
        <p:txBody>
          <a:bodyPr/>
          <a:lstStyle/>
          <a:p>
            <a:pPr/>
            <a:r>
              <a:t>The probability that a monkey will correctly spell </a:t>
            </a:r>
          </a:p>
          <a:p>
            <a:pPr lvl="1" marL="0" indent="0">
              <a:buSzTx/>
              <a:buNone/>
            </a:pPr>
            <a:r>
              <a:t>                           </a:t>
            </a:r>
            <a:r>
              <a:rPr sz="4000">
                <a:latin typeface="American Typewriter"/>
                <a:ea typeface="American Typewriter"/>
                <a:cs typeface="American Typewriter"/>
                <a:sym typeface="American Typewriter"/>
              </a:rPr>
              <a:t>“To be or not to be”</a:t>
            </a:r>
          </a:p>
        </p:txBody>
      </p:sp>
      <p:sp>
        <p:nvSpPr>
          <p:cNvPr id="178" name="Equation"/>
          <p:cNvSpPr txBox="1"/>
          <p:nvPr/>
        </p:nvSpPr>
        <p:spPr>
          <a:xfrm>
            <a:off x="3761551" y="5238594"/>
            <a:ext cx="5481697" cy="11414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den>
                  </m:f>
                  <m:sSup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sup>
                  </m:s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6.14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sup>
                  </m:sSup>
                </m:oMath>
              </m:oMathPara>
            </a14:m>
            <a:endParaRPr sz="4200"/>
          </a:p>
        </p:txBody>
      </p:sp>
      <p:sp>
        <p:nvSpPr>
          <p:cNvPr id="179" name="With 1 million monkeys each typing a word per second we will be searching for"/>
          <p:cNvSpPr txBox="1"/>
          <p:nvPr/>
        </p:nvSpPr>
        <p:spPr>
          <a:xfrm>
            <a:off x="952500" y="6705600"/>
            <a:ext cx="11099800" cy="96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00050" indent="-400050" algn="l" defTabSz="525779">
              <a:spcBef>
                <a:spcPts val="3700"/>
              </a:spcBef>
              <a:buSzPct val="145000"/>
              <a:buChar char="•"/>
              <a:defRPr b="0" sz="2880"/>
            </a:lvl1pPr>
          </a:lstStyle>
          <a:p>
            <a:pPr/>
            <a:r>
              <a:t>With 1 million monkeys each typing a word per second we will be searching for </a:t>
            </a:r>
          </a:p>
        </p:txBody>
      </p:sp>
      <p:sp>
        <p:nvSpPr>
          <p:cNvPr id="180" name="Equation"/>
          <p:cNvSpPr txBox="1"/>
          <p:nvPr/>
        </p:nvSpPr>
        <p:spPr>
          <a:xfrm>
            <a:off x="3943836" y="7729346"/>
            <a:ext cx="5117128" cy="8880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e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3.154</m:t>
                      </m:r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e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den>
                  </m:f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50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  <a:endParaRPr sz="3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Table"/>
          <p:cNvGraphicFramePr/>
          <p:nvPr/>
        </p:nvGraphicFramePr>
        <p:xfrm>
          <a:off x="5751508" y="3234650"/>
          <a:ext cx="3451375" cy="32377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719336"/>
                <a:gridCol w="1719336"/>
              </a:tblGrid>
              <a:tr h="1612515"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T w="12700">
                      <a:solidFill>
                        <a:srgbClr val="5E5E5E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1612515"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B w="12700">
                      <a:solidFill>
                        <a:srgbClr val="5E5E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E5E5E"/>
                      </a:solidFill>
                      <a:miter lim="400000"/>
                    </a:lnR>
                    <a:lnB w="12700">
                      <a:solidFill>
                        <a:srgbClr val="5E5E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3" name="Oval"/>
          <p:cNvSpPr/>
          <p:nvPr/>
        </p:nvSpPr>
        <p:spPr>
          <a:xfrm>
            <a:off x="5172493" y="2897088"/>
            <a:ext cx="4585175" cy="2269878"/>
          </a:xfrm>
          <a:prstGeom prst="ellips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Search 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Space</a:t>
            </a:r>
          </a:p>
        </p:txBody>
      </p:sp>
      <p:sp>
        <p:nvSpPr>
          <p:cNvPr id="185" name="Line"/>
          <p:cNvSpPr/>
          <p:nvPr/>
        </p:nvSpPr>
        <p:spPr>
          <a:xfrm flipV="1">
            <a:off x="3111499" y="2787649"/>
            <a:ext cx="1" cy="5944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3103782" y="8743351"/>
            <a:ext cx="682378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D1"/>
          <p:cNvSpPr txBox="1"/>
          <p:nvPr/>
        </p:nvSpPr>
        <p:spPr>
          <a:xfrm>
            <a:off x="2433286" y="5306670"/>
            <a:ext cx="4531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  <a:r>
              <a:rPr baseline="-5999"/>
              <a:t>1</a:t>
            </a:r>
          </a:p>
        </p:txBody>
      </p:sp>
      <p:sp>
        <p:nvSpPr>
          <p:cNvPr id="188" name="D2"/>
          <p:cNvSpPr txBox="1"/>
          <p:nvPr/>
        </p:nvSpPr>
        <p:spPr>
          <a:xfrm>
            <a:off x="6491732" y="8864599"/>
            <a:ext cx="4531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  <a:r>
              <a:rPr baseline="-5999"/>
              <a:t>2</a:t>
            </a:r>
          </a:p>
        </p:txBody>
      </p:sp>
      <p:sp>
        <p:nvSpPr>
          <p:cNvPr id="189" name="Line"/>
          <p:cNvSpPr/>
          <p:nvPr/>
        </p:nvSpPr>
        <p:spPr>
          <a:xfrm flipV="1">
            <a:off x="3111499" y="3091337"/>
            <a:ext cx="1872860" cy="56412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D3"/>
          <p:cNvSpPr txBox="1"/>
          <p:nvPr/>
        </p:nvSpPr>
        <p:spPr>
          <a:xfrm>
            <a:off x="4223986" y="3138889"/>
            <a:ext cx="4531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  <a:r>
              <a:rPr baseline="-5999"/>
              <a:t>3</a:t>
            </a:r>
          </a:p>
        </p:txBody>
      </p:sp>
      <p:sp>
        <p:nvSpPr>
          <p:cNvPr id="191" name="1111"/>
          <p:cNvSpPr/>
          <p:nvPr/>
        </p:nvSpPr>
        <p:spPr>
          <a:xfrm>
            <a:off x="7807250" y="3582069"/>
            <a:ext cx="920900" cy="920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0800" y="1252"/>
                </a:moveTo>
                <a:cubicBezTo>
                  <a:pt x="16065" y="1252"/>
                  <a:pt x="20348" y="5536"/>
                  <a:pt x="20348" y="10800"/>
                </a:cubicBezTo>
                <a:cubicBezTo>
                  <a:pt x="20348" y="16065"/>
                  <a:pt x="16064" y="20348"/>
                  <a:pt x="10800" y="20348"/>
                </a:cubicBezTo>
                <a:cubicBezTo>
                  <a:pt x="5536" y="20348"/>
                  <a:pt x="1252" y="16065"/>
                  <a:pt x="1252" y="10800"/>
                </a:cubicBezTo>
                <a:cubicBezTo>
                  <a:pt x="1252" y="5536"/>
                  <a:pt x="5535" y="1252"/>
                  <a:pt x="10800" y="1252"/>
                </a:cubicBezTo>
                <a:close/>
                <a:moveTo>
                  <a:pt x="10800" y="1520"/>
                </a:moveTo>
                <a:cubicBezTo>
                  <a:pt x="5684" y="1520"/>
                  <a:pt x="1520" y="5684"/>
                  <a:pt x="1520" y="10800"/>
                </a:cubicBezTo>
                <a:cubicBezTo>
                  <a:pt x="1520" y="15916"/>
                  <a:pt x="5684" y="20080"/>
                  <a:pt x="10800" y="20080"/>
                </a:cubicBezTo>
                <a:cubicBezTo>
                  <a:pt x="15916" y="20080"/>
                  <a:pt x="20078" y="15916"/>
                  <a:pt x="20078" y="10800"/>
                </a:cubicBezTo>
                <a:cubicBezTo>
                  <a:pt x="20078" y="5684"/>
                  <a:pt x="15916" y="1520"/>
                  <a:pt x="10800" y="1520"/>
                </a:cubicBezTo>
                <a:close/>
                <a:moveTo>
                  <a:pt x="10800" y="2810"/>
                </a:moveTo>
                <a:cubicBezTo>
                  <a:pt x="15213" y="2810"/>
                  <a:pt x="18789" y="6387"/>
                  <a:pt x="18789" y="10800"/>
                </a:cubicBezTo>
                <a:cubicBezTo>
                  <a:pt x="18789" y="15213"/>
                  <a:pt x="15213" y="18790"/>
                  <a:pt x="10800" y="18790"/>
                </a:cubicBezTo>
                <a:cubicBezTo>
                  <a:pt x="6387" y="18790"/>
                  <a:pt x="2810" y="15213"/>
                  <a:pt x="2810" y="10800"/>
                </a:cubicBezTo>
                <a:cubicBezTo>
                  <a:pt x="2810" y="6387"/>
                  <a:pt x="6387" y="2810"/>
                  <a:pt x="10800" y="2810"/>
                </a:cubicBezTo>
                <a:close/>
                <a:moveTo>
                  <a:pt x="10800" y="4855"/>
                </a:moveTo>
                <a:cubicBezTo>
                  <a:pt x="7517" y="4855"/>
                  <a:pt x="4855" y="7517"/>
                  <a:pt x="4855" y="10800"/>
                </a:cubicBez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3" y="14083"/>
                  <a:pt x="16743" y="10800"/>
                </a:cubicBezTo>
                <a:cubicBezTo>
                  <a:pt x="16743" y="7517"/>
                  <a:pt x="14083" y="4855"/>
                  <a:pt x="10800" y="4855"/>
                </a:cubicBezTo>
                <a:close/>
                <a:moveTo>
                  <a:pt x="10800" y="6664"/>
                </a:moveTo>
                <a:cubicBezTo>
                  <a:pt x="13085" y="6664"/>
                  <a:pt x="14936" y="8515"/>
                  <a:pt x="14936" y="10800"/>
                </a:cubicBezTo>
                <a:cubicBezTo>
                  <a:pt x="14936" y="13085"/>
                  <a:pt x="13085" y="14936"/>
                  <a:pt x="10800" y="14936"/>
                </a:cubicBezTo>
                <a:cubicBezTo>
                  <a:pt x="8515" y="14936"/>
                  <a:pt x="6662" y="13085"/>
                  <a:pt x="6662" y="10800"/>
                </a:cubicBezTo>
                <a:cubicBezTo>
                  <a:pt x="6662" y="8515"/>
                  <a:pt x="8515" y="6664"/>
                  <a:pt x="10800" y="6664"/>
                </a:cubicBezTo>
                <a:close/>
                <a:moveTo>
                  <a:pt x="10800" y="8755"/>
                </a:moveTo>
                <a:cubicBezTo>
                  <a:pt x="10276" y="8755"/>
                  <a:pt x="9752" y="8954"/>
                  <a:pt x="9352" y="9354"/>
                </a:cubicBezTo>
                <a:cubicBezTo>
                  <a:pt x="8553" y="10153"/>
                  <a:pt x="8553" y="11447"/>
                  <a:pt x="9352" y="12246"/>
                </a:cubicBezTo>
                <a:cubicBezTo>
                  <a:pt x="10151" y="13045"/>
                  <a:pt x="11447" y="13045"/>
                  <a:pt x="12246" y="12246"/>
                </a:cubicBezTo>
                <a:cubicBezTo>
                  <a:pt x="13045" y="11447"/>
                  <a:pt x="13045" y="10153"/>
                  <a:pt x="12246" y="9354"/>
                </a:cubicBezTo>
                <a:cubicBezTo>
                  <a:pt x="11847" y="8954"/>
                  <a:pt x="11324" y="8755"/>
                  <a:pt x="10800" y="8755"/>
                </a:cubicBez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1111</a:t>
            </a:r>
          </a:p>
        </p:txBody>
      </p:sp>
      <p:graphicFrame>
        <p:nvGraphicFramePr>
          <p:cNvPr id="192" name="Table"/>
          <p:cNvGraphicFramePr/>
          <p:nvPr/>
        </p:nvGraphicFramePr>
        <p:xfrm>
          <a:off x="4920243" y="4617938"/>
          <a:ext cx="3451375" cy="32377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719336"/>
                <a:gridCol w="1719336"/>
              </a:tblGrid>
              <a:tr h="161251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161251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3" name="Oval"/>
          <p:cNvSpPr/>
          <p:nvPr/>
        </p:nvSpPr>
        <p:spPr>
          <a:xfrm>
            <a:off x="4346993" y="5881588"/>
            <a:ext cx="4585175" cy="2269878"/>
          </a:xfrm>
          <a:prstGeom prst="ellips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P1"/>
          <p:cNvSpPr txBox="1"/>
          <p:nvPr/>
        </p:nvSpPr>
        <p:spPr>
          <a:xfrm>
            <a:off x="4425763" y="6785997"/>
            <a:ext cx="4305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E5E5E"/>
                </a:solidFill>
              </a:defRPr>
            </a:pPr>
            <a:r>
              <a:t>P</a:t>
            </a:r>
            <a:r>
              <a:rPr baseline="-5999"/>
              <a:t>1</a:t>
            </a:r>
          </a:p>
        </p:txBody>
      </p:sp>
      <p:sp>
        <p:nvSpPr>
          <p:cNvPr id="195" name="010"/>
          <p:cNvSpPr txBox="1"/>
          <p:nvPr/>
        </p:nvSpPr>
        <p:spPr>
          <a:xfrm>
            <a:off x="5454446" y="6785997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010</a:t>
            </a:r>
          </a:p>
        </p:txBody>
      </p:sp>
      <p:sp>
        <p:nvSpPr>
          <p:cNvPr id="196" name="011"/>
          <p:cNvSpPr txBox="1"/>
          <p:nvPr/>
        </p:nvSpPr>
        <p:spPr>
          <a:xfrm>
            <a:off x="7159492" y="6785997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011</a:t>
            </a:r>
          </a:p>
        </p:txBody>
      </p:sp>
      <p:sp>
        <p:nvSpPr>
          <p:cNvPr id="197" name="P2"/>
          <p:cNvSpPr txBox="1"/>
          <p:nvPr/>
        </p:nvSpPr>
        <p:spPr>
          <a:xfrm>
            <a:off x="5251263" y="3801497"/>
            <a:ext cx="4305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E5E5E"/>
                </a:solidFill>
              </a:defRPr>
            </a:pPr>
            <a:r>
              <a:t>P</a:t>
            </a:r>
            <a:r>
              <a:rPr baseline="-5999"/>
              <a:t>2</a:t>
            </a:r>
          </a:p>
        </p:txBody>
      </p:sp>
      <p:sp>
        <p:nvSpPr>
          <p:cNvPr id="198" name="110"/>
          <p:cNvSpPr txBox="1"/>
          <p:nvPr/>
        </p:nvSpPr>
        <p:spPr>
          <a:xfrm>
            <a:off x="6279946" y="3801497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110</a:t>
            </a:r>
          </a:p>
        </p:txBody>
      </p:sp>
      <p:sp>
        <p:nvSpPr>
          <p:cNvPr id="199" name="111"/>
          <p:cNvSpPr txBox="1"/>
          <p:nvPr/>
        </p:nvSpPr>
        <p:spPr>
          <a:xfrm>
            <a:off x="7984992" y="3801497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al"/>
          <p:cNvSpPr txBox="1"/>
          <p:nvPr>
            <p:ph type="title"/>
          </p:nvPr>
        </p:nvSpPr>
        <p:spPr>
          <a:xfrm>
            <a:off x="952500" y="4699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4" name="We want to scrape stock and ETF quotes from NASDAQ's website.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We want to </a:t>
            </a:r>
            <a:r>
              <a:rPr b="1"/>
              <a:t>scrape stock and ETF quotes from NASDAQ</a:t>
            </a:r>
            <a:r>
              <a:t>'s website.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We want to </a:t>
            </a:r>
            <a:r>
              <a:rPr b="1"/>
              <a:t>train a robot that learns to imitate a trader by looking only at a signal generated by his/her strategy</a:t>
            </a:r>
            <a:r>
              <a:t>. Strategies employed by a trader are subject to following constrains: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t>A strategy should not get any other input except for daily stock/eft quotes. 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t>A strategy followed by a trader should not change over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rader’s sig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Trader’s signal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9350" y="3365500"/>
            <a:ext cx="10045700" cy="474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n example. Gap Up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An example. Gap Up Strategy</a:t>
            </a:r>
          </a:p>
        </p:txBody>
      </p:sp>
      <p:sp>
        <p:nvSpPr>
          <p:cNvPr id="13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</a:t>
            </a:r>
          </a:p>
        </p:txBody>
      </p:sp>
      <p:sp>
        <p:nvSpPr>
          <p:cNvPr id="133" name="{0, 1, 2}, a set of signals are labels, 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{0, 1, 2}, a set of signals are labels, </a:t>
            </a:r>
            <a:r>
              <a:rPr i="1"/>
              <a:t>Y</a:t>
            </a:r>
          </a:p>
          <a:p>
            <a:pPr/>
            <a:r>
              <a:t>Features are extracted from price at </a:t>
            </a:r>
            <a:r>
              <a:rPr i="1"/>
              <a:t>k</a:t>
            </a:r>
            <a:r>
              <a:t> previous days,     </a:t>
            </a:r>
            <a:r>
              <a:rPr i="1"/>
              <a:t>X</a:t>
            </a:r>
            <a:r>
              <a:rPr baseline="-5999" i="1"/>
              <a:t>1</a:t>
            </a:r>
            <a:r>
              <a:rPr i="1"/>
              <a:t>, X</a:t>
            </a:r>
            <a:r>
              <a:rPr baseline="-5999" i="1"/>
              <a:t>2</a:t>
            </a:r>
            <a:r>
              <a:rPr i="1"/>
              <a:t>, X</a:t>
            </a:r>
            <a:r>
              <a:rPr baseline="-5999" i="1"/>
              <a:t>3</a:t>
            </a:r>
            <a:r>
              <a:rPr i="1"/>
              <a:t> … X</a:t>
            </a:r>
            <a:r>
              <a:rPr baseline="-5999" i="1"/>
              <a:t>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niversal Turing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Universal Turing machine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150" y="3817638"/>
            <a:ext cx="3175000" cy="4564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8800" y="3085823"/>
            <a:ext cx="3175000" cy="502708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A Turing machine is capable of simulating any computer algorithm."/>
          <p:cNvSpPr txBox="1"/>
          <p:nvPr>
            <p:ph type="body" sz="half" idx="1"/>
          </p:nvPr>
        </p:nvSpPr>
        <p:spPr>
          <a:xfrm>
            <a:off x="952500" y="2590800"/>
            <a:ext cx="4463654" cy="6286500"/>
          </a:xfrm>
          <a:prstGeom prst="rect">
            <a:avLst/>
          </a:prstGeom>
        </p:spPr>
        <p:txBody>
          <a:bodyPr/>
          <a:lstStyle/>
          <a:p>
            <a:pPr/>
            <a:r>
              <a:t>A Turing machine is capable of simulating any computer algorithm.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finite monkey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Infinite monkey theorem</a:t>
            </a:r>
          </a:p>
        </p:txBody>
      </p:sp>
      <p:sp>
        <p:nvSpPr>
          <p:cNvPr id="141" name="The infinite monkey theorem states that a monkey hitting keys at random on a typewriter keyboard for an infinite amount of time will almost surely type a given text, such as the complete works of William Shakespeare1"/>
          <p:cNvSpPr txBox="1"/>
          <p:nvPr>
            <p:ph type="body" sz="half" idx="1"/>
          </p:nvPr>
        </p:nvSpPr>
        <p:spPr>
          <a:xfrm>
            <a:off x="952500" y="2590800"/>
            <a:ext cx="11099800" cy="3037632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 infinite monkey theorem states that a monkey hitting keys at random on a typewriter keyboard for an infinite amount of time will almost surely type a given text, such as the complete works of William Shakespeare</a:t>
            </a:r>
            <a:r>
              <a:rPr baseline="31999"/>
              <a:t>1</a:t>
            </a:r>
          </a:p>
        </p:txBody>
      </p:sp>
      <p:pic>
        <p:nvPicPr>
          <p:cNvPr id="142" name="monkey1.gif" descr="monkey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9800" y="5594350"/>
            <a:ext cx="3810000" cy="2425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3" name="1https://en.wikipedia.org/wiki/Infinite_monkey_theorem"/>
          <p:cNvSpPr txBox="1"/>
          <p:nvPr/>
        </p:nvSpPr>
        <p:spPr>
          <a:xfrm>
            <a:off x="1040638" y="8886316"/>
            <a:ext cx="4776725" cy="3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500"/>
            </a:pPr>
            <a:r>
              <a:rPr baseline="31999"/>
              <a:t>1</a:t>
            </a:r>
            <a:r>
              <a:t>https://en.wikipedia.org/wiki/Infinite_monkey_theorem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nfinite Monkey, v 2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Infinite Monkey, v 2.0</a:t>
            </a:r>
          </a:p>
        </p:txBody>
      </p:sp>
      <p:pic>
        <p:nvPicPr>
          <p:cNvPr id="146" name="monkey2.gif" descr="monkey2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3162300"/>
            <a:ext cx="6350000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dea №1. Evolve Code for a Turing-complete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Idea №1. Evolve Code for a Turing-complete Machine</a:t>
            </a:r>
          </a:p>
        </p:txBody>
      </p:sp>
      <p:sp>
        <p:nvSpPr>
          <p:cNvPr id="149" name="Generate N Solutions…"/>
          <p:cNvSpPr/>
          <p:nvPr/>
        </p:nvSpPr>
        <p:spPr>
          <a:xfrm>
            <a:off x="2235200" y="3346450"/>
            <a:ext cx="2954933" cy="15019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Generate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 Solutions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010100111011001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111011011101110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…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001100111011010</a:t>
            </a:r>
          </a:p>
        </p:txBody>
      </p:sp>
      <p:sp>
        <p:nvSpPr>
          <p:cNvPr id="150" name="Evaluate…"/>
          <p:cNvSpPr/>
          <p:nvPr/>
        </p:nvSpPr>
        <p:spPr>
          <a:xfrm>
            <a:off x="6244133" y="3346450"/>
            <a:ext cx="2954934" cy="15019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Evaluate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010100111011001→0.01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111011011101110→0.05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…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001100111011010→0.02</a:t>
            </a:r>
          </a:p>
        </p:txBody>
      </p:sp>
      <p:sp>
        <p:nvSpPr>
          <p:cNvPr id="151" name="Select k &lt; N…"/>
          <p:cNvSpPr/>
          <p:nvPr/>
        </p:nvSpPr>
        <p:spPr>
          <a:xfrm>
            <a:off x="6244133" y="5292873"/>
            <a:ext cx="2954934" cy="15019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Select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t> &lt;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</a:p>
          <a:p>
            <a:pPr>
              <a:defRPr b="0" strike="sngStrike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010100111011001→0.01✗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111011011101110→0.05✓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…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001100111011010→0.02✓</a:t>
            </a:r>
          </a:p>
        </p:txBody>
      </p:sp>
      <p:sp>
        <p:nvSpPr>
          <p:cNvPr id="152" name="Evolve…"/>
          <p:cNvSpPr/>
          <p:nvPr/>
        </p:nvSpPr>
        <p:spPr>
          <a:xfrm>
            <a:off x="6244133" y="7239297"/>
            <a:ext cx="2954934" cy="17596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Evolve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111011011101110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X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001100111011010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=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001100111101110</a:t>
            </a:r>
          </a:p>
          <a:p>
            <a:pPr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5271492" y="4097411"/>
            <a:ext cx="8912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Line"/>
          <p:cNvSpPr/>
          <p:nvPr/>
        </p:nvSpPr>
        <p:spPr>
          <a:xfrm>
            <a:off x="7710289" y="4943549"/>
            <a:ext cx="1" cy="2541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7710289" y="6889973"/>
            <a:ext cx="1" cy="2541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Connection Line"/>
          <p:cNvSpPr/>
          <p:nvPr/>
        </p:nvSpPr>
        <p:spPr>
          <a:xfrm>
            <a:off x="9314477" y="4043246"/>
            <a:ext cx="1400125" cy="4245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0" y="21600"/>
                </a:moveTo>
                <a:cubicBezTo>
                  <a:pt x="21460" y="14213"/>
                  <a:pt x="21600" y="7013"/>
                  <a:pt x="42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157" name="(1)"/>
          <p:cNvSpPr txBox="1"/>
          <p:nvPr/>
        </p:nvSpPr>
        <p:spPr>
          <a:xfrm>
            <a:off x="2321051" y="3897767"/>
            <a:ext cx="38709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E5E5E"/>
                </a:solidFill>
              </a:defRPr>
            </a:lvl1pPr>
          </a:lstStyle>
          <a:p>
            <a:pPr/>
            <a:r>
              <a:t>(1)</a:t>
            </a:r>
          </a:p>
        </p:txBody>
      </p:sp>
      <p:sp>
        <p:nvSpPr>
          <p:cNvPr id="158" name="(2)"/>
          <p:cNvSpPr txBox="1"/>
          <p:nvPr/>
        </p:nvSpPr>
        <p:spPr>
          <a:xfrm>
            <a:off x="6308851" y="3364367"/>
            <a:ext cx="38709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E5E5E"/>
                </a:solidFill>
              </a:defRPr>
            </a:lvl1pPr>
          </a:lstStyle>
          <a:p>
            <a:pPr/>
            <a:r>
              <a:t>(2)</a:t>
            </a:r>
          </a:p>
        </p:txBody>
      </p:sp>
      <p:sp>
        <p:nvSpPr>
          <p:cNvPr id="159" name="(3)"/>
          <p:cNvSpPr txBox="1"/>
          <p:nvPr/>
        </p:nvSpPr>
        <p:spPr>
          <a:xfrm>
            <a:off x="6295694" y="5283138"/>
            <a:ext cx="41341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</a:t>
            </a:r>
            <a:r>
              <a:rPr sz="2000">
                <a:solidFill>
                  <a:srgbClr val="5E5E5E"/>
                </a:solidFill>
              </a:rPr>
              <a:t>3</a:t>
            </a:r>
            <a:r>
              <a:t>)</a:t>
            </a:r>
          </a:p>
        </p:txBody>
      </p:sp>
      <p:sp>
        <p:nvSpPr>
          <p:cNvPr id="160" name="(4)"/>
          <p:cNvSpPr txBox="1"/>
          <p:nvPr/>
        </p:nvSpPr>
        <p:spPr>
          <a:xfrm>
            <a:off x="6308851" y="7260601"/>
            <a:ext cx="38709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5E5E5E"/>
                </a:solidFill>
              </a:defRPr>
            </a:lvl1pPr>
          </a:lstStyle>
          <a:p>
            <a:pPr/>
            <a:r>
              <a:t>(4)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