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Lst>
  <p:notesMasterIdLst>
    <p:notesMasterId r:id="rId16"/>
  </p:notesMasterIdLst>
  <p:sldIdLst>
    <p:sldId id="256" r:id="rId2"/>
    <p:sldId id="257" r:id="rId3"/>
    <p:sldId id="268" r:id="rId4"/>
    <p:sldId id="259" r:id="rId5"/>
    <p:sldId id="269" r:id="rId6"/>
    <p:sldId id="270" r:id="rId7"/>
    <p:sldId id="260" r:id="rId8"/>
    <p:sldId id="261" r:id="rId9"/>
    <p:sldId id="262" r:id="rId10"/>
    <p:sldId id="263" r:id="rId11"/>
    <p:sldId id="264" r:id="rId12"/>
    <p:sldId id="265" r:id="rId13"/>
    <p:sldId id="266" r:id="rId14"/>
    <p:sldId id="267" r:id="rId15"/>
  </p:sldIdLst>
  <p:sldSz cx="13004800" cy="975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02E8-A70F-4CEA-9F37-8EE94FA6FCD6}"/>
              </a:ext>
            </a:extLst>
          </p:cNvPr>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a:extLst>
              <a:ext uri="{FF2B5EF4-FFF2-40B4-BE49-F238E27FC236}">
                <a16:creationId xmlns:a16="http://schemas.microsoft.com/office/drawing/2014/main" id="{AD8E7C2D-E98F-4A7E-94E7-2AA22F637DA9}"/>
              </a:ext>
            </a:extLst>
          </p:cNvPr>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a:extLst>
              <a:ext uri="{FF2B5EF4-FFF2-40B4-BE49-F238E27FC236}">
                <a16:creationId xmlns:a16="http://schemas.microsoft.com/office/drawing/2014/main" id="{BE535D93-85FE-40A2-8248-686D340DDD0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3320B2B-F649-4A8F-BF80-D8F1071A1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D111E-9C83-473A-8B47-8FCC24CFA4BE}"/>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58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C6FC-EC35-4B18-830A-F4DAF81902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B1DE0A-1062-40D5-BBFF-49F0104865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51EC1-D11E-4947-856F-3D0551E4073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78BDCAF-F633-4D4B-AC24-2E5B6CC10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1790D-B271-4E22-B6B7-1F838B4CF89D}"/>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1404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1391B-74F7-470B-9790-1801C7C57EA5}"/>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BC6C25-5D6C-4B2B-AAC2-3CB6A9D8A676}"/>
              </a:ext>
            </a:extLst>
          </p:cNvPr>
          <p:cNvSpPr>
            <a:spLocks noGrp="1"/>
          </p:cNvSpPr>
          <p:nvPr>
            <p:ph type="body" orient="vert" idx="1"/>
          </p:nvPr>
        </p:nvSpPr>
        <p:spPr>
          <a:xfrm>
            <a:off x="894080" y="519289"/>
            <a:ext cx="8249920" cy="82657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FF1AE-5F0E-43EB-9786-EE0C358EAE5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2BD799F-A287-479A-91F4-4F26A12AF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C2EEA-06ED-4D85-BEEE-4B05B2CCF41F}"/>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72180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2804220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 name="Picture 1">
            <a:extLst>
              <a:ext uri="{FF2B5EF4-FFF2-40B4-BE49-F238E27FC236}">
                <a16:creationId xmlns:a16="http://schemas.microsoft.com/office/drawing/2014/main" id="{EB492D62-C41C-4FEE-AFEF-7D3F912FC6E5}"/>
              </a:ext>
            </a:extLst>
          </p:cNvPr>
          <p:cNvPicPr>
            <a:picLocks noChangeAspect="1"/>
          </p:cNvPicPr>
          <p:nvPr userDrawn="1"/>
        </p:nvPicPr>
        <p:blipFill>
          <a:blip r:embed="rId2"/>
          <a:stretch>
            <a:fillRect/>
          </a:stretch>
        </p:blipFill>
        <p:spPr>
          <a:xfrm>
            <a:off x="0" y="9286875"/>
            <a:ext cx="1238250" cy="466725"/>
          </a:xfrm>
          <a:prstGeom prst="rect">
            <a:avLst/>
          </a:prstGeom>
        </p:spPr>
      </p:pic>
    </p:spTree>
    <p:extLst>
      <p:ext uri="{BB962C8B-B14F-4D97-AF65-F5344CB8AC3E}">
        <p14:creationId xmlns:p14="http://schemas.microsoft.com/office/powerpoint/2010/main" val="30063810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1A4E-0BBD-4B40-AEDE-6734203F7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68BE4-9E8E-4AA0-A240-8BD92A6E42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A9522-B029-46CE-A09D-4B2F97122D9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1635A09-8718-479A-9238-3808F7705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78DEE-A2D8-4829-9863-7207C3644FAC}"/>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825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07BB-2E7B-47D6-BA37-A132F0CD18B4}"/>
              </a:ext>
            </a:extLst>
          </p:cNvPr>
          <p:cNvSpPr>
            <a:spLocks noGrp="1"/>
          </p:cNvSpPr>
          <p:nvPr>
            <p:ph type="title"/>
          </p:nvPr>
        </p:nvSpPr>
        <p:spPr>
          <a:xfrm>
            <a:off x="887307" y="2431628"/>
            <a:ext cx="11216640" cy="4057226"/>
          </a:xfrm>
        </p:spPr>
        <p:txBody>
          <a:bodyPr anchor="b"/>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560C2785-8232-4D5F-A372-2153084C781D}"/>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B30B63-170B-4533-9460-F311FF3F51C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D5F5F28-1F2D-4F5B-B16A-86087E93C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37D9C-F554-4059-945C-44F4C2313A09}"/>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5615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014B-F71F-4522-92ED-AF7EB4050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35742-E833-4453-9799-9ACE06890BAF}"/>
              </a:ext>
            </a:extLst>
          </p:cNvPr>
          <p:cNvSpPr>
            <a:spLocks noGrp="1"/>
          </p:cNvSpPr>
          <p:nvPr>
            <p:ph sz="half" idx="1"/>
          </p:nvPr>
        </p:nvSpPr>
        <p:spPr>
          <a:xfrm>
            <a:off x="8940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DF755-54E2-4AE5-BB83-28DD086AE86C}"/>
              </a:ext>
            </a:extLst>
          </p:cNvPr>
          <p:cNvSpPr>
            <a:spLocks noGrp="1"/>
          </p:cNvSpPr>
          <p:nvPr>
            <p:ph sz="half" idx="2"/>
          </p:nvPr>
        </p:nvSpPr>
        <p:spPr>
          <a:xfrm>
            <a:off x="65836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48174-1D3F-4419-B4F4-E882E20B8CE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365EC3F-5E9C-4F37-9A82-4BB9836D0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F03BF-E85E-4C26-9A76-6070637ADFDC}"/>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62869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2C65-4AA0-4C04-9A60-A13A6307606F}"/>
              </a:ext>
            </a:extLst>
          </p:cNvPr>
          <p:cNvSpPr>
            <a:spLocks noGrp="1"/>
          </p:cNvSpPr>
          <p:nvPr>
            <p:ph type="title"/>
          </p:nvPr>
        </p:nvSpPr>
        <p:spPr>
          <a:xfrm>
            <a:off x="895774" y="519290"/>
            <a:ext cx="11216640" cy="18852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27B953-DAA0-4D7C-AFA9-22B014C68E36}"/>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4" name="Content Placeholder 3">
            <a:extLst>
              <a:ext uri="{FF2B5EF4-FFF2-40B4-BE49-F238E27FC236}">
                <a16:creationId xmlns:a16="http://schemas.microsoft.com/office/drawing/2014/main" id="{BB0B7AC4-67C8-40A8-858C-74BCFDB2DA2A}"/>
              </a:ext>
            </a:extLst>
          </p:cNvPr>
          <p:cNvSpPr>
            <a:spLocks noGrp="1"/>
          </p:cNvSpPr>
          <p:nvPr>
            <p:ph sz="half" idx="2"/>
          </p:nvPr>
        </p:nvSpPr>
        <p:spPr>
          <a:xfrm>
            <a:off x="895775" y="3562773"/>
            <a:ext cx="5501639"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FEC8C-26B8-49FB-8232-6B7B4A0AF8CC}"/>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6" name="Content Placeholder 5">
            <a:extLst>
              <a:ext uri="{FF2B5EF4-FFF2-40B4-BE49-F238E27FC236}">
                <a16:creationId xmlns:a16="http://schemas.microsoft.com/office/drawing/2014/main" id="{9294EBF5-1A0B-400B-8588-9C56D8AF88BA}"/>
              </a:ext>
            </a:extLst>
          </p:cNvPr>
          <p:cNvSpPr>
            <a:spLocks noGrp="1"/>
          </p:cNvSpPr>
          <p:nvPr>
            <p:ph sz="quarter" idx="4"/>
          </p:nvPr>
        </p:nvSpPr>
        <p:spPr>
          <a:xfrm>
            <a:off x="6583680" y="3562773"/>
            <a:ext cx="5528734"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EA0AC9-AF2D-4577-A677-3B9DC707F51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B8907A6-6679-49B3-9C58-E5602DC760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946CF4-3759-4214-93D0-E85791AF80C8}"/>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8825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A1FD-1B0A-4194-9EA7-77A65235D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74E137-953E-45B9-B987-72CFEDFC9855}"/>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545E87F-6256-46FE-B9BD-BBBEA10F09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E40EBC-A009-4D9A-A35F-B51FD2BA0614}"/>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4022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F0C71-24A0-4CA0-8188-1F3B310ABFE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4D7415C-8AA2-4F22-8D6C-CCE8B70E09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71E855-900F-42B7-924C-5A396C3ECD12}"/>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4447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13E2-C36F-4D0A-B17C-85E42778F951}"/>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EA3D3BE6-D305-4AFA-BFAE-C19C3623B5B6}"/>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788AE-6858-4AEF-AA43-229AE9DA6763}"/>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a:extLst>
              <a:ext uri="{FF2B5EF4-FFF2-40B4-BE49-F238E27FC236}">
                <a16:creationId xmlns:a16="http://schemas.microsoft.com/office/drawing/2014/main" id="{AC7BD1A3-9CBB-455B-8B05-C7A8F36FA06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6E0ECF9-E25E-421D-A10B-98220DB74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173E0-C696-4D9D-9BEC-46ED5B9A8E86}"/>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70760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1FA0-5A30-4CF8-B9F5-605B9376A221}"/>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10FCE79E-FC95-4359-A1DC-3FAE7727EDDA}"/>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en-US"/>
          </a:p>
        </p:txBody>
      </p:sp>
      <p:sp>
        <p:nvSpPr>
          <p:cNvPr id="4" name="Text Placeholder 3">
            <a:extLst>
              <a:ext uri="{FF2B5EF4-FFF2-40B4-BE49-F238E27FC236}">
                <a16:creationId xmlns:a16="http://schemas.microsoft.com/office/drawing/2014/main" id="{1AEE13FA-2A4F-4351-878E-D499D5DB0FD7}"/>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a:extLst>
              <a:ext uri="{FF2B5EF4-FFF2-40B4-BE49-F238E27FC236}">
                <a16:creationId xmlns:a16="http://schemas.microsoft.com/office/drawing/2014/main" id="{FBF1501C-970F-4A62-AF14-3BF41429792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CE5FF5F-B3B9-4283-8C42-562ED4636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D6E0F-B930-4857-A94A-AE6CDE92240C}"/>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8802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73532-0647-49D1-8034-C054691DB7D8}"/>
              </a:ext>
            </a:extLst>
          </p:cNvPr>
          <p:cNvSpPr>
            <a:spLocks noGrp="1"/>
          </p:cNvSpPr>
          <p:nvPr>
            <p:ph type="title"/>
          </p:nvPr>
        </p:nvSpPr>
        <p:spPr>
          <a:xfrm>
            <a:off x="894080" y="519290"/>
            <a:ext cx="11216640" cy="18852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477A7F-F6CC-4702-B5D3-A6713379A000}"/>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F352A-4CAD-4AE1-B1B6-D3BE79E4D267}"/>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CA198A1-EB27-488C-96A2-A1598A38957D}"/>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E66599-FA74-491B-B1A0-C9FD68AAED25}"/>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9916979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gorillagolfblog.com/disabled-2/how-do-blind-people-play-golf-on-a-golf-course/" TargetMode="External"/><Relationship Id="rId2" Type="http://schemas.openxmlformats.org/officeDocument/2006/relationships/image" Target="../media/image3.jp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Monkey See, Monkey Do"/>
          <p:cNvSpPr txBox="1">
            <a:spLocks noGrp="1"/>
          </p:cNvSpPr>
          <p:nvPr>
            <p:ph type="title"/>
          </p:nvPr>
        </p:nvSpPr>
        <p:spPr>
          <a:xfrm>
            <a:off x="348343" y="519288"/>
            <a:ext cx="5812119" cy="2407530"/>
          </a:xfrm>
          <a:prstGeom prst="rect">
            <a:avLst/>
          </a:prstGeom>
        </p:spPr>
        <p:txBody>
          <a:bodyPr vert="horz" lIns="91440" tIns="45720" rIns="91440" bIns="45720" rtlCol="0" anchor="ctr">
            <a:normAutofit/>
          </a:bodyPr>
          <a:lstStyle>
            <a:lvl1pPr defTabSz="514095">
              <a:defRPr sz="7040"/>
            </a:lvl1pPr>
          </a:lstStyle>
          <a:p>
            <a:pPr defTabSz="914400"/>
            <a:r>
              <a:rPr lang="en-US" sz="4400" dirty="0"/>
              <a:t>Monkey See, Monkey Do</a:t>
            </a:r>
          </a:p>
        </p:txBody>
      </p:sp>
      <p:cxnSp>
        <p:nvCxnSpPr>
          <p:cNvPr id="126" name="Straight Arrow Connector 12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9008" y="3294549"/>
            <a:ext cx="48768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1" name="Volodymyr Orlov, Ivan Charkin"/>
          <p:cNvSpPr txBox="1">
            <a:spLocks noGrp="1"/>
          </p:cNvSpPr>
          <p:nvPr>
            <p:ph type="body" sz="quarter" idx="1"/>
          </p:nvPr>
        </p:nvSpPr>
        <p:spPr>
          <a:xfrm>
            <a:off x="699009" y="3662270"/>
            <a:ext cx="5461453" cy="4924058"/>
          </a:xfrm>
          <a:prstGeom prst="rect">
            <a:avLst/>
          </a:prstGeom>
        </p:spPr>
        <p:txBody>
          <a:bodyPr vert="horz" lIns="91440" tIns="45720" rIns="91440" bIns="45720" rtlCol="0">
            <a:normAutofit/>
          </a:bodyPr>
          <a:lstStyle/>
          <a:p>
            <a:pPr algn="l" defTabSz="914400">
              <a:spcAft>
                <a:spcPts val="600"/>
              </a:spcAft>
            </a:pPr>
            <a:r>
              <a:rPr lang="en-US" sz="2200" dirty="0"/>
              <a:t>Volodymyr </a:t>
            </a:r>
            <a:r>
              <a:rPr lang="en-US" sz="2200" dirty="0" err="1"/>
              <a:t>Orlov</a:t>
            </a:r>
            <a:r>
              <a:rPr lang="en-US" sz="2200" dirty="0"/>
              <a:t>, Ivan Charkin</a:t>
            </a:r>
          </a:p>
          <a:p>
            <a:pPr indent="-228600" algn="l" defTabSz="914400">
              <a:spcAft>
                <a:spcPts val="600"/>
              </a:spcAft>
              <a:buFont typeface="Arial" panose="020B0604020202020204" pitchFamily="34" charset="0"/>
              <a:buChar char="•"/>
            </a:pPr>
            <a:endParaRPr lang="en-US" sz="2200" dirty="0"/>
          </a:p>
          <a:p>
            <a:pPr algn="l" defTabSz="914400">
              <a:spcAft>
                <a:spcPts val="600"/>
              </a:spcAft>
            </a:pPr>
            <a:r>
              <a:rPr lang="en-US" sz="2200" dirty="0"/>
              <a:t>SMU MSDS 6306 Doing Data Science </a:t>
            </a:r>
          </a:p>
        </p:txBody>
      </p:sp>
      <p:pic>
        <p:nvPicPr>
          <p:cNvPr id="119" name="monkey_trader.jpg" descr="monkey_trader.jpg"/>
          <p:cNvPicPr>
            <a:picLocks noGrp="1" noChangeAspect="1"/>
          </p:cNvPicPr>
          <p:nvPr>
            <p:ph type="pic" idx="13"/>
          </p:nvPr>
        </p:nvPicPr>
        <p:blipFill rotWithShape="1">
          <a:blip r:embed="rId2">
            <a:extLst/>
          </a:blip>
          <a:srcRect l="23419" r="44994" b="-1"/>
          <a:stretch/>
        </p:blipFill>
        <p:spPr>
          <a:xfrm>
            <a:off x="6270772" y="10"/>
            <a:ext cx="6734026" cy="9753585"/>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3" name="Slide Number Placeholder 2">
            <a:extLst>
              <a:ext uri="{FF2B5EF4-FFF2-40B4-BE49-F238E27FC236}">
                <a16:creationId xmlns:a16="http://schemas.microsoft.com/office/drawing/2014/main" id="{899E78E8-C8B1-4CC5-8D65-1F480C47B5B5}"/>
              </a:ext>
            </a:extLst>
          </p:cNvPr>
          <p:cNvSpPr>
            <a:spLocks noGrp="1"/>
          </p:cNvSpPr>
          <p:nvPr>
            <p:ph type="sldNum" sz="quarter" idx="2"/>
          </p:nvPr>
        </p:nvSpPr>
        <p:spPr/>
        <p:txBody>
          <a:bodyPr/>
          <a:lstStyle/>
          <a:p>
            <a:fld id="{86CB4B4D-7CA3-9044-876B-883B54F8677D}" type="slidenum">
              <a:rPr lang="en-US" smtClean="0"/>
              <a:t>1</a:t>
            </a:fld>
            <a:endParaRPr lang="en-US"/>
          </a:p>
        </p:txBody>
      </p:sp>
      <p:pic>
        <p:nvPicPr>
          <p:cNvPr id="8" name="Picture 7">
            <a:extLst>
              <a:ext uri="{FF2B5EF4-FFF2-40B4-BE49-F238E27FC236}">
                <a16:creationId xmlns:a16="http://schemas.microsoft.com/office/drawing/2014/main" id="{8ECA67CE-0445-4D15-917E-8EB39319DD3A}"/>
              </a:ext>
            </a:extLst>
          </p:cNvPr>
          <p:cNvPicPr>
            <a:picLocks noChangeAspect="1"/>
          </p:cNvPicPr>
          <p:nvPr/>
        </p:nvPicPr>
        <p:blipFill>
          <a:blip r:embed="rId3"/>
          <a:stretch>
            <a:fillRect/>
          </a:stretch>
        </p:blipFill>
        <p:spPr>
          <a:xfrm>
            <a:off x="0" y="9286875"/>
            <a:ext cx="1238250" cy="46672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Infinite Monkey, v 2.0"/>
          <p:cNvSpPr txBox="1">
            <a:spLocks noGrp="1"/>
          </p:cNvSpPr>
          <p:nvPr>
            <p:ph type="title"/>
          </p:nvPr>
        </p:nvSpPr>
        <p:spPr>
          <a:prstGeom prst="rect">
            <a:avLst/>
          </a:prstGeom>
        </p:spPr>
        <p:txBody>
          <a:bodyPr/>
          <a:lstStyle/>
          <a:p>
            <a:r>
              <a:t>Infinite Monkey, v 2.0</a:t>
            </a:r>
          </a:p>
        </p:txBody>
      </p:sp>
      <p:pic>
        <p:nvPicPr>
          <p:cNvPr id="146" name="monkey2.gif" descr="monkey2.gif"/>
          <p:cNvPicPr>
            <a:picLocks/>
          </p:cNvPicPr>
          <p:nvPr/>
        </p:nvPicPr>
        <p:blipFill>
          <a:blip r:embed="rId2">
            <a:extLst/>
          </a:blip>
          <a:stretch>
            <a:fillRect/>
          </a:stretch>
        </p:blipFill>
        <p:spPr>
          <a:xfrm>
            <a:off x="3327400" y="3162300"/>
            <a:ext cx="6350000" cy="4762500"/>
          </a:xfrm>
          <a:prstGeom prst="rect">
            <a:avLst/>
          </a:prstGeom>
          <a:ln w="12700">
            <a:miter lim="400000"/>
          </a:ln>
        </p:spPr>
      </p:pic>
      <p:sp>
        <p:nvSpPr>
          <p:cNvPr id="2" name="Slide Number Placeholder 1">
            <a:extLst>
              <a:ext uri="{FF2B5EF4-FFF2-40B4-BE49-F238E27FC236}">
                <a16:creationId xmlns:a16="http://schemas.microsoft.com/office/drawing/2014/main" id="{85809040-957E-479C-A258-B64A7A93F399}"/>
              </a:ext>
            </a:extLst>
          </p:cNvPr>
          <p:cNvSpPr>
            <a:spLocks noGrp="1"/>
          </p:cNvSpPr>
          <p:nvPr>
            <p:ph type="sldNum" sz="quarter" idx="2"/>
          </p:nvPr>
        </p:nvSpPr>
        <p:spPr/>
        <p:txBody>
          <a:bodyPr/>
          <a:lstStyle/>
          <a:p>
            <a:fld id="{86CB4B4D-7CA3-9044-876B-883B54F8677D}" type="slidenum">
              <a:rPr lang="en-US" smtClean="0"/>
              <a:t>10</a:t>
            </a:fld>
            <a:endParaRPr 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Idea №1. Evolve Code for a Turing-complete Machine"/>
          <p:cNvSpPr txBox="1">
            <a:spLocks noGrp="1"/>
          </p:cNvSpPr>
          <p:nvPr>
            <p:ph type="title"/>
          </p:nvPr>
        </p:nvSpPr>
        <p:spPr>
          <a:prstGeom prst="rect">
            <a:avLst/>
          </a:prstGeom>
        </p:spPr>
        <p:txBody>
          <a:bodyPr>
            <a:normAutofit fontScale="90000"/>
          </a:bodyPr>
          <a:lstStyle>
            <a:lvl1pPr defTabSz="484886">
              <a:defRPr sz="6640"/>
            </a:lvl1pPr>
          </a:lstStyle>
          <a:p>
            <a:r>
              <a:t>Idea №1. Evolve Code for a Turing-complete Machine</a:t>
            </a:r>
          </a:p>
        </p:txBody>
      </p:sp>
      <p:sp>
        <p:nvSpPr>
          <p:cNvPr id="149" name="Generate N Solutions…"/>
          <p:cNvSpPr/>
          <p:nvPr/>
        </p:nvSpPr>
        <p:spPr>
          <a:xfrm>
            <a:off x="2235200" y="3346450"/>
            <a:ext cx="2954933" cy="1501924"/>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2200" b="0">
                <a:latin typeface="+mn-lt"/>
                <a:ea typeface="+mn-ea"/>
                <a:cs typeface="+mn-cs"/>
                <a:sym typeface="Helvetica Neue Medium"/>
              </a:defRPr>
            </a:pPr>
            <a:r>
              <a:t>Generate </a:t>
            </a:r>
            <a:r>
              <a:rPr i="1">
                <a:latin typeface="Helvetica Neue"/>
                <a:ea typeface="Helvetica Neue"/>
                <a:cs typeface="Helvetica Neue"/>
                <a:sym typeface="Helvetica Neue"/>
              </a:rPr>
              <a:t>N</a:t>
            </a:r>
            <a:r>
              <a:t> Solutions</a:t>
            </a:r>
          </a:p>
          <a:p>
            <a:pPr>
              <a:defRPr sz="1600" b="0">
                <a:latin typeface="+mn-lt"/>
                <a:ea typeface="+mn-ea"/>
                <a:cs typeface="+mn-cs"/>
                <a:sym typeface="Helvetica Neue Medium"/>
              </a:defRPr>
            </a:pPr>
            <a:r>
              <a:t>010100111011001</a:t>
            </a:r>
          </a:p>
          <a:p>
            <a:pPr>
              <a:defRPr sz="1600" b="0">
                <a:latin typeface="+mn-lt"/>
                <a:ea typeface="+mn-ea"/>
                <a:cs typeface="+mn-cs"/>
                <a:sym typeface="Helvetica Neue Medium"/>
              </a:defRPr>
            </a:pPr>
            <a:r>
              <a:t>111011011101110</a:t>
            </a:r>
          </a:p>
          <a:p>
            <a:pPr>
              <a:defRPr sz="1600" b="0">
                <a:latin typeface="+mn-lt"/>
                <a:ea typeface="+mn-ea"/>
                <a:cs typeface="+mn-cs"/>
                <a:sym typeface="Helvetica Neue Medium"/>
              </a:defRPr>
            </a:pPr>
            <a:r>
              <a:t>…</a:t>
            </a:r>
          </a:p>
          <a:p>
            <a:pPr>
              <a:defRPr sz="1600" b="0">
                <a:latin typeface="+mn-lt"/>
                <a:ea typeface="+mn-ea"/>
                <a:cs typeface="+mn-cs"/>
                <a:sym typeface="Helvetica Neue Medium"/>
              </a:defRPr>
            </a:pPr>
            <a:r>
              <a:t>001100111011010</a:t>
            </a:r>
          </a:p>
        </p:txBody>
      </p:sp>
      <p:sp>
        <p:nvSpPr>
          <p:cNvPr id="150" name="Evaluate…"/>
          <p:cNvSpPr/>
          <p:nvPr/>
        </p:nvSpPr>
        <p:spPr>
          <a:xfrm>
            <a:off x="6244133" y="3346450"/>
            <a:ext cx="2954934" cy="1501924"/>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2200" b="0">
                <a:latin typeface="+mn-lt"/>
                <a:ea typeface="+mn-ea"/>
                <a:cs typeface="+mn-cs"/>
                <a:sym typeface="Helvetica Neue Medium"/>
              </a:defRPr>
            </a:pPr>
            <a:r>
              <a:t>Evaluate</a:t>
            </a:r>
          </a:p>
          <a:p>
            <a:pPr>
              <a:defRPr sz="1600" b="0">
                <a:latin typeface="+mn-lt"/>
                <a:ea typeface="+mn-ea"/>
                <a:cs typeface="+mn-cs"/>
                <a:sym typeface="Helvetica Neue Medium"/>
              </a:defRPr>
            </a:pPr>
            <a:r>
              <a:t>010100111011001→0.01</a:t>
            </a:r>
          </a:p>
          <a:p>
            <a:pPr>
              <a:defRPr sz="1600" b="0">
                <a:latin typeface="+mn-lt"/>
                <a:ea typeface="+mn-ea"/>
                <a:cs typeface="+mn-cs"/>
                <a:sym typeface="Helvetica Neue Medium"/>
              </a:defRPr>
            </a:pPr>
            <a:r>
              <a:t>111011011101110→0.05</a:t>
            </a:r>
          </a:p>
          <a:p>
            <a:pPr>
              <a:defRPr sz="1600" b="0">
                <a:latin typeface="+mn-lt"/>
                <a:ea typeface="+mn-ea"/>
                <a:cs typeface="+mn-cs"/>
                <a:sym typeface="Helvetica Neue Medium"/>
              </a:defRPr>
            </a:pPr>
            <a:r>
              <a:t>…</a:t>
            </a:r>
          </a:p>
          <a:p>
            <a:pPr>
              <a:defRPr sz="1600" b="0">
                <a:latin typeface="+mn-lt"/>
                <a:ea typeface="+mn-ea"/>
                <a:cs typeface="+mn-cs"/>
                <a:sym typeface="Helvetica Neue Medium"/>
              </a:defRPr>
            </a:pPr>
            <a:r>
              <a:t>001100111011010→0.02</a:t>
            </a:r>
          </a:p>
        </p:txBody>
      </p:sp>
      <p:sp>
        <p:nvSpPr>
          <p:cNvPr id="151" name="Select k &lt; N…"/>
          <p:cNvSpPr/>
          <p:nvPr/>
        </p:nvSpPr>
        <p:spPr>
          <a:xfrm>
            <a:off x="6244133" y="5292873"/>
            <a:ext cx="2954934" cy="1501925"/>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2200" b="0">
                <a:latin typeface="+mn-lt"/>
                <a:ea typeface="+mn-ea"/>
                <a:cs typeface="+mn-cs"/>
                <a:sym typeface="Helvetica Neue Medium"/>
              </a:defRPr>
            </a:pPr>
            <a:r>
              <a:t>Select </a:t>
            </a:r>
            <a:r>
              <a:rPr i="1">
                <a:latin typeface="Helvetica Neue"/>
                <a:ea typeface="Helvetica Neue"/>
                <a:cs typeface="Helvetica Neue"/>
                <a:sym typeface="Helvetica Neue"/>
              </a:rPr>
              <a:t>k</a:t>
            </a:r>
            <a:r>
              <a:t> &lt; </a:t>
            </a:r>
            <a:r>
              <a:rPr i="1">
                <a:latin typeface="Helvetica Neue"/>
                <a:ea typeface="Helvetica Neue"/>
                <a:cs typeface="Helvetica Neue"/>
                <a:sym typeface="Helvetica Neue"/>
              </a:rPr>
              <a:t>N</a:t>
            </a:r>
          </a:p>
          <a:p>
            <a:pPr>
              <a:defRPr sz="1600" b="0" strike="sngStrike">
                <a:latin typeface="+mn-lt"/>
                <a:ea typeface="+mn-ea"/>
                <a:cs typeface="+mn-cs"/>
                <a:sym typeface="Helvetica Neue Medium"/>
              </a:defRPr>
            </a:pPr>
            <a:r>
              <a:t>010100111011001→0.01✗</a:t>
            </a:r>
          </a:p>
          <a:p>
            <a:pPr>
              <a:defRPr sz="1600" b="0">
                <a:latin typeface="+mn-lt"/>
                <a:ea typeface="+mn-ea"/>
                <a:cs typeface="+mn-cs"/>
                <a:sym typeface="Helvetica Neue Medium"/>
              </a:defRPr>
            </a:pPr>
            <a:r>
              <a:t>111011011101110→0.05✓</a:t>
            </a:r>
          </a:p>
          <a:p>
            <a:pPr>
              <a:defRPr sz="1600" b="0">
                <a:latin typeface="+mn-lt"/>
                <a:ea typeface="+mn-ea"/>
                <a:cs typeface="+mn-cs"/>
                <a:sym typeface="Helvetica Neue Medium"/>
              </a:defRPr>
            </a:pPr>
            <a:r>
              <a:t>…</a:t>
            </a:r>
          </a:p>
          <a:p>
            <a:pPr>
              <a:defRPr sz="1600" b="0">
                <a:latin typeface="+mn-lt"/>
                <a:ea typeface="+mn-ea"/>
                <a:cs typeface="+mn-cs"/>
                <a:sym typeface="Helvetica Neue Medium"/>
              </a:defRPr>
            </a:pPr>
            <a:r>
              <a:t>001100111011010→0.02✓</a:t>
            </a:r>
          </a:p>
        </p:txBody>
      </p:sp>
      <p:sp>
        <p:nvSpPr>
          <p:cNvPr id="152" name="Evolve…"/>
          <p:cNvSpPr/>
          <p:nvPr/>
        </p:nvSpPr>
        <p:spPr>
          <a:xfrm>
            <a:off x="6244133" y="7239297"/>
            <a:ext cx="2954934" cy="1759646"/>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2200" b="0">
                <a:latin typeface="+mn-lt"/>
                <a:ea typeface="+mn-ea"/>
                <a:cs typeface="+mn-cs"/>
                <a:sym typeface="Helvetica Neue Medium"/>
              </a:defRPr>
            </a:pPr>
            <a:r>
              <a:t>Evolve</a:t>
            </a:r>
          </a:p>
          <a:p>
            <a:pPr>
              <a:defRPr sz="1600" b="0">
                <a:latin typeface="+mn-lt"/>
                <a:ea typeface="+mn-ea"/>
                <a:cs typeface="+mn-cs"/>
                <a:sym typeface="Helvetica Neue Medium"/>
              </a:defRPr>
            </a:pPr>
            <a:r>
              <a:t>111011011101110</a:t>
            </a:r>
          </a:p>
          <a:p>
            <a:pPr>
              <a:defRPr sz="1600" b="0">
                <a:latin typeface="+mn-lt"/>
                <a:ea typeface="+mn-ea"/>
                <a:cs typeface="+mn-cs"/>
                <a:sym typeface="Helvetica Neue Medium"/>
              </a:defRPr>
            </a:pPr>
            <a:r>
              <a:t>X</a:t>
            </a:r>
          </a:p>
          <a:p>
            <a:pPr>
              <a:defRPr sz="1600" b="0">
                <a:latin typeface="+mn-lt"/>
                <a:ea typeface="+mn-ea"/>
                <a:cs typeface="+mn-cs"/>
                <a:sym typeface="Helvetica Neue Medium"/>
              </a:defRPr>
            </a:pPr>
            <a:r>
              <a:t>001100111011010</a:t>
            </a:r>
          </a:p>
          <a:p>
            <a:pPr>
              <a:defRPr sz="1600" b="0">
                <a:latin typeface="+mn-lt"/>
                <a:ea typeface="+mn-ea"/>
                <a:cs typeface="+mn-cs"/>
                <a:sym typeface="Helvetica Neue Medium"/>
              </a:defRPr>
            </a:pPr>
            <a:r>
              <a:t>=</a:t>
            </a:r>
          </a:p>
          <a:p>
            <a:pPr>
              <a:defRPr sz="1600" b="0">
                <a:latin typeface="+mn-lt"/>
                <a:ea typeface="+mn-ea"/>
                <a:cs typeface="+mn-cs"/>
                <a:sym typeface="Helvetica Neue Medium"/>
              </a:defRPr>
            </a:pPr>
            <a:r>
              <a:t>001100111101110</a:t>
            </a:r>
          </a:p>
          <a:p>
            <a:pPr>
              <a:defRPr sz="1600" b="0">
                <a:latin typeface="+mn-lt"/>
                <a:ea typeface="+mn-ea"/>
                <a:cs typeface="+mn-cs"/>
                <a:sym typeface="Helvetica Neue Medium"/>
              </a:defRPr>
            </a:pPr>
            <a:endParaRPr/>
          </a:p>
        </p:txBody>
      </p:sp>
      <p:sp>
        <p:nvSpPr>
          <p:cNvPr id="153" name="Line"/>
          <p:cNvSpPr/>
          <p:nvPr/>
        </p:nvSpPr>
        <p:spPr>
          <a:xfrm>
            <a:off x="5271492" y="4097411"/>
            <a:ext cx="891283"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4" name="Line"/>
          <p:cNvSpPr/>
          <p:nvPr/>
        </p:nvSpPr>
        <p:spPr>
          <a:xfrm>
            <a:off x="7710289" y="4943549"/>
            <a:ext cx="1" cy="25415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5" name="Line"/>
          <p:cNvSpPr/>
          <p:nvPr/>
        </p:nvSpPr>
        <p:spPr>
          <a:xfrm>
            <a:off x="7710289" y="6889973"/>
            <a:ext cx="1" cy="25415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1" name="Connection Line"/>
          <p:cNvSpPr/>
          <p:nvPr/>
        </p:nvSpPr>
        <p:spPr>
          <a:xfrm>
            <a:off x="9314477" y="4043246"/>
            <a:ext cx="1400125" cy="4245522"/>
          </a:xfrm>
          <a:custGeom>
            <a:avLst/>
            <a:gdLst/>
            <a:ahLst/>
            <a:cxnLst>
              <a:cxn ang="0">
                <a:pos x="wd2" y="hd2"/>
              </a:cxn>
              <a:cxn ang="5400000">
                <a:pos x="wd2" y="hd2"/>
              </a:cxn>
              <a:cxn ang="10800000">
                <a:pos x="wd2" y="hd2"/>
              </a:cxn>
              <a:cxn ang="16200000">
                <a:pos x="wd2" y="hd2"/>
              </a:cxn>
            </a:cxnLst>
            <a:rect l="0" t="0" r="r" b="b"/>
            <a:pathLst>
              <a:path w="16201" h="21600" extrusionOk="0">
                <a:moveTo>
                  <a:pt x="0" y="21600"/>
                </a:moveTo>
                <a:cubicBezTo>
                  <a:pt x="21460" y="14213"/>
                  <a:pt x="21600" y="7013"/>
                  <a:pt x="421" y="0"/>
                </a:cubicBezTo>
              </a:path>
            </a:pathLst>
          </a:custGeom>
          <a:ln w="25400">
            <a:solidFill>
              <a:srgbClr val="000000"/>
            </a:solidFill>
            <a:miter lim="400000"/>
            <a:tailEnd type="arrow"/>
          </a:ln>
        </p:spPr>
        <p:txBody>
          <a:bodyPr/>
          <a:lstStyle/>
          <a:p>
            <a:endParaRPr/>
          </a:p>
        </p:txBody>
      </p:sp>
      <p:sp>
        <p:nvSpPr>
          <p:cNvPr id="157" name="(1)"/>
          <p:cNvSpPr txBox="1"/>
          <p:nvPr/>
        </p:nvSpPr>
        <p:spPr>
          <a:xfrm>
            <a:off x="2321051" y="3897767"/>
            <a:ext cx="387097" cy="399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b="0">
                <a:solidFill>
                  <a:srgbClr val="5E5E5E"/>
                </a:solidFill>
              </a:defRPr>
            </a:lvl1pPr>
          </a:lstStyle>
          <a:p>
            <a:r>
              <a:t>(1)</a:t>
            </a:r>
          </a:p>
        </p:txBody>
      </p:sp>
      <p:sp>
        <p:nvSpPr>
          <p:cNvPr id="158" name="(2)"/>
          <p:cNvSpPr txBox="1"/>
          <p:nvPr/>
        </p:nvSpPr>
        <p:spPr>
          <a:xfrm>
            <a:off x="6308851" y="3364367"/>
            <a:ext cx="387097" cy="399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b="0">
                <a:solidFill>
                  <a:srgbClr val="5E5E5E"/>
                </a:solidFill>
              </a:defRPr>
            </a:lvl1pPr>
          </a:lstStyle>
          <a:p>
            <a:r>
              <a:t>(2)</a:t>
            </a:r>
          </a:p>
        </p:txBody>
      </p:sp>
      <p:sp>
        <p:nvSpPr>
          <p:cNvPr id="159" name="(3)"/>
          <p:cNvSpPr txBox="1"/>
          <p:nvPr/>
        </p:nvSpPr>
        <p:spPr>
          <a:xfrm>
            <a:off x="6295694" y="5283138"/>
            <a:ext cx="413412"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b="0"/>
            </a:pPr>
            <a:r>
              <a:t>(</a:t>
            </a:r>
            <a:r>
              <a:rPr sz="2000">
                <a:solidFill>
                  <a:srgbClr val="5E5E5E"/>
                </a:solidFill>
              </a:rPr>
              <a:t>3</a:t>
            </a:r>
            <a:r>
              <a:t>)</a:t>
            </a:r>
          </a:p>
        </p:txBody>
      </p:sp>
      <p:sp>
        <p:nvSpPr>
          <p:cNvPr id="160" name="(4)"/>
          <p:cNvSpPr txBox="1"/>
          <p:nvPr/>
        </p:nvSpPr>
        <p:spPr>
          <a:xfrm>
            <a:off x="6308851" y="7260601"/>
            <a:ext cx="387097" cy="399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b="0">
                <a:solidFill>
                  <a:srgbClr val="5E5E5E"/>
                </a:solidFill>
              </a:defRPr>
            </a:lvl1pPr>
          </a:lstStyle>
          <a:p>
            <a:r>
              <a:t>(4)</a:t>
            </a:r>
          </a:p>
        </p:txBody>
      </p:sp>
      <p:sp>
        <p:nvSpPr>
          <p:cNvPr id="2" name="Slide Number Placeholder 1">
            <a:extLst>
              <a:ext uri="{FF2B5EF4-FFF2-40B4-BE49-F238E27FC236}">
                <a16:creationId xmlns:a16="http://schemas.microsoft.com/office/drawing/2014/main" id="{844C4E10-35D4-4713-B9CC-1F35F21401FF}"/>
              </a:ext>
            </a:extLst>
          </p:cNvPr>
          <p:cNvSpPr>
            <a:spLocks noGrp="1"/>
          </p:cNvSpPr>
          <p:nvPr>
            <p:ph type="sldNum" sz="quarter" idx="2"/>
          </p:nvPr>
        </p:nvSpPr>
        <p:spPr/>
        <p:txBody>
          <a:bodyPr/>
          <a:lstStyle/>
          <a:p>
            <a:fld id="{86CB4B4D-7CA3-9044-876B-883B54F8677D}" type="slidenum">
              <a:rPr lang="en-US" smtClean="0"/>
              <a:t>11</a:t>
            </a:fld>
            <a:endParaRPr 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Idea №2. FC-LSTM1"/>
          <p:cNvSpPr txBox="1">
            <a:spLocks noGrp="1"/>
          </p:cNvSpPr>
          <p:nvPr>
            <p:ph type="title"/>
          </p:nvPr>
        </p:nvSpPr>
        <p:spPr>
          <a:prstGeom prst="rect">
            <a:avLst/>
          </a:prstGeom>
        </p:spPr>
        <p:txBody>
          <a:bodyPr/>
          <a:lstStyle/>
          <a:p>
            <a:pPr>
              <a:defRPr sz="7000"/>
            </a:pPr>
            <a:r>
              <a:t>Idea №2. FC-LSTM</a:t>
            </a:r>
            <a:r>
              <a:rPr baseline="31999"/>
              <a:t>1</a:t>
            </a:r>
          </a:p>
        </p:txBody>
      </p:sp>
      <p:sp>
        <p:nvSpPr>
          <p:cNvPr id="164" name="Gradient-based method…"/>
          <p:cNvSpPr txBox="1">
            <a:spLocks noGrp="1"/>
          </p:cNvSpPr>
          <p:nvPr>
            <p:ph type="body" idx="1"/>
          </p:nvPr>
        </p:nvSpPr>
        <p:spPr>
          <a:xfrm>
            <a:off x="952500" y="2590800"/>
            <a:ext cx="4550768" cy="6286500"/>
          </a:xfrm>
          <a:prstGeom prst="rect">
            <a:avLst/>
          </a:prstGeom>
        </p:spPr>
        <p:txBody>
          <a:bodyPr/>
          <a:lstStyle/>
          <a:p>
            <a:r>
              <a:t>Gradient-based method</a:t>
            </a:r>
          </a:p>
          <a:p>
            <a:r>
              <a:t>Hard to train because search space is rugged and non-convex, </a:t>
            </a:r>
          </a:p>
        </p:txBody>
      </p:sp>
      <p:sp>
        <p:nvSpPr>
          <p:cNvPr id="165" name="Input (60x4)"/>
          <p:cNvSpPr/>
          <p:nvPr/>
        </p:nvSpPr>
        <p:spPr>
          <a:xfrm>
            <a:off x="8077200" y="3016250"/>
            <a:ext cx="2954933" cy="600026"/>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latin typeface="+mn-lt"/>
                <a:ea typeface="+mn-ea"/>
                <a:cs typeface="+mn-cs"/>
                <a:sym typeface="Helvetica Neue Medium"/>
              </a:defRPr>
            </a:pPr>
            <a:r>
              <a:t>Input </a:t>
            </a:r>
            <a:r>
              <a:rPr sz="1800" i="1">
                <a:latin typeface="Helvetica Neue"/>
                <a:ea typeface="Helvetica Neue"/>
                <a:cs typeface="Helvetica Neue"/>
                <a:sym typeface="Helvetica Neue"/>
              </a:rPr>
              <a:t>(60x4)</a:t>
            </a:r>
          </a:p>
        </p:txBody>
      </p:sp>
      <p:sp>
        <p:nvSpPr>
          <p:cNvPr id="166" name="LSTM (16)"/>
          <p:cNvSpPr/>
          <p:nvPr/>
        </p:nvSpPr>
        <p:spPr>
          <a:xfrm>
            <a:off x="8077200" y="4311650"/>
            <a:ext cx="2954933" cy="600026"/>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latin typeface="+mn-lt"/>
                <a:ea typeface="+mn-ea"/>
                <a:cs typeface="+mn-cs"/>
                <a:sym typeface="Helvetica Neue Medium"/>
              </a:defRPr>
            </a:pPr>
            <a:r>
              <a:t>LSTM </a:t>
            </a:r>
            <a:r>
              <a:rPr sz="1800"/>
              <a:t>(16)</a:t>
            </a:r>
          </a:p>
        </p:txBody>
      </p:sp>
      <p:sp>
        <p:nvSpPr>
          <p:cNvPr id="167" name="Dense (3)"/>
          <p:cNvSpPr/>
          <p:nvPr/>
        </p:nvSpPr>
        <p:spPr>
          <a:xfrm>
            <a:off x="8077200" y="6889750"/>
            <a:ext cx="2954933" cy="600026"/>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latin typeface="+mn-lt"/>
                <a:ea typeface="+mn-ea"/>
                <a:cs typeface="+mn-cs"/>
                <a:sym typeface="Helvetica Neue Medium"/>
              </a:defRPr>
            </a:pPr>
            <a:r>
              <a:t>Dense </a:t>
            </a:r>
            <a:r>
              <a:rPr sz="1800"/>
              <a:t>(3)</a:t>
            </a:r>
          </a:p>
        </p:txBody>
      </p:sp>
      <p:sp>
        <p:nvSpPr>
          <p:cNvPr id="168" name="Output (Buy/Sell/None)"/>
          <p:cNvSpPr/>
          <p:nvPr/>
        </p:nvSpPr>
        <p:spPr>
          <a:xfrm>
            <a:off x="8077200" y="8147050"/>
            <a:ext cx="2954933" cy="600026"/>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latin typeface="+mn-lt"/>
                <a:ea typeface="+mn-ea"/>
                <a:cs typeface="+mn-cs"/>
                <a:sym typeface="Helvetica Neue Medium"/>
              </a:defRPr>
            </a:pPr>
            <a:r>
              <a:t>Output </a:t>
            </a:r>
            <a:r>
              <a:rPr sz="1800"/>
              <a:t>(Buy/Sell/None)</a:t>
            </a:r>
          </a:p>
        </p:txBody>
      </p:sp>
      <p:sp>
        <p:nvSpPr>
          <p:cNvPr id="169" name="Line"/>
          <p:cNvSpPr/>
          <p:nvPr/>
        </p:nvSpPr>
        <p:spPr>
          <a:xfrm>
            <a:off x="9602291" y="3650257"/>
            <a:ext cx="1" cy="58931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70" name="Line"/>
          <p:cNvSpPr/>
          <p:nvPr/>
        </p:nvSpPr>
        <p:spPr>
          <a:xfrm>
            <a:off x="9602291" y="4945657"/>
            <a:ext cx="1" cy="58931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71" name="Line"/>
          <p:cNvSpPr/>
          <p:nvPr/>
        </p:nvSpPr>
        <p:spPr>
          <a:xfrm>
            <a:off x="9602291" y="7523757"/>
            <a:ext cx="1" cy="58931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72" name="1 https://arxiv.org/pdf/1308.0850.pdf"/>
          <p:cNvSpPr txBox="1"/>
          <p:nvPr/>
        </p:nvSpPr>
        <p:spPr>
          <a:xfrm>
            <a:off x="1394121" y="8925305"/>
            <a:ext cx="4247558" cy="3992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2000" b="0"/>
            </a:pPr>
            <a:r>
              <a:rPr baseline="31999"/>
              <a:t>1</a:t>
            </a:r>
            <a:r>
              <a:t> https://arxiv.org/pdf/1308.0850.pdf</a:t>
            </a:r>
          </a:p>
        </p:txBody>
      </p:sp>
      <p:sp>
        <p:nvSpPr>
          <p:cNvPr id="173" name="LSTM (32)"/>
          <p:cNvSpPr/>
          <p:nvPr/>
        </p:nvSpPr>
        <p:spPr>
          <a:xfrm>
            <a:off x="8124825" y="5594350"/>
            <a:ext cx="2954933" cy="600026"/>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latin typeface="+mn-lt"/>
                <a:ea typeface="+mn-ea"/>
                <a:cs typeface="+mn-cs"/>
                <a:sym typeface="Helvetica Neue Medium"/>
              </a:defRPr>
            </a:pPr>
            <a:r>
              <a:t>LSTM </a:t>
            </a:r>
            <a:r>
              <a:rPr sz="1800"/>
              <a:t>(32)</a:t>
            </a:r>
          </a:p>
        </p:txBody>
      </p:sp>
      <p:sp>
        <p:nvSpPr>
          <p:cNvPr id="174" name="Line"/>
          <p:cNvSpPr/>
          <p:nvPr/>
        </p:nvSpPr>
        <p:spPr>
          <a:xfrm>
            <a:off x="9602291" y="6234707"/>
            <a:ext cx="1" cy="58931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Slide Number Placeholder 1">
            <a:extLst>
              <a:ext uri="{FF2B5EF4-FFF2-40B4-BE49-F238E27FC236}">
                <a16:creationId xmlns:a16="http://schemas.microsoft.com/office/drawing/2014/main" id="{4AC29256-6FC2-4094-8555-A1B5988B312D}"/>
              </a:ext>
            </a:extLst>
          </p:cNvPr>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Why is it so hard‽"/>
          <p:cNvSpPr txBox="1">
            <a:spLocks noGrp="1"/>
          </p:cNvSpPr>
          <p:nvPr>
            <p:ph type="title"/>
          </p:nvPr>
        </p:nvSpPr>
        <p:spPr>
          <a:prstGeom prst="rect">
            <a:avLst/>
          </a:prstGeom>
        </p:spPr>
        <p:txBody>
          <a:bodyPr/>
          <a:lstStyle/>
          <a:p>
            <a:r>
              <a:t>Why is it so hard‽</a:t>
            </a:r>
          </a:p>
        </p:txBody>
      </p:sp>
      <p:sp>
        <p:nvSpPr>
          <p:cNvPr id="177" name="The probability that a monkey will correctly spell…"/>
          <p:cNvSpPr txBox="1">
            <a:spLocks noGrp="1"/>
          </p:cNvSpPr>
          <p:nvPr>
            <p:ph type="body" idx="1"/>
          </p:nvPr>
        </p:nvSpPr>
        <p:spPr>
          <a:xfrm>
            <a:off x="952500" y="2590800"/>
            <a:ext cx="11099800" cy="2322265"/>
          </a:xfrm>
          <a:prstGeom prst="rect">
            <a:avLst/>
          </a:prstGeom>
        </p:spPr>
        <p:txBody>
          <a:bodyPr/>
          <a:lstStyle/>
          <a:p>
            <a:r>
              <a:t>The probability that a monkey will correctly spell </a:t>
            </a:r>
          </a:p>
          <a:p>
            <a:pPr marL="0" lvl="1" indent="0">
              <a:buSzTx/>
              <a:buNone/>
            </a:pPr>
            <a:r>
              <a:t>                           </a:t>
            </a:r>
            <a:r>
              <a:rPr sz="4000">
                <a:latin typeface="American Typewriter"/>
                <a:ea typeface="American Typewriter"/>
                <a:cs typeface="American Typewriter"/>
                <a:sym typeface="American Typewriter"/>
              </a:rPr>
              <a:t>“To be or not to be”</a:t>
            </a:r>
          </a:p>
        </p:txBody>
      </p:sp>
      <mc:AlternateContent xmlns:mc="http://schemas.openxmlformats.org/markup-compatibility/2006" xmlns:a14="http://schemas.microsoft.com/office/drawing/2010/main">
        <mc:Choice Requires="a14">
          <p:sp>
            <p:nvSpPr>
              <p:cNvPr id="178" name="Equation"/>
              <p:cNvSpPr txBox="1"/>
              <p:nvPr/>
            </p:nvSpPr>
            <p:spPr>
              <a:xfrm>
                <a:off x="3761551" y="5238594"/>
                <a:ext cx="5481697" cy="1141477"/>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4200" i="1">
                          <a:solidFill>
                            <a:srgbClr val="000000"/>
                          </a:solidFill>
                          <a:latin typeface="Cambria Math" panose="02040503050406030204" pitchFamily="18" charset="0"/>
                        </a:rPr>
                        <m:t>𝑃</m:t>
                      </m:r>
                      <m:r>
                        <a:rPr sz="4200" i="1">
                          <a:solidFill>
                            <a:srgbClr val="000000"/>
                          </a:solidFill>
                          <a:latin typeface="Cambria Math" panose="02040503050406030204" pitchFamily="18" charset="0"/>
                        </a:rPr>
                        <m:t>=(</m:t>
                      </m:r>
                      <m:f>
                        <m:fPr>
                          <m:ctrlPr>
                            <a:rPr sz="4200" i="1">
                              <a:solidFill>
                                <a:srgbClr val="000000"/>
                              </a:solidFill>
                              <a:latin typeface="Cambria Math" panose="02040503050406030204" pitchFamily="18" charset="0"/>
                            </a:rPr>
                          </m:ctrlPr>
                        </m:fPr>
                        <m:num>
                          <m:r>
                            <a:rPr sz="4200" i="1">
                              <a:solidFill>
                                <a:srgbClr val="000000"/>
                              </a:solidFill>
                              <a:latin typeface="Cambria Math" panose="02040503050406030204" pitchFamily="18" charset="0"/>
                            </a:rPr>
                            <m:t>1</m:t>
                          </m:r>
                        </m:num>
                        <m:den>
                          <m:r>
                            <a:rPr sz="4200" i="1">
                              <a:solidFill>
                                <a:srgbClr val="000000"/>
                              </a:solidFill>
                              <a:latin typeface="Cambria Math" panose="02040503050406030204" pitchFamily="18" charset="0"/>
                            </a:rPr>
                            <m:t>7</m:t>
                          </m:r>
                        </m:den>
                      </m:f>
                      <m:sSup>
                        <m:sSupPr>
                          <m:ctrlPr>
                            <a:rPr sz="4200" i="1">
                              <a:solidFill>
                                <a:srgbClr val="000000"/>
                              </a:solidFill>
                              <a:latin typeface="Cambria Math" panose="02040503050406030204" pitchFamily="18" charset="0"/>
                            </a:rPr>
                          </m:ctrlPr>
                        </m:sSupPr>
                        <m:e>
                          <m:r>
                            <a:rPr sz="4200" i="1">
                              <a:solidFill>
                                <a:srgbClr val="000000"/>
                              </a:solidFill>
                              <a:latin typeface="Cambria Math" panose="02040503050406030204" pitchFamily="18" charset="0"/>
                            </a:rPr>
                            <m:t>)</m:t>
                          </m:r>
                        </m:e>
                        <m:sup>
                          <m:r>
                            <a:rPr sz="4200" i="1">
                              <a:solidFill>
                                <a:srgbClr val="000000"/>
                              </a:solidFill>
                              <a:latin typeface="Cambria Math" panose="02040503050406030204" pitchFamily="18" charset="0"/>
                            </a:rPr>
                            <m:t>18</m:t>
                          </m:r>
                        </m:sup>
                      </m:sSup>
                      <m:r>
                        <a:rPr sz="4200" i="1">
                          <a:solidFill>
                            <a:srgbClr val="000000"/>
                          </a:solidFill>
                          <a:latin typeface="Cambria Math" panose="02040503050406030204" pitchFamily="18" charset="0"/>
                        </a:rPr>
                        <m:t>=6.14×</m:t>
                      </m:r>
                      <m:sSup>
                        <m:sSupPr>
                          <m:ctrlPr>
                            <a:rPr sz="4200" i="1">
                              <a:solidFill>
                                <a:srgbClr val="000000"/>
                              </a:solidFill>
                              <a:latin typeface="Cambria Math" panose="02040503050406030204" pitchFamily="18" charset="0"/>
                            </a:rPr>
                          </m:ctrlPr>
                        </m:sSupPr>
                        <m:e>
                          <m:r>
                            <a:rPr sz="4200" i="1">
                              <a:solidFill>
                                <a:srgbClr val="000000"/>
                              </a:solidFill>
                              <a:latin typeface="Cambria Math" panose="02040503050406030204" pitchFamily="18" charset="0"/>
                            </a:rPr>
                            <m:t>10</m:t>
                          </m:r>
                        </m:e>
                        <m:sup>
                          <m:r>
                            <a:rPr sz="4200" i="1">
                              <a:solidFill>
                                <a:srgbClr val="000000"/>
                              </a:solidFill>
                              <a:latin typeface="Cambria Math" panose="02040503050406030204" pitchFamily="18" charset="0"/>
                            </a:rPr>
                            <m:t>−16</m:t>
                          </m:r>
                        </m:sup>
                      </m:sSup>
                    </m:oMath>
                  </m:oMathPara>
                </a14:m>
                <a:endParaRPr sz="4200"/>
              </a:p>
            </p:txBody>
          </p:sp>
        </mc:Choice>
        <mc:Fallback xmlns="">
          <p:sp>
            <p:nvSpPr>
              <p:cNvPr id="178" name="Equation"/>
              <p:cNvSpPr txBox="1">
                <a:spLocks noRot="1" noChangeAspect="1" noMove="1" noResize="1" noEditPoints="1" noAdjustHandles="1" noChangeArrowheads="1" noChangeShapeType="1" noTextEdit="1"/>
              </p:cNvSpPr>
              <p:nvPr/>
            </p:nvSpPr>
            <p:spPr>
              <a:xfrm>
                <a:off x="3761551" y="5238594"/>
                <a:ext cx="5481697" cy="1141477"/>
              </a:xfrm>
              <a:prstGeom prst="rect">
                <a:avLst/>
              </a:prstGeom>
              <a:blipFill>
                <a:blip r:embed="rId2"/>
                <a:stretch>
                  <a:fillRect r="-6897" b="-5319"/>
                </a:stretch>
              </a:blipFill>
              <a:ln w="12700">
                <a:miter lim="400000"/>
              </a:ln>
            </p:spPr>
            <p:txBody>
              <a:bodyPr/>
              <a:lstStyle/>
              <a:p>
                <a:r>
                  <a:rPr lang="en-US">
                    <a:noFill/>
                  </a:rPr>
                  <a:t> </a:t>
                </a:r>
              </a:p>
            </p:txBody>
          </p:sp>
        </mc:Fallback>
      </mc:AlternateContent>
      <p:sp>
        <p:nvSpPr>
          <p:cNvPr id="179" name="With 1 million monkeys each typing a word per second we will be searching for"/>
          <p:cNvSpPr txBox="1"/>
          <p:nvPr/>
        </p:nvSpPr>
        <p:spPr>
          <a:xfrm>
            <a:off x="952500" y="6705600"/>
            <a:ext cx="11099800" cy="965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lnSpcReduction="10000"/>
          </a:bodyPr>
          <a:lstStyle>
            <a:lvl1pPr marL="400050" indent="-400050" algn="l" defTabSz="525779">
              <a:spcBef>
                <a:spcPts val="3700"/>
              </a:spcBef>
              <a:buSzPct val="145000"/>
              <a:buChar char="•"/>
              <a:defRPr sz="2880" b="0"/>
            </a:lvl1pPr>
          </a:lstStyle>
          <a:p>
            <a:r>
              <a:t>With 1 million monkeys each typing a word per second we will be searching for </a:t>
            </a:r>
          </a:p>
        </p:txBody>
      </p:sp>
      <mc:AlternateContent xmlns:mc="http://schemas.openxmlformats.org/markup-compatibility/2006" xmlns:a14="http://schemas.microsoft.com/office/drawing/2010/main">
        <mc:Choice Requires="a14">
          <p:sp>
            <p:nvSpPr>
              <p:cNvPr id="180" name="Equation"/>
              <p:cNvSpPr txBox="1"/>
              <p:nvPr/>
            </p:nvSpPr>
            <p:spPr>
              <a:xfrm>
                <a:off x="3943836" y="7729346"/>
                <a:ext cx="5117128" cy="888097"/>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f>
                        <m:fPr>
                          <m:ctrlPr>
                            <a:rPr sz="3000" i="1">
                              <a:solidFill>
                                <a:srgbClr val="000000"/>
                              </a:solidFill>
                              <a:latin typeface="Cambria Math" panose="02040503050406030204" pitchFamily="18" charset="0"/>
                            </a:rPr>
                          </m:ctrlPr>
                        </m:fPr>
                        <m:num>
                          <m:sSup>
                            <m:sSupPr>
                              <m:ctrlPr>
                                <a:rPr sz="3000" i="1">
                                  <a:solidFill>
                                    <a:srgbClr val="000000"/>
                                  </a:solidFill>
                                  <a:latin typeface="Cambria Math" panose="02040503050406030204" pitchFamily="18" charset="0"/>
                                </a:rPr>
                              </m:ctrlPr>
                            </m:sSupPr>
                            <m:e>
                              <m:r>
                                <a:rPr sz="3000" i="1">
                                  <a:solidFill>
                                    <a:srgbClr val="000000"/>
                                  </a:solidFill>
                                  <a:latin typeface="Cambria Math" panose="02040503050406030204" pitchFamily="18" charset="0"/>
                                </a:rPr>
                                <m:t>7</m:t>
                              </m:r>
                            </m:e>
                            <m:sup>
                              <m:r>
                                <a:rPr sz="3000" i="1">
                                  <a:solidFill>
                                    <a:srgbClr val="000000"/>
                                  </a:solidFill>
                                  <a:latin typeface="Cambria Math" panose="02040503050406030204" pitchFamily="18" charset="0"/>
                                </a:rPr>
                                <m:t>18</m:t>
                              </m:r>
                            </m:sup>
                          </m:sSup>
                        </m:num>
                        <m:den>
                          <m:r>
                            <a:rPr sz="3000" i="1">
                              <a:solidFill>
                                <a:srgbClr val="000000"/>
                              </a:solidFill>
                              <a:latin typeface="Cambria Math" panose="02040503050406030204" pitchFamily="18" charset="0"/>
                            </a:rPr>
                            <m:t>1×</m:t>
                          </m:r>
                          <m:sSup>
                            <m:sSupPr>
                              <m:ctrlPr>
                                <a:rPr sz="3000" i="1">
                                  <a:solidFill>
                                    <a:srgbClr val="000000"/>
                                  </a:solidFill>
                                  <a:latin typeface="Cambria Math" panose="02040503050406030204" pitchFamily="18" charset="0"/>
                                </a:rPr>
                              </m:ctrlPr>
                            </m:sSupPr>
                            <m:e>
                              <m:r>
                                <a:rPr sz="3000" i="1">
                                  <a:solidFill>
                                    <a:srgbClr val="000000"/>
                                  </a:solidFill>
                                  <a:latin typeface="Cambria Math" panose="02040503050406030204" pitchFamily="18" charset="0"/>
                                </a:rPr>
                                <m:t>10</m:t>
                              </m:r>
                            </m:e>
                            <m:sup>
                              <m:r>
                                <a:rPr sz="3000" i="1">
                                  <a:solidFill>
                                    <a:srgbClr val="000000"/>
                                  </a:solidFill>
                                  <a:latin typeface="Cambria Math" panose="02040503050406030204" pitchFamily="18" charset="0"/>
                                </a:rPr>
                                <m:t>6</m:t>
                              </m:r>
                            </m:sup>
                          </m:sSup>
                          <m:r>
                            <a:rPr sz="3000" i="1">
                              <a:solidFill>
                                <a:srgbClr val="000000"/>
                              </a:solidFill>
                              <a:latin typeface="Cambria Math" panose="02040503050406030204" pitchFamily="18" charset="0"/>
                            </a:rPr>
                            <m:t>∗3.154×</m:t>
                          </m:r>
                          <m:sSup>
                            <m:sSupPr>
                              <m:ctrlPr>
                                <a:rPr sz="3000" i="1">
                                  <a:solidFill>
                                    <a:srgbClr val="000000"/>
                                  </a:solidFill>
                                  <a:latin typeface="Cambria Math" panose="02040503050406030204" pitchFamily="18" charset="0"/>
                                </a:rPr>
                              </m:ctrlPr>
                            </m:sSupPr>
                            <m:e>
                              <m:r>
                                <a:rPr sz="3000" i="1">
                                  <a:solidFill>
                                    <a:srgbClr val="000000"/>
                                  </a:solidFill>
                                  <a:latin typeface="Cambria Math" panose="02040503050406030204" pitchFamily="18" charset="0"/>
                                </a:rPr>
                                <m:t>10</m:t>
                              </m:r>
                            </m:e>
                            <m:sup>
                              <m:r>
                                <a:rPr sz="3000" i="1">
                                  <a:solidFill>
                                    <a:srgbClr val="000000"/>
                                  </a:solidFill>
                                  <a:latin typeface="Cambria Math" panose="02040503050406030204" pitchFamily="18" charset="0"/>
                                </a:rPr>
                                <m:t>7</m:t>
                              </m:r>
                            </m:sup>
                          </m:sSup>
                        </m:den>
                      </m:f>
                      <m:r>
                        <a:rPr sz="3000" i="1">
                          <a:solidFill>
                            <a:srgbClr val="000000"/>
                          </a:solidFill>
                          <a:latin typeface="Cambria Math" panose="02040503050406030204" pitchFamily="18" charset="0"/>
                        </a:rPr>
                        <m:t>=50</m:t>
                      </m:r>
                      <m:r>
                        <a:rPr sz="3000" i="1">
                          <a:solidFill>
                            <a:srgbClr val="000000"/>
                          </a:solidFill>
                          <a:latin typeface="Cambria Math" panose="02040503050406030204" pitchFamily="18" charset="0"/>
                        </a:rPr>
                        <m:t>𝑦𝑒𝑎𝑟𝑠</m:t>
                      </m:r>
                    </m:oMath>
                  </m:oMathPara>
                </a14:m>
                <a:endParaRPr sz="3000"/>
              </a:p>
            </p:txBody>
          </p:sp>
        </mc:Choice>
        <mc:Fallback xmlns="">
          <p:sp>
            <p:nvSpPr>
              <p:cNvPr id="180" name="Equation"/>
              <p:cNvSpPr txBox="1">
                <a:spLocks noRot="1" noChangeAspect="1" noMove="1" noResize="1" noEditPoints="1" noAdjustHandles="1" noChangeArrowheads="1" noChangeShapeType="1" noTextEdit="1"/>
              </p:cNvSpPr>
              <p:nvPr/>
            </p:nvSpPr>
            <p:spPr>
              <a:xfrm>
                <a:off x="3943836" y="7729346"/>
                <a:ext cx="5117128" cy="888097"/>
              </a:xfrm>
              <a:prstGeom prst="rect">
                <a:avLst/>
              </a:prstGeom>
              <a:blipFill>
                <a:blip r:embed="rId3"/>
                <a:stretch>
                  <a:fillRect l="-119" r="-6675" b="-3425"/>
                </a:stretch>
              </a:blipFill>
              <a:ln w="12700">
                <a:miter lim="400000"/>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EB66C65-CF02-479D-B25D-BE86066C9EF5}"/>
              </a:ext>
            </a:extLst>
          </p:cNvPr>
          <p:cNvSpPr>
            <a:spLocks noGrp="1"/>
          </p:cNvSpPr>
          <p:nvPr>
            <p:ph type="sldNum" sz="quarter" idx="2"/>
          </p:nvPr>
        </p:nvSpPr>
        <p:spPr/>
        <p:txBody>
          <a:bodyPr/>
          <a:lstStyle/>
          <a:p>
            <a:fld id="{86CB4B4D-7CA3-9044-876B-883B54F8677D}" type="slidenum">
              <a:rPr lang="en-US" smtClean="0"/>
              <a:t>13</a:t>
            </a:fld>
            <a:endParaRPr 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 name="Table"/>
          <p:cNvGraphicFramePr/>
          <p:nvPr/>
        </p:nvGraphicFramePr>
        <p:xfrm>
          <a:off x="5751508" y="3234650"/>
          <a:ext cx="3451375" cy="3237732"/>
        </p:xfrm>
        <a:graphic>
          <a:graphicData uri="http://schemas.openxmlformats.org/drawingml/2006/table">
            <a:tbl>
              <a:tblPr>
                <a:tableStyleId>{2708684C-4D16-4618-839F-0558EEFCDFE6}</a:tableStyleId>
              </a:tblPr>
              <a:tblGrid>
                <a:gridCol w="1719336">
                  <a:extLst>
                    <a:ext uri="{9D8B030D-6E8A-4147-A177-3AD203B41FA5}">
                      <a16:colId xmlns:a16="http://schemas.microsoft.com/office/drawing/2014/main" val="20000"/>
                    </a:ext>
                  </a:extLst>
                </a:gridCol>
                <a:gridCol w="1719336">
                  <a:extLst>
                    <a:ext uri="{9D8B030D-6E8A-4147-A177-3AD203B41FA5}">
                      <a16:colId xmlns:a16="http://schemas.microsoft.com/office/drawing/2014/main" val="20001"/>
                    </a:ext>
                  </a:extLst>
                </a:gridCol>
              </a:tblGrid>
              <a:tr h="1612515">
                <a:tc>
                  <a:txBody>
                    <a:bodyPr/>
                    <a:lstStyle/>
                    <a:p>
                      <a:pPr defTabSz="914400">
                        <a:defRPr sz="2200">
                          <a:solidFill>
                            <a:srgbClr val="5E5E5E"/>
                          </a:solidFill>
                          <a:sym typeface="Helvetica Neue"/>
                        </a:defRPr>
                      </a:pPr>
                      <a:endParaRPr/>
                    </a:p>
                  </a:txBody>
                  <a:tcPr marL="50800" marR="50800" marT="50800" marB="50800" anchor="ctr" horzOverflow="overflow">
                    <a:lnL w="12700">
                      <a:solidFill>
                        <a:srgbClr val="5E5E5E"/>
                      </a:solidFill>
                      <a:miter lim="400000"/>
                    </a:lnL>
                    <a:lnT w="12700">
                      <a:solidFill>
                        <a:srgbClr val="5E5E5E"/>
                      </a:solidFill>
                      <a:miter lim="400000"/>
                    </a:lnT>
                    <a:solidFill>
                      <a:srgbClr val="FFFFFF"/>
                    </a:solidFill>
                  </a:tcPr>
                </a:tc>
                <a:tc>
                  <a:txBody>
                    <a:bodyPr/>
                    <a:lstStyle/>
                    <a:p>
                      <a:pPr defTabSz="914400">
                        <a:defRPr sz="2200">
                          <a:solidFill>
                            <a:srgbClr val="5E5E5E"/>
                          </a:solidFill>
                          <a:sym typeface="Helvetica Neue"/>
                        </a:defRPr>
                      </a:pPr>
                      <a:endParaRPr/>
                    </a:p>
                  </a:txBody>
                  <a:tcPr marL="50800" marR="50800" marT="50800" marB="50800" anchor="ctr" horzOverflow="overflow">
                    <a:lnR w="12700">
                      <a:solidFill>
                        <a:srgbClr val="5E5E5E"/>
                      </a:solidFill>
                      <a:miter lim="400000"/>
                    </a:lnR>
                    <a:lnT w="12700">
                      <a:solidFill>
                        <a:srgbClr val="5E5E5E"/>
                      </a:solidFill>
                      <a:miter lim="400000"/>
                    </a:lnT>
                    <a:solidFill>
                      <a:srgbClr val="FFFFFF"/>
                    </a:solidFill>
                  </a:tcPr>
                </a:tc>
                <a:extLst>
                  <a:ext uri="{0D108BD9-81ED-4DB2-BD59-A6C34878D82A}">
                    <a16:rowId xmlns:a16="http://schemas.microsoft.com/office/drawing/2014/main" val="10000"/>
                  </a:ext>
                </a:extLst>
              </a:tr>
              <a:tr h="1612515">
                <a:tc>
                  <a:txBody>
                    <a:bodyPr/>
                    <a:lstStyle/>
                    <a:p>
                      <a:pPr defTabSz="914400">
                        <a:defRPr sz="2200">
                          <a:solidFill>
                            <a:srgbClr val="5E5E5E"/>
                          </a:solidFill>
                          <a:sym typeface="Helvetica Neue"/>
                        </a:defRPr>
                      </a:pPr>
                      <a:endParaRPr/>
                    </a:p>
                  </a:txBody>
                  <a:tcPr marL="50800" marR="50800" marT="50800" marB="50800" anchor="ctr" horzOverflow="overflow">
                    <a:lnL w="12700">
                      <a:solidFill>
                        <a:srgbClr val="5E5E5E"/>
                      </a:solidFill>
                      <a:miter lim="400000"/>
                    </a:lnL>
                    <a:lnB w="12700">
                      <a:solidFill>
                        <a:srgbClr val="5E5E5E"/>
                      </a:solidFill>
                      <a:miter lim="400000"/>
                    </a:lnB>
                    <a:solidFill>
                      <a:srgbClr val="FFFFFF"/>
                    </a:solidFill>
                  </a:tcPr>
                </a:tc>
                <a:tc>
                  <a:txBody>
                    <a:bodyPr/>
                    <a:lstStyle/>
                    <a:p>
                      <a:pPr defTabSz="914400">
                        <a:defRPr sz="2200">
                          <a:solidFill>
                            <a:srgbClr val="5E5E5E"/>
                          </a:solidFill>
                          <a:sym typeface="Helvetica Neue"/>
                        </a:defRPr>
                      </a:pPr>
                      <a:endParaRPr/>
                    </a:p>
                  </a:txBody>
                  <a:tcPr marL="50800" marR="50800" marT="50800" marB="50800" anchor="ctr" horzOverflow="overflow">
                    <a:lnR w="12700">
                      <a:solidFill>
                        <a:srgbClr val="5E5E5E"/>
                      </a:solidFill>
                      <a:miter lim="400000"/>
                    </a:lnR>
                    <a:lnB w="12700">
                      <a:solidFill>
                        <a:srgbClr val="5E5E5E"/>
                      </a:solidFill>
                      <a:miter lim="400000"/>
                    </a:lnB>
                    <a:solidFill>
                      <a:srgbClr val="FFFFFF"/>
                    </a:solidFill>
                  </a:tcPr>
                </a:tc>
                <a:extLst>
                  <a:ext uri="{0D108BD9-81ED-4DB2-BD59-A6C34878D82A}">
                    <a16:rowId xmlns:a16="http://schemas.microsoft.com/office/drawing/2014/main" val="10001"/>
                  </a:ext>
                </a:extLst>
              </a:tr>
            </a:tbl>
          </a:graphicData>
        </a:graphic>
      </p:graphicFrame>
      <p:sp>
        <p:nvSpPr>
          <p:cNvPr id="183" name="Oval"/>
          <p:cNvSpPr/>
          <p:nvPr/>
        </p:nvSpPr>
        <p:spPr>
          <a:xfrm>
            <a:off x="5172493" y="2897088"/>
            <a:ext cx="4585175" cy="2269878"/>
          </a:xfrm>
          <a:prstGeom prst="ellipse">
            <a:avLst/>
          </a:prstGeom>
          <a:ln w="12700">
            <a:solidFill>
              <a:srgbClr val="000000"/>
            </a:solidFill>
            <a:custDash>
              <a:ds d="600000" sp="600000"/>
            </a:custDash>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4" name="Search Space"/>
          <p:cNvSpPr txBox="1">
            <a:spLocks noGrp="1"/>
          </p:cNvSpPr>
          <p:nvPr>
            <p:ph type="title"/>
          </p:nvPr>
        </p:nvSpPr>
        <p:spPr>
          <a:prstGeom prst="rect">
            <a:avLst/>
          </a:prstGeom>
        </p:spPr>
        <p:txBody>
          <a:bodyPr/>
          <a:lstStyle/>
          <a:p>
            <a:r>
              <a:t>Search Space</a:t>
            </a:r>
          </a:p>
        </p:txBody>
      </p:sp>
      <p:sp>
        <p:nvSpPr>
          <p:cNvPr id="185" name="Line"/>
          <p:cNvSpPr/>
          <p:nvPr/>
        </p:nvSpPr>
        <p:spPr>
          <a:xfrm flipV="1">
            <a:off x="3111499" y="2787649"/>
            <a:ext cx="1" cy="5944915"/>
          </a:xfrm>
          <a:prstGeom prst="line">
            <a:avLst/>
          </a:prstGeom>
          <a:ln w="127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6" name="Line"/>
          <p:cNvSpPr/>
          <p:nvPr/>
        </p:nvSpPr>
        <p:spPr>
          <a:xfrm>
            <a:off x="3103782" y="8743351"/>
            <a:ext cx="6823784" cy="1"/>
          </a:xfrm>
          <a:prstGeom prst="line">
            <a:avLst/>
          </a:prstGeom>
          <a:ln w="127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7" name="D1"/>
          <p:cNvSpPr txBox="1"/>
          <p:nvPr/>
        </p:nvSpPr>
        <p:spPr>
          <a:xfrm>
            <a:off x="2433286" y="5306670"/>
            <a:ext cx="453137"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a:t>
            </a:r>
            <a:r>
              <a:rPr baseline="-5999"/>
              <a:t>1</a:t>
            </a:r>
          </a:p>
        </p:txBody>
      </p:sp>
      <p:sp>
        <p:nvSpPr>
          <p:cNvPr id="188" name="D2"/>
          <p:cNvSpPr txBox="1"/>
          <p:nvPr/>
        </p:nvSpPr>
        <p:spPr>
          <a:xfrm>
            <a:off x="6491732" y="8864599"/>
            <a:ext cx="453137"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a:t>
            </a:r>
            <a:r>
              <a:rPr baseline="-5999"/>
              <a:t>2</a:t>
            </a:r>
          </a:p>
        </p:txBody>
      </p:sp>
      <p:sp>
        <p:nvSpPr>
          <p:cNvPr id="189" name="Line"/>
          <p:cNvSpPr/>
          <p:nvPr/>
        </p:nvSpPr>
        <p:spPr>
          <a:xfrm flipV="1">
            <a:off x="3111499" y="3091337"/>
            <a:ext cx="1872860" cy="5641227"/>
          </a:xfrm>
          <a:prstGeom prst="line">
            <a:avLst/>
          </a:prstGeom>
          <a:ln w="127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0" name="D3"/>
          <p:cNvSpPr txBox="1"/>
          <p:nvPr/>
        </p:nvSpPr>
        <p:spPr>
          <a:xfrm>
            <a:off x="4223986" y="3138889"/>
            <a:ext cx="453137"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a:t>
            </a:r>
            <a:r>
              <a:rPr baseline="-5999"/>
              <a:t>3</a:t>
            </a:r>
          </a:p>
        </p:txBody>
      </p:sp>
      <p:sp>
        <p:nvSpPr>
          <p:cNvPr id="191" name="1111"/>
          <p:cNvSpPr/>
          <p:nvPr/>
        </p:nvSpPr>
        <p:spPr>
          <a:xfrm>
            <a:off x="7807250" y="3582069"/>
            <a:ext cx="920900" cy="9209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1252"/>
                </a:moveTo>
                <a:cubicBezTo>
                  <a:pt x="16065" y="1252"/>
                  <a:pt x="20348" y="5536"/>
                  <a:pt x="20348" y="10800"/>
                </a:cubicBezTo>
                <a:cubicBezTo>
                  <a:pt x="20348" y="16065"/>
                  <a:pt x="16064" y="20348"/>
                  <a:pt x="10800" y="20348"/>
                </a:cubicBezTo>
                <a:cubicBezTo>
                  <a:pt x="5536" y="20348"/>
                  <a:pt x="1252" y="16065"/>
                  <a:pt x="1252" y="10800"/>
                </a:cubicBezTo>
                <a:cubicBezTo>
                  <a:pt x="1252" y="5536"/>
                  <a:pt x="5535" y="1252"/>
                  <a:pt x="10800" y="1252"/>
                </a:cubicBezTo>
                <a:close/>
                <a:moveTo>
                  <a:pt x="10800" y="1520"/>
                </a:moveTo>
                <a:cubicBezTo>
                  <a:pt x="5684" y="1520"/>
                  <a:pt x="1520" y="5684"/>
                  <a:pt x="1520" y="10800"/>
                </a:cubicBezTo>
                <a:cubicBezTo>
                  <a:pt x="1520" y="15916"/>
                  <a:pt x="5684" y="20080"/>
                  <a:pt x="10800" y="20080"/>
                </a:cubicBezTo>
                <a:cubicBezTo>
                  <a:pt x="15916" y="20080"/>
                  <a:pt x="20078" y="15916"/>
                  <a:pt x="20078" y="10800"/>
                </a:cubicBezTo>
                <a:cubicBezTo>
                  <a:pt x="20078" y="5684"/>
                  <a:pt x="15916" y="1520"/>
                  <a:pt x="10800" y="1520"/>
                </a:cubicBezTo>
                <a:close/>
                <a:moveTo>
                  <a:pt x="10800" y="2810"/>
                </a:moveTo>
                <a:cubicBezTo>
                  <a:pt x="15213" y="2810"/>
                  <a:pt x="18789" y="6387"/>
                  <a:pt x="18789" y="10800"/>
                </a:cubicBezTo>
                <a:cubicBezTo>
                  <a:pt x="18789" y="15213"/>
                  <a:pt x="15213" y="18790"/>
                  <a:pt x="10800" y="18790"/>
                </a:cubicBezTo>
                <a:cubicBezTo>
                  <a:pt x="6387" y="18790"/>
                  <a:pt x="2810" y="15213"/>
                  <a:pt x="2810" y="10800"/>
                </a:cubicBezTo>
                <a:cubicBezTo>
                  <a:pt x="2810" y="6387"/>
                  <a:pt x="6387" y="2810"/>
                  <a:pt x="10800" y="2810"/>
                </a:cubicBezTo>
                <a:close/>
                <a:moveTo>
                  <a:pt x="10800" y="4855"/>
                </a:moveTo>
                <a:cubicBezTo>
                  <a:pt x="7517" y="4855"/>
                  <a:pt x="4855" y="7517"/>
                  <a:pt x="4855" y="10800"/>
                </a:cubicBezTo>
                <a:cubicBezTo>
                  <a:pt x="4855" y="14083"/>
                  <a:pt x="7517" y="16745"/>
                  <a:pt x="10800" y="16745"/>
                </a:cubicBezTo>
                <a:cubicBezTo>
                  <a:pt x="14083" y="16745"/>
                  <a:pt x="16743" y="14083"/>
                  <a:pt x="16743" y="10800"/>
                </a:cubicBezTo>
                <a:cubicBezTo>
                  <a:pt x="16743" y="7517"/>
                  <a:pt x="14083" y="4855"/>
                  <a:pt x="10800" y="4855"/>
                </a:cubicBezTo>
                <a:close/>
                <a:moveTo>
                  <a:pt x="10800" y="6664"/>
                </a:moveTo>
                <a:cubicBezTo>
                  <a:pt x="13085" y="6664"/>
                  <a:pt x="14936" y="8515"/>
                  <a:pt x="14936" y="10800"/>
                </a:cubicBezTo>
                <a:cubicBezTo>
                  <a:pt x="14936" y="13085"/>
                  <a:pt x="13085" y="14936"/>
                  <a:pt x="10800" y="14936"/>
                </a:cubicBezTo>
                <a:cubicBezTo>
                  <a:pt x="8515" y="14936"/>
                  <a:pt x="6662" y="13085"/>
                  <a:pt x="6662" y="10800"/>
                </a:cubicBezTo>
                <a:cubicBezTo>
                  <a:pt x="6662" y="8515"/>
                  <a:pt x="8515" y="6664"/>
                  <a:pt x="10800" y="6664"/>
                </a:cubicBezTo>
                <a:close/>
                <a:moveTo>
                  <a:pt x="10800" y="8755"/>
                </a:moveTo>
                <a:cubicBezTo>
                  <a:pt x="10276" y="8755"/>
                  <a:pt x="9752" y="8954"/>
                  <a:pt x="9352" y="9354"/>
                </a:cubicBezTo>
                <a:cubicBezTo>
                  <a:pt x="8553" y="10153"/>
                  <a:pt x="8553" y="11447"/>
                  <a:pt x="9352" y="12246"/>
                </a:cubicBezTo>
                <a:cubicBezTo>
                  <a:pt x="10151" y="13045"/>
                  <a:pt x="11447" y="13045"/>
                  <a:pt x="12246" y="12246"/>
                </a:cubicBezTo>
                <a:cubicBezTo>
                  <a:pt x="13045" y="11447"/>
                  <a:pt x="13045" y="10153"/>
                  <a:pt x="12246" y="9354"/>
                </a:cubicBezTo>
                <a:cubicBezTo>
                  <a:pt x="11847" y="8954"/>
                  <a:pt x="11324" y="8755"/>
                  <a:pt x="10800" y="8755"/>
                </a:cubicBezTo>
                <a:close/>
              </a:path>
            </a:pathLst>
          </a:custGeom>
          <a:solidFill>
            <a:srgbClr val="D6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1111</a:t>
            </a:r>
          </a:p>
        </p:txBody>
      </p:sp>
      <p:graphicFrame>
        <p:nvGraphicFramePr>
          <p:cNvPr id="192" name="Table"/>
          <p:cNvGraphicFramePr/>
          <p:nvPr/>
        </p:nvGraphicFramePr>
        <p:xfrm>
          <a:off x="4920243" y="4617938"/>
          <a:ext cx="3451375" cy="3237732"/>
        </p:xfrm>
        <a:graphic>
          <a:graphicData uri="http://schemas.openxmlformats.org/drawingml/2006/table">
            <a:tbl>
              <a:tblPr>
                <a:tableStyleId>{2708684C-4D16-4618-839F-0558EEFCDFE6}</a:tableStyleId>
              </a:tblPr>
              <a:tblGrid>
                <a:gridCol w="1719336">
                  <a:extLst>
                    <a:ext uri="{9D8B030D-6E8A-4147-A177-3AD203B41FA5}">
                      <a16:colId xmlns:a16="http://schemas.microsoft.com/office/drawing/2014/main" val="20000"/>
                    </a:ext>
                  </a:extLst>
                </a:gridCol>
                <a:gridCol w="1719336">
                  <a:extLst>
                    <a:ext uri="{9D8B030D-6E8A-4147-A177-3AD203B41FA5}">
                      <a16:colId xmlns:a16="http://schemas.microsoft.com/office/drawing/2014/main" val="20001"/>
                    </a:ext>
                  </a:extLst>
                </a:gridCol>
              </a:tblGrid>
              <a:tr h="1612515">
                <a:tc>
                  <a:txBody>
                    <a:bodyPr/>
                    <a:lstStyle/>
                    <a:p>
                      <a:pPr defTabSz="914400">
                        <a:defRPr sz="2200">
                          <a:sym typeface="Helvetica Neue"/>
                        </a:defRPr>
                      </a:pPr>
                      <a:endParaRPr/>
                    </a:p>
                  </a:txBody>
                  <a:tcPr marL="50800" marR="50800" marT="50800" marB="50800" anchor="ctr" horzOverflow="overflow">
                    <a:lnL w="12700">
                      <a:solidFill>
                        <a:srgbClr val="000000"/>
                      </a:solidFill>
                      <a:miter lim="400000"/>
                    </a:lnL>
                    <a:lnT w="12700">
                      <a:solidFill>
                        <a:srgbClr val="000000"/>
                      </a:solidFill>
                      <a:miter lim="400000"/>
                    </a:lnT>
                    <a:solidFill>
                      <a:srgbClr val="FFFFFF"/>
                    </a:solidFill>
                  </a:tcPr>
                </a:tc>
                <a:tc>
                  <a:txBody>
                    <a:bodyPr/>
                    <a:lstStyle/>
                    <a:p>
                      <a:pPr defTabSz="914400">
                        <a:defRPr sz="2200">
                          <a:sym typeface="Helvetica Neue"/>
                        </a:defRPr>
                      </a:pPr>
                      <a:endParaRPr/>
                    </a:p>
                  </a:txBody>
                  <a:tcPr marL="50800" marR="50800" marT="50800" marB="50800" anchor="ctr" horzOverflow="overflow">
                    <a:lnR w="12700">
                      <a:solidFill>
                        <a:srgbClr val="000000"/>
                      </a:solidFill>
                      <a:miter lim="400000"/>
                    </a:lnR>
                    <a:lnT w="12700">
                      <a:solidFill>
                        <a:srgbClr val="000000"/>
                      </a:solidFill>
                      <a:miter lim="400000"/>
                    </a:lnT>
                    <a:solidFill>
                      <a:srgbClr val="FFFFFF"/>
                    </a:solidFill>
                  </a:tcPr>
                </a:tc>
                <a:extLst>
                  <a:ext uri="{0D108BD9-81ED-4DB2-BD59-A6C34878D82A}">
                    <a16:rowId xmlns:a16="http://schemas.microsoft.com/office/drawing/2014/main" val="10000"/>
                  </a:ext>
                </a:extLst>
              </a:tr>
              <a:tr h="1612515">
                <a:tc>
                  <a:txBody>
                    <a:bodyPr/>
                    <a:lstStyle/>
                    <a:p>
                      <a:pPr defTabSz="914400">
                        <a:defRPr sz="2200">
                          <a:sym typeface="Helvetica Neue"/>
                        </a:defRPr>
                      </a:pPr>
                      <a:endParaRPr/>
                    </a:p>
                  </a:txBody>
                  <a:tcPr marL="50800" marR="50800" marT="50800" marB="50800" anchor="ctr" horzOverflow="overflow">
                    <a:lnL w="12700">
                      <a:solidFill>
                        <a:srgbClr val="000000"/>
                      </a:solidFill>
                      <a:miter lim="400000"/>
                    </a:lnL>
                    <a:lnB w="12700">
                      <a:solidFill>
                        <a:srgbClr val="000000"/>
                      </a:solidFill>
                      <a:miter lim="400000"/>
                    </a:lnB>
                    <a:solidFill>
                      <a:srgbClr val="FFFFFF"/>
                    </a:solidFill>
                  </a:tcPr>
                </a:tc>
                <a:tc>
                  <a:txBody>
                    <a:bodyPr/>
                    <a:lstStyle/>
                    <a:p>
                      <a:pPr defTabSz="914400">
                        <a:defRPr sz="2200">
                          <a:sym typeface="Helvetica Neue"/>
                        </a:defRPr>
                      </a:pPr>
                      <a:endParaRPr/>
                    </a:p>
                  </a:txBody>
                  <a:tcPr marL="50800" marR="50800" marT="50800" marB="50800" anchor="ctr" horzOverflow="overflow">
                    <a:lnR w="12700">
                      <a:solidFill>
                        <a:srgbClr val="000000"/>
                      </a:solidFill>
                      <a:miter lim="400000"/>
                    </a:lnR>
                    <a:lnB w="12700">
                      <a:solidFill>
                        <a:srgbClr val="000000"/>
                      </a:solidFill>
                      <a:miter lim="400000"/>
                    </a:lnB>
                    <a:solidFill>
                      <a:srgbClr val="FFFFFF"/>
                    </a:solidFill>
                  </a:tcPr>
                </a:tc>
                <a:extLst>
                  <a:ext uri="{0D108BD9-81ED-4DB2-BD59-A6C34878D82A}">
                    <a16:rowId xmlns:a16="http://schemas.microsoft.com/office/drawing/2014/main" val="10001"/>
                  </a:ext>
                </a:extLst>
              </a:tr>
            </a:tbl>
          </a:graphicData>
        </a:graphic>
      </p:graphicFrame>
      <p:sp>
        <p:nvSpPr>
          <p:cNvPr id="193" name="Oval"/>
          <p:cNvSpPr/>
          <p:nvPr/>
        </p:nvSpPr>
        <p:spPr>
          <a:xfrm>
            <a:off x="4346993" y="5881588"/>
            <a:ext cx="4585175" cy="2269878"/>
          </a:xfrm>
          <a:prstGeom prst="ellipse">
            <a:avLst/>
          </a:prstGeom>
          <a:ln w="12700">
            <a:solidFill>
              <a:srgbClr val="000000"/>
            </a:solidFill>
            <a:custDash>
              <a:ds d="600000" sp="600000"/>
            </a:custDash>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4" name="P1"/>
          <p:cNvSpPr txBox="1"/>
          <p:nvPr/>
        </p:nvSpPr>
        <p:spPr>
          <a:xfrm>
            <a:off x="4425763" y="6785997"/>
            <a:ext cx="430582"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a:solidFill>
                  <a:srgbClr val="5E5E5E"/>
                </a:solidFill>
              </a:defRPr>
            </a:pPr>
            <a:r>
              <a:t>P</a:t>
            </a:r>
            <a:r>
              <a:rPr baseline="-5999"/>
              <a:t>1</a:t>
            </a:r>
          </a:p>
        </p:txBody>
      </p:sp>
      <p:sp>
        <p:nvSpPr>
          <p:cNvPr id="195" name="010"/>
          <p:cNvSpPr txBox="1"/>
          <p:nvPr/>
        </p:nvSpPr>
        <p:spPr>
          <a:xfrm>
            <a:off x="5454446" y="6785997"/>
            <a:ext cx="622708"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010</a:t>
            </a:r>
          </a:p>
        </p:txBody>
      </p:sp>
      <p:sp>
        <p:nvSpPr>
          <p:cNvPr id="196" name="011"/>
          <p:cNvSpPr txBox="1"/>
          <p:nvPr/>
        </p:nvSpPr>
        <p:spPr>
          <a:xfrm>
            <a:off x="7159492" y="6785997"/>
            <a:ext cx="622707"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011</a:t>
            </a:r>
          </a:p>
        </p:txBody>
      </p:sp>
      <p:sp>
        <p:nvSpPr>
          <p:cNvPr id="197" name="P2"/>
          <p:cNvSpPr txBox="1"/>
          <p:nvPr/>
        </p:nvSpPr>
        <p:spPr>
          <a:xfrm>
            <a:off x="5251263" y="3801497"/>
            <a:ext cx="430582"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a:solidFill>
                  <a:srgbClr val="5E5E5E"/>
                </a:solidFill>
              </a:defRPr>
            </a:pPr>
            <a:r>
              <a:t>P</a:t>
            </a:r>
            <a:r>
              <a:rPr baseline="-5999"/>
              <a:t>2</a:t>
            </a:r>
          </a:p>
        </p:txBody>
      </p:sp>
      <p:sp>
        <p:nvSpPr>
          <p:cNvPr id="198" name="110"/>
          <p:cNvSpPr txBox="1"/>
          <p:nvPr/>
        </p:nvSpPr>
        <p:spPr>
          <a:xfrm>
            <a:off x="6279946" y="3801497"/>
            <a:ext cx="622708"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110</a:t>
            </a:r>
          </a:p>
        </p:txBody>
      </p:sp>
      <p:sp>
        <p:nvSpPr>
          <p:cNvPr id="199" name="111"/>
          <p:cNvSpPr txBox="1"/>
          <p:nvPr/>
        </p:nvSpPr>
        <p:spPr>
          <a:xfrm>
            <a:off x="7984992" y="3801497"/>
            <a:ext cx="622707"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111</a:t>
            </a:r>
          </a:p>
        </p:txBody>
      </p:sp>
      <p:sp>
        <p:nvSpPr>
          <p:cNvPr id="2" name="Slide Number Placeholder 1">
            <a:extLst>
              <a:ext uri="{FF2B5EF4-FFF2-40B4-BE49-F238E27FC236}">
                <a16:creationId xmlns:a16="http://schemas.microsoft.com/office/drawing/2014/main" id="{45C195BD-F980-4010-888D-BF8008C83414}"/>
              </a:ext>
            </a:extLst>
          </p:cNvPr>
          <p:cNvSpPr>
            <a:spLocks noGrp="1"/>
          </p:cNvSpPr>
          <p:nvPr>
            <p:ph type="sldNum" sz="quarter" idx="2"/>
          </p:nvPr>
        </p:nvSpPr>
        <p:spPr/>
        <p:txBody>
          <a:bodyPr/>
          <a:lstStyle/>
          <a:p>
            <a:fld id="{86CB4B4D-7CA3-9044-876B-883B54F8677D}" type="slidenum">
              <a:rPr lang="en-US" smtClean="0"/>
              <a:t>14</a:t>
            </a:fld>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Goal"/>
          <p:cNvSpPr txBox="1">
            <a:spLocks noGrp="1"/>
          </p:cNvSpPr>
          <p:nvPr>
            <p:ph type="title"/>
          </p:nvPr>
        </p:nvSpPr>
        <p:spPr>
          <a:prstGeom prst="rect">
            <a:avLst/>
          </a:prstGeom>
        </p:spPr>
        <p:txBody>
          <a:bodyPr/>
          <a:lstStyle/>
          <a:p>
            <a:r>
              <a:rPr sz="4800" dirty="0"/>
              <a:t>Goal</a:t>
            </a:r>
            <a:endParaRPr dirty="0"/>
          </a:p>
        </p:txBody>
      </p:sp>
      <p:sp>
        <p:nvSpPr>
          <p:cNvPr id="124" name="We want to scrape stock and ETF quotes from NASDAQ's website.…"/>
          <p:cNvSpPr txBox="1">
            <a:spLocks noGrp="1"/>
          </p:cNvSpPr>
          <p:nvPr>
            <p:ph type="body" idx="1"/>
          </p:nvPr>
        </p:nvSpPr>
        <p:spPr>
          <a:prstGeom prst="rect">
            <a:avLst/>
          </a:prstGeom>
        </p:spPr>
        <p:txBody>
          <a:bodyPr/>
          <a:lstStyle/>
          <a:p>
            <a:pPr marL="422275" indent="-422275" defTabSz="554990">
              <a:spcBef>
                <a:spcPts val="3900"/>
              </a:spcBef>
              <a:defRPr sz="3040"/>
            </a:pPr>
            <a:r>
              <a:rPr lang="en-US" b="1" dirty="0"/>
              <a:t>T</a:t>
            </a:r>
            <a:r>
              <a:rPr b="1" dirty="0"/>
              <a:t>rain a robot that learns to imitate a trader by looking only at a signal generated by his/her strategy</a:t>
            </a:r>
            <a:r>
              <a:rPr dirty="0"/>
              <a:t>. </a:t>
            </a:r>
            <a:endParaRPr lang="en-US" dirty="0"/>
          </a:p>
          <a:p>
            <a:pPr marL="422275" indent="-422275" defTabSz="554990">
              <a:spcBef>
                <a:spcPts val="3900"/>
              </a:spcBef>
              <a:defRPr sz="3040"/>
            </a:pPr>
            <a:r>
              <a:rPr dirty="0"/>
              <a:t>Strategies employed by a trader are subject to following constrains:</a:t>
            </a:r>
            <a:endParaRPr lang="en-US" dirty="0"/>
          </a:p>
          <a:p>
            <a:pPr marL="866775" lvl="1" indent="-422275" defTabSz="554990">
              <a:spcBef>
                <a:spcPts val="3900"/>
              </a:spcBef>
              <a:defRPr sz="3040"/>
            </a:pPr>
            <a:r>
              <a:rPr dirty="0"/>
              <a:t>A strategy should not get any other input except for daily stock/eft quotes. </a:t>
            </a:r>
          </a:p>
          <a:p>
            <a:pPr marL="844550" lvl="1" indent="-422275" defTabSz="554990">
              <a:spcBef>
                <a:spcPts val="3900"/>
              </a:spcBef>
              <a:defRPr sz="3040"/>
            </a:pPr>
            <a:r>
              <a:rPr dirty="0"/>
              <a:t>A strategy followed by a trader should not change over time.</a:t>
            </a:r>
          </a:p>
        </p:txBody>
      </p:sp>
      <p:sp>
        <p:nvSpPr>
          <p:cNvPr id="2" name="Slide Number Placeholder 1">
            <a:extLst>
              <a:ext uri="{FF2B5EF4-FFF2-40B4-BE49-F238E27FC236}">
                <a16:creationId xmlns:a16="http://schemas.microsoft.com/office/drawing/2014/main" id="{63EE543F-2686-4009-A1A8-BE9198A0D75E}"/>
              </a:ext>
            </a:extLst>
          </p:cNvPr>
          <p:cNvSpPr>
            <a:spLocks noGrp="1"/>
          </p:cNvSpPr>
          <p:nvPr>
            <p:ph type="sldNum" sz="quarter" idx="2"/>
          </p:nvPr>
        </p:nvSpPr>
        <p:spPr/>
        <p:txBody>
          <a:bodyPr/>
          <a:lstStyle/>
          <a:p>
            <a:fld id="{86CB4B4D-7CA3-9044-876B-883B54F8677D}" type="slidenum">
              <a:rPr lang="en-US" smtClean="0"/>
              <a:t>2</a:t>
            </a:fld>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C20F-D258-464D-8A2B-0C43504C685E}"/>
              </a:ext>
            </a:extLst>
          </p:cNvPr>
          <p:cNvSpPr>
            <a:spLocks noGrp="1"/>
          </p:cNvSpPr>
          <p:nvPr>
            <p:ph type="title"/>
          </p:nvPr>
        </p:nvSpPr>
        <p:spPr/>
        <p:txBody>
          <a:bodyPr>
            <a:normAutofit/>
          </a:bodyPr>
          <a:lstStyle/>
          <a:p>
            <a:r>
              <a:rPr lang="en-US" sz="4800" dirty="0"/>
              <a:t>Background</a:t>
            </a:r>
          </a:p>
        </p:txBody>
      </p:sp>
      <p:sp>
        <p:nvSpPr>
          <p:cNvPr id="4" name="Text Placeholder 3">
            <a:extLst>
              <a:ext uri="{FF2B5EF4-FFF2-40B4-BE49-F238E27FC236}">
                <a16:creationId xmlns:a16="http://schemas.microsoft.com/office/drawing/2014/main" id="{86F580B5-E1EC-4A29-A6CC-700A77BB354B}"/>
              </a:ext>
            </a:extLst>
          </p:cNvPr>
          <p:cNvSpPr>
            <a:spLocks noGrp="1"/>
          </p:cNvSpPr>
          <p:nvPr>
            <p:ph type="body" idx="1"/>
          </p:nvPr>
        </p:nvSpPr>
        <p:spPr>
          <a:xfrm>
            <a:off x="665480" y="2478292"/>
            <a:ext cx="8903063" cy="6188570"/>
          </a:xfrm>
        </p:spPr>
        <p:txBody>
          <a:bodyPr>
            <a:normAutofit/>
          </a:bodyPr>
          <a:lstStyle/>
          <a:p>
            <a:pPr marL="0" indent="0">
              <a:buNone/>
            </a:pPr>
            <a:r>
              <a:rPr lang="en-US" dirty="0"/>
              <a:t>Difference between traditional "investing" and "trading" </a:t>
            </a:r>
          </a:p>
          <a:p>
            <a:pPr lvl="1"/>
            <a:r>
              <a:rPr lang="en-US" dirty="0"/>
              <a:t>People doing investing research individual companies and make trading decisions based on news, company reports, golfing with people in the know, etc. </a:t>
            </a:r>
          </a:p>
          <a:p>
            <a:pPr lvl="1"/>
            <a:r>
              <a:rPr lang="en-US" dirty="0"/>
              <a:t>The technical traders base their decisions on the previous price pattern of the stock. </a:t>
            </a:r>
          </a:p>
          <a:p>
            <a:pPr lvl="1"/>
            <a:r>
              <a:rPr lang="en-US" dirty="0"/>
              <a:t>In turn the technical traders can be divided into two rough categories: </a:t>
            </a:r>
          </a:p>
          <a:p>
            <a:pPr lvl="2"/>
            <a:r>
              <a:rPr lang="en-US" dirty="0"/>
              <a:t>mathematical model traders - attempt to devise a mathematical model predicting stock behavior using oscillators, various indicators etc. </a:t>
            </a:r>
          </a:p>
          <a:p>
            <a:pPr lvl="2"/>
            <a:r>
              <a:rPr lang="en-US" dirty="0"/>
              <a:t>psychology traders - trying to predict emotions of traders who own or are considering trading the stock. </a:t>
            </a:r>
          </a:p>
          <a:p>
            <a:pPr lvl="2"/>
            <a:endParaRPr lang="en-US" dirty="0"/>
          </a:p>
          <a:p>
            <a:pPr marL="0" indent="0">
              <a:buNone/>
            </a:pPr>
            <a:r>
              <a:rPr lang="en-US" dirty="0"/>
              <a:t>We are trying to emulate trading patters of a person </a:t>
            </a:r>
            <a:r>
              <a:rPr lang="en-US" u="sng" dirty="0"/>
              <a:t>not basing</a:t>
            </a:r>
            <a:r>
              <a:rPr lang="en-US" dirty="0"/>
              <a:t> his decisions on mathematical models</a:t>
            </a:r>
          </a:p>
        </p:txBody>
      </p:sp>
      <p:pic>
        <p:nvPicPr>
          <p:cNvPr id="6" name="Picture 5">
            <a:extLst>
              <a:ext uri="{FF2B5EF4-FFF2-40B4-BE49-F238E27FC236}">
                <a16:creationId xmlns:a16="http://schemas.microsoft.com/office/drawing/2014/main" id="{84CEA277-067C-4B65-B1A7-C0FD0B31EB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36763" y="1279071"/>
            <a:ext cx="3068037" cy="2036308"/>
          </a:xfrm>
          <a:prstGeom prst="rect">
            <a:avLst/>
          </a:prstGeom>
        </p:spPr>
      </p:pic>
      <p:pic>
        <p:nvPicPr>
          <p:cNvPr id="8" name="Picture 7">
            <a:extLst>
              <a:ext uri="{FF2B5EF4-FFF2-40B4-BE49-F238E27FC236}">
                <a16:creationId xmlns:a16="http://schemas.microsoft.com/office/drawing/2014/main" id="{E28FBBC8-AD7B-420E-9E77-021E2202C27C}"/>
              </a:ext>
            </a:extLst>
          </p:cNvPr>
          <p:cNvPicPr>
            <a:picLocks noChangeAspect="1"/>
          </p:cNvPicPr>
          <p:nvPr/>
        </p:nvPicPr>
        <p:blipFill>
          <a:blip r:embed="rId4"/>
          <a:stretch>
            <a:fillRect/>
          </a:stretch>
        </p:blipFill>
        <p:spPr>
          <a:xfrm>
            <a:off x="9931618" y="3851470"/>
            <a:ext cx="3068037" cy="2004785"/>
          </a:xfrm>
          <a:prstGeom prst="rect">
            <a:avLst/>
          </a:prstGeom>
        </p:spPr>
      </p:pic>
      <p:pic>
        <p:nvPicPr>
          <p:cNvPr id="9" name="Picture 8">
            <a:extLst>
              <a:ext uri="{FF2B5EF4-FFF2-40B4-BE49-F238E27FC236}">
                <a16:creationId xmlns:a16="http://schemas.microsoft.com/office/drawing/2014/main" id="{190D0B79-68F8-4B96-971D-2BFBB3FAE4FA}"/>
              </a:ext>
            </a:extLst>
          </p:cNvPr>
          <p:cNvPicPr>
            <a:picLocks noChangeAspect="1"/>
          </p:cNvPicPr>
          <p:nvPr/>
        </p:nvPicPr>
        <p:blipFill>
          <a:blip r:embed="rId5"/>
          <a:stretch>
            <a:fillRect/>
          </a:stretch>
        </p:blipFill>
        <p:spPr>
          <a:xfrm>
            <a:off x="9882269" y="6379482"/>
            <a:ext cx="3122531" cy="2095047"/>
          </a:xfrm>
          <a:prstGeom prst="rect">
            <a:avLst/>
          </a:prstGeom>
        </p:spPr>
      </p:pic>
      <p:sp>
        <p:nvSpPr>
          <p:cNvPr id="10" name="Slide Number Placeholder 9">
            <a:extLst>
              <a:ext uri="{FF2B5EF4-FFF2-40B4-BE49-F238E27FC236}">
                <a16:creationId xmlns:a16="http://schemas.microsoft.com/office/drawing/2014/main" id="{8A1D6E09-8E23-4194-AAFC-BFF12E39605B}"/>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8654799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An example. Gap Up Strategy"/>
          <p:cNvSpPr txBox="1">
            <a:spLocks noGrp="1"/>
          </p:cNvSpPr>
          <p:nvPr>
            <p:ph type="title"/>
          </p:nvPr>
        </p:nvSpPr>
        <p:spPr>
          <a:prstGeom prst="rect">
            <a:avLst/>
          </a:prstGeom>
        </p:spPr>
        <p:txBody>
          <a:bodyPr>
            <a:normAutofit/>
          </a:bodyPr>
          <a:lstStyle>
            <a:lvl1pPr defTabSz="484886">
              <a:defRPr sz="6640"/>
            </a:lvl1pPr>
          </a:lstStyle>
          <a:p>
            <a:r>
              <a:rPr lang="en-US" sz="4800" dirty="0"/>
              <a:t>Example 1 - Gap up after downtrend</a:t>
            </a:r>
            <a:endParaRPr sz="4800" dirty="0"/>
          </a:p>
        </p:txBody>
      </p:sp>
      <p:sp>
        <p:nvSpPr>
          <p:cNvPr id="130" name="Body"/>
          <p:cNvSpPr txBox="1">
            <a:spLocks noGrp="1"/>
          </p:cNvSpPr>
          <p:nvPr>
            <p:ph type="body" idx="1"/>
          </p:nvPr>
        </p:nvSpPr>
        <p:spPr>
          <a:xfrm>
            <a:off x="894080" y="2596444"/>
            <a:ext cx="7346406" cy="6188570"/>
          </a:xfrm>
          <a:prstGeom prst="rect">
            <a:avLst/>
          </a:prstGeom>
        </p:spPr>
        <p:txBody>
          <a:bodyPr>
            <a:normAutofit fontScale="92500" lnSpcReduction="20000"/>
          </a:bodyPr>
          <a:lstStyle/>
          <a:p>
            <a:r>
              <a:rPr lang="en-US" dirty="0"/>
              <a:t>Stock which has been falling in price for multiple days. </a:t>
            </a:r>
          </a:p>
          <a:p>
            <a:r>
              <a:rPr lang="en-US" dirty="0"/>
              <a:t>Continuous selling of the stock likely depleted the ranks of the people who want to sell the stock and potentially attracted short sellers who sold the stock short in hopes of further falling prices. </a:t>
            </a:r>
          </a:p>
          <a:p>
            <a:r>
              <a:rPr lang="en-US" dirty="0"/>
              <a:t>One day after several days of falling prices the stock opens up at a higher value than the previous day close. </a:t>
            </a:r>
          </a:p>
          <a:p>
            <a:r>
              <a:rPr lang="en-US" dirty="0"/>
              <a:t>This event will potentially attract buyers who will anticipate reversal of the direction of the stock and will be attracted by relatively cheap prices. At the same time the short sellers may panic that the stock is going to go up which mean losing money and will start covering their positions (buying) driving the stock price even higher.</a:t>
            </a:r>
            <a:endParaRPr dirty="0"/>
          </a:p>
        </p:txBody>
      </p:sp>
      <p:pic>
        <p:nvPicPr>
          <p:cNvPr id="4" name="Picture 3">
            <a:extLst>
              <a:ext uri="{FF2B5EF4-FFF2-40B4-BE49-F238E27FC236}">
                <a16:creationId xmlns:a16="http://schemas.microsoft.com/office/drawing/2014/main" id="{4C92CEB8-80A6-4796-A179-9347C34A7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323" y="2150931"/>
            <a:ext cx="4382112" cy="2562583"/>
          </a:xfrm>
          <a:prstGeom prst="rect">
            <a:avLst/>
          </a:prstGeom>
        </p:spPr>
      </p:pic>
      <p:pic>
        <p:nvPicPr>
          <p:cNvPr id="7" name="Picture 6">
            <a:extLst>
              <a:ext uri="{FF2B5EF4-FFF2-40B4-BE49-F238E27FC236}">
                <a16:creationId xmlns:a16="http://schemas.microsoft.com/office/drawing/2014/main" id="{F7CAF92E-1DA9-4548-9B79-4220D32299DC}"/>
              </a:ext>
            </a:extLst>
          </p:cNvPr>
          <p:cNvPicPr>
            <a:picLocks noChangeAspect="1"/>
          </p:cNvPicPr>
          <p:nvPr/>
        </p:nvPicPr>
        <p:blipFill>
          <a:blip r:embed="rId3"/>
          <a:stretch>
            <a:fillRect/>
          </a:stretch>
        </p:blipFill>
        <p:spPr>
          <a:xfrm>
            <a:off x="8420804" y="5462198"/>
            <a:ext cx="4400550" cy="3514725"/>
          </a:xfrm>
          <a:prstGeom prst="rect">
            <a:avLst/>
          </a:prstGeom>
        </p:spPr>
      </p:pic>
      <p:sp>
        <p:nvSpPr>
          <p:cNvPr id="5" name="Slide Number Placeholder 4">
            <a:extLst>
              <a:ext uri="{FF2B5EF4-FFF2-40B4-BE49-F238E27FC236}">
                <a16:creationId xmlns:a16="http://schemas.microsoft.com/office/drawing/2014/main" id="{A3A169AF-47A0-48EA-B2C0-BCEAE38F983C}"/>
              </a:ext>
            </a:extLst>
          </p:cNvPr>
          <p:cNvSpPr>
            <a:spLocks noGrp="1"/>
          </p:cNvSpPr>
          <p:nvPr>
            <p:ph type="sldNum" sz="quarter" idx="2"/>
          </p:nvPr>
        </p:nvSpPr>
        <p:spPr/>
        <p:txBody>
          <a:bodyPr/>
          <a:lstStyle/>
          <a:p>
            <a:fld id="{86CB4B4D-7CA3-9044-876B-883B54F8677D}" type="slidenum">
              <a:rPr lang="en-US" smtClean="0"/>
              <a:t>4</a:t>
            </a:fld>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53B1-31B2-483D-AFBB-4E9F40F105E2}"/>
              </a:ext>
            </a:extLst>
          </p:cNvPr>
          <p:cNvSpPr>
            <a:spLocks noGrp="1"/>
          </p:cNvSpPr>
          <p:nvPr>
            <p:ph type="title"/>
          </p:nvPr>
        </p:nvSpPr>
        <p:spPr/>
        <p:txBody>
          <a:bodyPr>
            <a:normAutofit/>
          </a:bodyPr>
          <a:lstStyle/>
          <a:p>
            <a:r>
              <a:rPr lang="en-US" sz="4800" dirty="0"/>
              <a:t>Example 2 - Breakout</a:t>
            </a:r>
          </a:p>
        </p:txBody>
      </p:sp>
      <p:sp>
        <p:nvSpPr>
          <p:cNvPr id="3" name="Text Placeholder 2">
            <a:extLst>
              <a:ext uri="{FF2B5EF4-FFF2-40B4-BE49-F238E27FC236}">
                <a16:creationId xmlns:a16="http://schemas.microsoft.com/office/drawing/2014/main" id="{B6A14D0F-F9D3-4252-94CB-84443D1EA536}"/>
              </a:ext>
            </a:extLst>
          </p:cNvPr>
          <p:cNvSpPr>
            <a:spLocks noGrp="1"/>
          </p:cNvSpPr>
          <p:nvPr>
            <p:ph type="body" idx="1"/>
          </p:nvPr>
        </p:nvSpPr>
        <p:spPr>
          <a:xfrm>
            <a:off x="611052" y="2504893"/>
            <a:ext cx="7335520" cy="6188570"/>
          </a:xfrm>
        </p:spPr>
        <p:txBody>
          <a:bodyPr>
            <a:normAutofit/>
          </a:bodyPr>
          <a:lstStyle/>
          <a:p>
            <a:r>
              <a:rPr lang="en-US" dirty="0"/>
              <a:t>If the price of a stock stays relatively flat for an extended period of time there is a higher probability of this stock to continue moving in the same direction after the stock price left the "flat" zone. </a:t>
            </a:r>
          </a:p>
          <a:p>
            <a:r>
              <a:rPr lang="en-US" dirty="0"/>
              <a:t>There are multiple underlying reasons for stocks staying at roughly the same price. </a:t>
            </a:r>
          </a:p>
          <a:p>
            <a:pPr lvl="1"/>
            <a:r>
              <a:rPr lang="en-US" dirty="0"/>
              <a:t>For example if the price of the stock reaches a round number such as 50, a lot of owners of the stock will be selling the stock because that is a round number they decided they were waiting for the stock to reach before selling it. </a:t>
            </a:r>
          </a:p>
          <a:p>
            <a:pPr lvl="1"/>
            <a:r>
              <a:rPr lang="en-US" dirty="0"/>
              <a:t>Even if there are many people willing to buy the stock, the pressure from the sellers will keep the stock down.</a:t>
            </a:r>
          </a:p>
        </p:txBody>
      </p:sp>
      <p:pic>
        <p:nvPicPr>
          <p:cNvPr id="6" name="Picture 5">
            <a:extLst>
              <a:ext uri="{FF2B5EF4-FFF2-40B4-BE49-F238E27FC236}">
                <a16:creationId xmlns:a16="http://schemas.microsoft.com/office/drawing/2014/main" id="{D261766A-CA67-44C0-8B25-64A9EB212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420" y="2504893"/>
            <a:ext cx="4372585" cy="2610214"/>
          </a:xfrm>
          <a:prstGeom prst="rect">
            <a:avLst/>
          </a:prstGeom>
        </p:spPr>
      </p:pic>
      <p:pic>
        <p:nvPicPr>
          <p:cNvPr id="7" name="Picture 6">
            <a:extLst>
              <a:ext uri="{FF2B5EF4-FFF2-40B4-BE49-F238E27FC236}">
                <a16:creationId xmlns:a16="http://schemas.microsoft.com/office/drawing/2014/main" id="{69B68D7D-7DA6-44AC-B56B-4F4F7F68D466}"/>
              </a:ext>
            </a:extLst>
          </p:cNvPr>
          <p:cNvPicPr>
            <a:picLocks noChangeAspect="1"/>
          </p:cNvPicPr>
          <p:nvPr/>
        </p:nvPicPr>
        <p:blipFill>
          <a:blip r:embed="rId3"/>
          <a:stretch>
            <a:fillRect/>
          </a:stretch>
        </p:blipFill>
        <p:spPr>
          <a:xfrm>
            <a:off x="8563202" y="5359385"/>
            <a:ext cx="4238625" cy="3181350"/>
          </a:xfrm>
          <a:prstGeom prst="rect">
            <a:avLst/>
          </a:prstGeom>
        </p:spPr>
      </p:pic>
      <p:sp>
        <p:nvSpPr>
          <p:cNvPr id="8" name="Slide Number Placeholder 7">
            <a:extLst>
              <a:ext uri="{FF2B5EF4-FFF2-40B4-BE49-F238E27FC236}">
                <a16:creationId xmlns:a16="http://schemas.microsoft.com/office/drawing/2014/main" id="{2113E9D3-E7E7-4285-B4B8-548BDF274416}"/>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37750844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BECB-4DA1-4CBE-817C-DD18F5A02C5F}"/>
              </a:ext>
            </a:extLst>
          </p:cNvPr>
          <p:cNvSpPr>
            <a:spLocks noGrp="1"/>
          </p:cNvSpPr>
          <p:nvPr>
            <p:ph type="title"/>
          </p:nvPr>
        </p:nvSpPr>
        <p:spPr/>
        <p:txBody>
          <a:bodyPr/>
          <a:lstStyle/>
          <a:p>
            <a:r>
              <a:rPr lang="en-US" dirty="0"/>
              <a:t>Data generation</a:t>
            </a:r>
          </a:p>
        </p:txBody>
      </p:sp>
      <p:sp>
        <p:nvSpPr>
          <p:cNvPr id="3" name="Text Placeholder 2">
            <a:extLst>
              <a:ext uri="{FF2B5EF4-FFF2-40B4-BE49-F238E27FC236}">
                <a16:creationId xmlns:a16="http://schemas.microsoft.com/office/drawing/2014/main" id="{4B423880-CA33-439B-95C1-141617167FCE}"/>
              </a:ext>
            </a:extLst>
          </p:cNvPr>
          <p:cNvSpPr>
            <a:spLocks noGrp="1"/>
          </p:cNvSpPr>
          <p:nvPr>
            <p:ph type="body" idx="1"/>
          </p:nvPr>
        </p:nvSpPr>
        <p:spPr/>
        <p:txBody>
          <a:bodyPr/>
          <a:lstStyle/>
          <a:p>
            <a:r>
              <a:rPr lang="en-US" dirty="0"/>
              <a:t>As an input for teaching the robot real stock data from Yahoo Financial was used</a:t>
            </a:r>
          </a:p>
          <a:p>
            <a:r>
              <a:rPr lang="en-US" dirty="0"/>
              <a:t>Daily prices (Open, Close, High, Low) were collected for Dow 30 stocks</a:t>
            </a:r>
          </a:p>
          <a:p>
            <a:r>
              <a:rPr lang="en-US" dirty="0"/>
              <a:t>15 years of data were analyzed</a:t>
            </a:r>
          </a:p>
          <a:p>
            <a:r>
              <a:rPr lang="en-US" dirty="0"/>
              <a:t>Simple strategy described on previous slides were used to generate the BUY signal</a:t>
            </a:r>
          </a:p>
          <a:p>
            <a:r>
              <a:rPr lang="en-US" dirty="0"/>
              <a:t>Only Long trading was used (no Short selling)</a:t>
            </a:r>
          </a:p>
        </p:txBody>
      </p:sp>
      <p:sp>
        <p:nvSpPr>
          <p:cNvPr id="4" name="Slide Number Placeholder 3">
            <a:extLst>
              <a:ext uri="{FF2B5EF4-FFF2-40B4-BE49-F238E27FC236}">
                <a16:creationId xmlns:a16="http://schemas.microsoft.com/office/drawing/2014/main" id="{FAAA8F12-FA00-431B-AF0C-5A64EA64B0D0}"/>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81784797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lassification"/>
          <p:cNvSpPr txBox="1">
            <a:spLocks noGrp="1"/>
          </p:cNvSpPr>
          <p:nvPr>
            <p:ph type="title"/>
          </p:nvPr>
        </p:nvSpPr>
        <p:spPr>
          <a:prstGeom prst="rect">
            <a:avLst/>
          </a:prstGeom>
        </p:spPr>
        <p:txBody>
          <a:bodyPr/>
          <a:lstStyle/>
          <a:p>
            <a:r>
              <a:t>Classification</a:t>
            </a:r>
          </a:p>
        </p:txBody>
      </p:sp>
      <p:sp>
        <p:nvSpPr>
          <p:cNvPr id="133" name="{0, 1, 2}, a set of signals are labels, Y…"/>
          <p:cNvSpPr txBox="1">
            <a:spLocks noGrp="1"/>
          </p:cNvSpPr>
          <p:nvPr>
            <p:ph type="body" idx="1"/>
          </p:nvPr>
        </p:nvSpPr>
        <p:spPr>
          <a:prstGeom prst="rect">
            <a:avLst/>
          </a:prstGeom>
        </p:spPr>
        <p:txBody>
          <a:bodyPr/>
          <a:lstStyle/>
          <a:p>
            <a:r>
              <a:t>{0, 1, 2}, a set of signals are labels, </a:t>
            </a:r>
            <a:r>
              <a:rPr i="1"/>
              <a:t>Y</a:t>
            </a:r>
          </a:p>
          <a:p>
            <a:r>
              <a:t>Features are extracted from price at </a:t>
            </a:r>
            <a:r>
              <a:rPr i="1"/>
              <a:t>k</a:t>
            </a:r>
            <a:r>
              <a:t> previous days,     </a:t>
            </a:r>
            <a:r>
              <a:rPr i="1"/>
              <a:t>X</a:t>
            </a:r>
            <a:r>
              <a:rPr i="1" baseline="-5999"/>
              <a:t>1</a:t>
            </a:r>
            <a:r>
              <a:rPr i="1"/>
              <a:t>, X</a:t>
            </a:r>
            <a:r>
              <a:rPr i="1" baseline="-5999"/>
              <a:t>2</a:t>
            </a:r>
            <a:r>
              <a:rPr i="1"/>
              <a:t>, X</a:t>
            </a:r>
            <a:r>
              <a:rPr i="1" baseline="-5999"/>
              <a:t>3</a:t>
            </a:r>
            <a:r>
              <a:rPr i="1"/>
              <a:t> … X</a:t>
            </a:r>
            <a:r>
              <a:rPr i="1" baseline="-5999"/>
              <a:t>k</a:t>
            </a:r>
          </a:p>
        </p:txBody>
      </p:sp>
      <p:sp>
        <p:nvSpPr>
          <p:cNvPr id="2" name="Slide Number Placeholder 1">
            <a:extLst>
              <a:ext uri="{FF2B5EF4-FFF2-40B4-BE49-F238E27FC236}">
                <a16:creationId xmlns:a16="http://schemas.microsoft.com/office/drawing/2014/main" id="{DD139EA9-C550-482F-8C44-049A3CD23587}"/>
              </a:ext>
            </a:extLst>
          </p:cNvPr>
          <p:cNvSpPr>
            <a:spLocks noGrp="1"/>
          </p:cNvSpPr>
          <p:nvPr>
            <p:ph type="sldNum" sz="quarter" idx="2"/>
          </p:nvPr>
        </p:nvSpPr>
        <p:spPr/>
        <p:txBody>
          <a:bodyPr/>
          <a:lstStyle/>
          <a:p>
            <a:fld id="{86CB4B4D-7CA3-9044-876B-883B54F8677D}" type="slidenum">
              <a:rPr lang="en-US" smtClean="0"/>
              <a:t>7</a:t>
            </a:fld>
            <a:endParaRPr 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Universal Turing machine"/>
          <p:cNvSpPr txBox="1">
            <a:spLocks noGrp="1"/>
          </p:cNvSpPr>
          <p:nvPr>
            <p:ph type="title"/>
          </p:nvPr>
        </p:nvSpPr>
        <p:spPr>
          <a:prstGeom prst="rect">
            <a:avLst/>
          </a:prstGeom>
        </p:spPr>
        <p:txBody>
          <a:bodyPr/>
          <a:lstStyle>
            <a:lvl1pPr defTabSz="543305">
              <a:defRPr sz="7440"/>
            </a:lvl1pPr>
          </a:lstStyle>
          <a:p>
            <a:r>
              <a:t>Universal Turing machine</a:t>
            </a:r>
          </a:p>
        </p:txBody>
      </p:sp>
      <p:sp>
        <p:nvSpPr>
          <p:cNvPr id="138" name="A Turing machine is capable of simulating any computer algorithm."/>
          <p:cNvSpPr txBox="1">
            <a:spLocks noGrp="1"/>
          </p:cNvSpPr>
          <p:nvPr>
            <p:ph type="body" idx="1"/>
          </p:nvPr>
        </p:nvSpPr>
        <p:spPr>
          <a:xfrm>
            <a:off x="952500" y="2590800"/>
            <a:ext cx="4463654" cy="6286500"/>
          </a:xfrm>
          <a:prstGeom prst="rect">
            <a:avLst/>
          </a:prstGeom>
        </p:spPr>
        <p:txBody>
          <a:bodyPr/>
          <a:lstStyle/>
          <a:p>
            <a:r>
              <a:t>A Turing machine is capable of simulating any computer algorithm.</a:t>
            </a:r>
          </a:p>
        </p:txBody>
      </p:sp>
      <p:pic>
        <p:nvPicPr>
          <p:cNvPr id="136" name="Image" descr="Image"/>
          <p:cNvPicPr>
            <a:picLocks noChangeAspect="1"/>
          </p:cNvPicPr>
          <p:nvPr/>
        </p:nvPicPr>
        <p:blipFill>
          <a:blip r:embed="rId2">
            <a:extLst/>
          </a:blip>
          <a:stretch>
            <a:fillRect/>
          </a:stretch>
        </p:blipFill>
        <p:spPr>
          <a:xfrm>
            <a:off x="8820150" y="3817638"/>
            <a:ext cx="3175000" cy="4564639"/>
          </a:xfrm>
          <a:prstGeom prst="rect">
            <a:avLst/>
          </a:prstGeom>
          <a:ln w="12700">
            <a:miter lim="400000"/>
          </a:ln>
        </p:spPr>
      </p:pic>
      <p:pic>
        <p:nvPicPr>
          <p:cNvPr id="137" name="Image" descr="Image"/>
          <p:cNvPicPr>
            <a:picLocks noChangeAspect="1"/>
          </p:cNvPicPr>
          <p:nvPr/>
        </p:nvPicPr>
        <p:blipFill>
          <a:blip r:embed="rId3">
            <a:extLst/>
          </a:blip>
          <a:stretch>
            <a:fillRect/>
          </a:stretch>
        </p:blipFill>
        <p:spPr>
          <a:xfrm>
            <a:off x="5638800" y="3085823"/>
            <a:ext cx="3175000" cy="5027085"/>
          </a:xfrm>
          <a:prstGeom prst="rect">
            <a:avLst/>
          </a:prstGeom>
          <a:ln w="12700">
            <a:miter lim="400000"/>
          </a:ln>
        </p:spPr>
      </p:pic>
      <p:sp>
        <p:nvSpPr>
          <p:cNvPr id="2" name="Slide Number Placeholder 1">
            <a:extLst>
              <a:ext uri="{FF2B5EF4-FFF2-40B4-BE49-F238E27FC236}">
                <a16:creationId xmlns:a16="http://schemas.microsoft.com/office/drawing/2014/main" id="{C670C0A0-D843-4D98-8DE9-3A60A3629D1C}"/>
              </a:ext>
            </a:extLst>
          </p:cNvPr>
          <p:cNvSpPr>
            <a:spLocks noGrp="1"/>
          </p:cNvSpPr>
          <p:nvPr>
            <p:ph type="sldNum" sz="quarter" idx="2"/>
          </p:nvPr>
        </p:nvSpPr>
        <p:spPr/>
        <p:txBody>
          <a:bodyPr/>
          <a:lstStyle/>
          <a:p>
            <a:fld id="{86CB4B4D-7CA3-9044-876B-883B54F8677D}" type="slidenum">
              <a:rPr lang="en-US" smtClean="0"/>
              <a:t>8</a:t>
            </a:fld>
            <a:endParaRPr 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Infinite monkey theorem"/>
          <p:cNvSpPr txBox="1">
            <a:spLocks noGrp="1"/>
          </p:cNvSpPr>
          <p:nvPr>
            <p:ph type="title"/>
          </p:nvPr>
        </p:nvSpPr>
        <p:spPr>
          <a:prstGeom prst="rect">
            <a:avLst/>
          </a:prstGeom>
        </p:spPr>
        <p:txBody>
          <a:bodyPr/>
          <a:lstStyle>
            <a:lvl1pPr defTabSz="566674">
              <a:defRPr sz="7760"/>
            </a:lvl1pPr>
          </a:lstStyle>
          <a:p>
            <a:r>
              <a:t>Infinite monkey theorem</a:t>
            </a:r>
          </a:p>
        </p:txBody>
      </p:sp>
      <p:sp>
        <p:nvSpPr>
          <p:cNvPr id="141" name="The infinite monkey theorem states that a monkey hitting keys at random on a typewriter keyboard for an infinite amount of time will almost surely type a given text, such as the complete works of William Shakespeare1"/>
          <p:cNvSpPr txBox="1">
            <a:spLocks noGrp="1"/>
          </p:cNvSpPr>
          <p:nvPr>
            <p:ph type="body" idx="1"/>
          </p:nvPr>
        </p:nvSpPr>
        <p:spPr>
          <a:xfrm>
            <a:off x="952500" y="2590800"/>
            <a:ext cx="11099800" cy="3037632"/>
          </a:xfrm>
          <a:prstGeom prst="rect">
            <a:avLst/>
          </a:prstGeom>
        </p:spPr>
        <p:txBody>
          <a:bodyPr/>
          <a:lstStyle/>
          <a:p>
            <a:pPr marL="0" indent="0" algn="just">
              <a:buSzTx/>
              <a:buNone/>
              <a:defRPr>
                <a:latin typeface="American Typewriter"/>
                <a:ea typeface="American Typewriter"/>
                <a:cs typeface="American Typewriter"/>
                <a:sym typeface="American Typewriter"/>
              </a:defRPr>
            </a:pPr>
            <a:r>
              <a:t>The infinite monkey theorem states that a monkey hitting keys at random on a typewriter keyboard for an infinite amount of time will almost surely type a given text, such as the complete works of William Shakespeare</a:t>
            </a:r>
            <a:r>
              <a:rPr baseline="31999"/>
              <a:t>1</a:t>
            </a:r>
          </a:p>
        </p:txBody>
      </p:sp>
      <p:pic>
        <p:nvPicPr>
          <p:cNvPr id="142" name="monkey1.gif" descr="monkey1.gif"/>
          <p:cNvPicPr>
            <a:picLocks/>
          </p:cNvPicPr>
          <p:nvPr/>
        </p:nvPicPr>
        <p:blipFill>
          <a:blip r:embed="rId2">
            <a:extLst/>
          </a:blip>
          <a:stretch>
            <a:fillRect/>
          </a:stretch>
        </p:blipFill>
        <p:spPr>
          <a:xfrm>
            <a:off x="4749800" y="5594350"/>
            <a:ext cx="3810000" cy="2425700"/>
          </a:xfrm>
          <a:prstGeom prst="rect">
            <a:avLst/>
          </a:prstGeom>
          <a:ln w="12700">
            <a:solidFill>
              <a:srgbClr val="000000"/>
            </a:solidFill>
            <a:miter lim="400000"/>
          </a:ln>
        </p:spPr>
      </p:pic>
      <p:sp>
        <p:nvSpPr>
          <p:cNvPr id="143" name="1https://en.wikipedia.org/wiki/Infinite_monkey_theorem"/>
          <p:cNvSpPr txBox="1"/>
          <p:nvPr/>
        </p:nvSpPr>
        <p:spPr>
          <a:xfrm>
            <a:off x="1040638" y="8886316"/>
            <a:ext cx="4776725" cy="312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500" b="0"/>
            </a:pPr>
            <a:r>
              <a:rPr baseline="31999"/>
              <a:t>1</a:t>
            </a:r>
            <a:r>
              <a:t>https://en.wikipedia.org/wiki/Infinite_monkey_theorem</a:t>
            </a:r>
          </a:p>
        </p:txBody>
      </p:sp>
      <p:sp>
        <p:nvSpPr>
          <p:cNvPr id="2" name="Slide Number Placeholder 1">
            <a:extLst>
              <a:ext uri="{FF2B5EF4-FFF2-40B4-BE49-F238E27FC236}">
                <a16:creationId xmlns:a16="http://schemas.microsoft.com/office/drawing/2014/main" id="{374C66C5-62E3-4ED6-8012-16CA158C2489}"/>
              </a:ext>
            </a:extLst>
          </p:cNvPr>
          <p:cNvSpPr>
            <a:spLocks noGrp="1"/>
          </p:cNvSpPr>
          <p:nvPr>
            <p:ph type="sldNum" sz="quarter" idx="2"/>
          </p:nvPr>
        </p:nvSpPr>
        <p:spPr/>
        <p:txBody>
          <a:bodyPr/>
          <a:lstStyle/>
          <a:p>
            <a:fld id="{86CB4B4D-7CA3-9044-876B-883B54F8677D}" type="slidenum">
              <a:rPr lang="en-US" smtClean="0"/>
              <a:t>9</a:t>
            </a:fld>
            <a:endParaRPr lang="en-US"/>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790</Words>
  <Application>Microsoft Office PowerPoint</Application>
  <PresentationFormat>Custom</PresentationFormat>
  <Paragraphs>109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American Typewriter</vt:lpstr>
      <vt:lpstr>Arial</vt:lpstr>
      <vt:lpstr>Calibri</vt:lpstr>
      <vt:lpstr>Calibri Light</vt:lpstr>
      <vt:lpstr>Cambria Math</vt:lpstr>
      <vt:lpstr>Helvetica Neue</vt:lpstr>
      <vt:lpstr>Helvetica Neue Medium</vt:lpstr>
      <vt:lpstr>Office Theme</vt:lpstr>
      <vt:lpstr>Monkey See, Monkey Do</vt:lpstr>
      <vt:lpstr>Goal</vt:lpstr>
      <vt:lpstr>Background</vt:lpstr>
      <vt:lpstr>Example 1 - Gap up after downtrend</vt:lpstr>
      <vt:lpstr>Example 2 - Breakout</vt:lpstr>
      <vt:lpstr>Data generation</vt:lpstr>
      <vt:lpstr>Classification</vt:lpstr>
      <vt:lpstr>Universal Turing machine</vt:lpstr>
      <vt:lpstr>Infinite monkey theorem</vt:lpstr>
      <vt:lpstr>Infinite Monkey, v 2.0</vt:lpstr>
      <vt:lpstr>Idea №1. Evolve Code for a Turing-complete Machine</vt:lpstr>
      <vt:lpstr>Idea №2. FC-LSTM1</vt:lpstr>
      <vt:lpstr>Why is it so hard‽</vt:lpstr>
      <vt:lpstr>Search 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Monkey See, Monkey Do</dc:title>
  <dc:creator>Charkin, Ivan</dc:creator>
  <cp:lastModifiedBy>Ivan Charkin</cp:lastModifiedBy>
  <cp:revision>3</cp:revision>
  <dcterms:created xsi:type="dcterms:W3CDTF">2018-08-14T06:19:15Z</dcterms:created>
  <dcterms:modified xsi:type="dcterms:W3CDTF">2018-08-14T06:36:31Z</dcterms:modified>
</cp:coreProperties>
</file>