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77" autoAdjust="0"/>
  </p:normalViewPr>
  <p:slideViewPr>
    <p:cSldViewPr snapToGrid="0">
      <p:cViewPr>
        <p:scale>
          <a:sx n="70" d="100"/>
          <a:sy n="70" d="100"/>
        </p:scale>
        <p:origin x="3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C56A4-5C78-4E7B-9545-410C25E1403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C2032-B50B-46B6-A4C5-397E124DB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27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C2032-B50B-46B6-A4C5-397E124DBC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04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C2032-B50B-46B6-A4C5-397E124DBC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57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4126429-1545-44B2-B090-2EECE6FDF81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F74D-36AD-4A19-BEF5-D0F3970C658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26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6429-1545-44B2-B090-2EECE6FDF81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F74D-36AD-4A19-BEF5-D0F3970C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0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6429-1545-44B2-B090-2EECE6FDF81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F74D-36AD-4A19-BEF5-D0F3970C658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77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6429-1545-44B2-B090-2EECE6FDF81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F74D-36AD-4A19-BEF5-D0F3970C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5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6429-1545-44B2-B090-2EECE6FDF81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F74D-36AD-4A19-BEF5-D0F3970C658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4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6429-1545-44B2-B090-2EECE6FDF81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F74D-36AD-4A19-BEF5-D0F3970C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8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6429-1545-44B2-B090-2EECE6FDF81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F74D-36AD-4A19-BEF5-D0F3970C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0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6429-1545-44B2-B090-2EECE6FDF81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F74D-36AD-4A19-BEF5-D0F3970C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6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6429-1545-44B2-B090-2EECE6FDF81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F74D-36AD-4A19-BEF5-D0F3970C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0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6429-1545-44B2-B090-2EECE6FDF81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F74D-36AD-4A19-BEF5-D0F3970C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8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6429-1545-44B2-B090-2EECE6FDF81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F74D-36AD-4A19-BEF5-D0F3970C658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68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4126429-1545-44B2-B090-2EECE6FDF81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403F74D-36AD-4A19-BEF5-D0F3970C658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37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81549-9A5F-5D01-CC24-90B803139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SCORE SIGHT SERVICE ARCHITECTURE</a:t>
            </a:r>
          </a:p>
        </p:txBody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14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8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C0040-B971-A38F-B9BC-51E9FDC43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SERVICE OVERVIEW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7C0AC69-0947-8CB4-3870-F83E53EBB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500"/>
              <a:t> There is a </a:t>
            </a:r>
            <a:r>
              <a:rPr lang="en-US" sz="1500" err="1"/>
              <a:t>pyspark</a:t>
            </a:r>
            <a:r>
              <a:rPr lang="en-US" sz="1500"/>
              <a:t> script that counts monthly features over a table with monthly snapshots </a:t>
            </a:r>
            <a:r>
              <a:rPr lang="en-US" sz="1500" b="1" err="1"/>
              <a:t>source_m</a:t>
            </a:r>
            <a:r>
              <a:rPr lang="en-US" sz="1500" b="1"/>
              <a:t> </a:t>
            </a:r>
            <a:r>
              <a:rPr lang="en-US" sz="1500"/>
              <a:t>with the key </a:t>
            </a:r>
            <a:r>
              <a:rPr lang="en-US" sz="1500" err="1"/>
              <a:t>person_id</a:t>
            </a:r>
            <a:r>
              <a:rPr lang="en-US" sz="1500"/>
              <a:t> (int), </a:t>
            </a:r>
            <a:r>
              <a:rPr lang="en-US" sz="1500" err="1"/>
              <a:t>snap_month_dt</a:t>
            </a:r>
            <a:r>
              <a:rPr lang="en-US" sz="1500"/>
              <a:t> (date</a:t>
            </a:r>
            <a:r>
              <a:rPr lang="en-US" sz="1500" b="1"/>
              <a:t> </a:t>
            </a:r>
            <a:r>
              <a:rPr lang="en-US" sz="1500"/>
              <a:t>–</a:t>
            </a:r>
            <a:r>
              <a:rPr lang="en-US" sz="1500" b="1"/>
              <a:t> </a:t>
            </a:r>
            <a:r>
              <a:rPr lang="en-US" sz="1500"/>
              <a:t>the first day of the month) and some other columns and returns</a:t>
            </a:r>
            <a:r>
              <a:rPr lang="en-US" sz="1500" b="1"/>
              <a:t> </a:t>
            </a:r>
            <a:r>
              <a:rPr lang="en-US" sz="1500"/>
              <a:t>a table with columns </a:t>
            </a:r>
            <a:r>
              <a:rPr lang="en-US" sz="1500" err="1"/>
              <a:t>person_id</a:t>
            </a:r>
            <a:r>
              <a:rPr lang="en-US" sz="1500"/>
              <a:t>, </a:t>
            </a:r>
            <a:r>
              <a:rPr lang="en-US" sz="1500" err="1"/>
              <a:t>snap_month_dt</a:t>
            </a:r>
            <a:r>
              <a:rPr lang="en-US" sz="1500"/>
              <a:t>, feature1, feature2, feature3.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/>
              <a:t> There is a </a:t>
            </a:r>
            <a:r>
              <a:rPr lang="en-US" sz="1500" err="1"/>
              <a:t>pyspark</a:t>
            </a:r>
            <a:r>
              <a:rPr lang="en-US" sz="1500"/>
              <a:t> script that counts daily features over a table with daily snapshots </a:t>
            </a:r>
            <a:r>
              <a:rPr lang="en-US" sz="1500" b="1" err="1"/>
              <a:t>source_d</a:t>
            </a:r>
            <a:r>
              <a:rPr lang="en-US" sz="1500" b="1"/>
              <a:t> </a:t>
            </a:r>
            <a:r>
              <a:rPr lang="en-US" sz="1500"/>
              <a:t>with the key </a:t>
            </a:r>
            <a:r>
              <a:rPr lang="en-US" sz="1500" err="1"/>
              <a:t>person_id</a:t>
            </a:r>
            <a:r>
              <a:rPr lang="en-US" sz="1500"/>
              <a:t> (int), </a:t>
            </a:r>
            <a:r>
              <a:rPr lang="en-US" sz="1500" err="1"/>
              <a:t>snap_day_dt</a:t>
            </a:r>
            <a:r>
              <a:rPr lang="en-US" sz="1500"/>
              <a:t> (data) and some other columns and returns a table with columns </a:t>
            </a:r>
            <a:r>
              <a:rPr lang="en-US" sz="1500" err="1"/>
              <a:t>person_id</a:t>
            </a:r>
            <a:r>
              <a:rPr lang="en-US" sz="1500"/>
              <a:t>, </a:t>
            </a:r>
            <a:r>
              <a:rPr lang="en-US" sz="1500" err="1"/>
              <a:t>snap_day_dt</a:t>
            </a:r>
            <a:r>
              <a:rPr lang="en-US" sz="1500"/>
              <a:t>, feature4, feature5.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/>
              <a:t> There is an ML model that accepts as input features feature1, feature2, feature3, feature4, feature5 and gives a score.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/>
              <a:t> Use cases: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/>
              <a:t>The user of the service wants to provide </a:t>
            </a:r>
            <a:r>
              <a:rPr lang="en-US" sz="1500" err="1"/>
              <a:t>person_id</a:t>
            </a:r>
            <a:r>
              <a:rPr lang="en-US" sz="1500"/>
              <a:t> somewhere online and get the latest score value as soon as possible.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/>
              <a:t>The user of the service wants to provide </a:t>
            </a:r>
            <a:r>
              <a:rPr lang="en-US" sz="1500" err="1"/>
              <a:t>person_id</a:t>
            </a:r>
            <a:r>
              <a:rPr lang="en-US" sz="1500"/>
              <a:t>, </a:t>
            </a:r>
            <a:r>
              <a:rPr lang="en-US" sz="1500" err="1"/>
              <a:t>start_dt</a:t>
            </a:r>
            <a:r>
              <a:rPr lang="en-US" sz="1500"/>
              <a:t>, </a:t>
            </a:r>
            <a:r>
              <a:rPr lang="en-US" sz="1500" err="1"/>
              <a:t>end_dt</a:t>
            </a:r>
            <a:r>
              <a:rPr lang="en-US" sz="1500"/>
              <a:t> offline and receive the score history from the date </a:t>
            </a:r>
            <a:r>
              <a:rPr lang="en-US" sz="1500" err="1"/>
              <a:t>start_dt</a:t>
            </a:r>
            <a:r>
              <a:rPr lang="en-US" sz="1500"/>
              <a:t> to the date </a:t>
            </a:r>
            <a:r>
              <a:rPr lang="en-US" sz="1500" err="1"/>
              <a:t>end_dt</a:t>
            </a:r>
            <a:r>
              <a:rPr lang="en-US" sz="15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7132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EBC2B3-E00D-4A64-8A61-631409865A0E}"/>
              </a:ext>
            </a:extLst>
          </p:cNvPr>
          <p:cNvSpPr/>
          <p:nvPr/>
        </p:nvSpPr>
        <p:spPr>
          <a:xfrm>
            <a:off x="189363" y="360553"/>
            <a:ext cx="1176867" cy="1805406"/>
          </a:xfrm>
          <a:prstGeom prst="rect">
            <a:avLst/>
          </a:prstGeom>
          <a:noFill/>
          <a:ln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pic>
        <p:nvPicPr>
          <p:cNvPr id="2" name="Picture 1" descr="A picture containing icon&#10;&#10;Description automatically generated">
            <a:extLst>
              <a:ext uri="{FF2B5EF4-FFF2-40B4-BE49-F238E27FC236}">
                <a16:creationId xmlns:a16="http://schemas.microsoft.com/office/drawing/2014/main" id="{1AA70B29-833C-4BB9-9C56-29C2C623F7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09" y="341178"/>
            <a:ext cx="385539" cy="3855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1E62E0E-F50F-443F-8A3E-CC46321BE9A8}"/>
              </a:ext>
            </a:extLst>
          </p:cNvPr>
          <p:cNvSpPr/>
          <p:nvPr/>
        </p:nvSpPr>
        <p:spPr>
          <a:xfrm>
            <a:off x="315795" y="1218726"/>
            <a:ext cx="977988" cy="290503"/>
          </a:xfrm>
          <a:prstGeom prst="rect">
            <a:avLst/>
          </a:prstGeom>
          <a:solidFill>
            <a:srgbClr val="FEFEF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tx2"/>
                </a:solidFill>
              </a:rPr>
              <a:t>source_m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F74EA9-3542-56ED-A388-60848CBE7284}"/>
              </a:ext>
            </a:extLst>
          </p:cNvPr>
          <p:cNvSpPr/>
          <p:nvPr/>
        </p:nvSpPr>
        <p:spPr>
          <a:xfrm>
            <a:off x="326300" y="1751149"/>
            <a:ext cx="977988" cy="290503"/>
          </a:xfrm>
          <a:prstGeom prst="rect">
            <a:avLst/>
          </a:prstGeom>
          <a:solidFill>
            <a:srgbClr val="FEFEF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tx2"/>
                </a:solidFill>
              </a:rPr>
              <a:t>source_d</a:t>
            </a:r>
            <a:endParaRPr lang="en-US" sz="1100" dirty="0">
              <a:solidFill>
                <a:schemeClr val="tx2"/>
              </a:solidFill>
            </a:endParaRPr>
          </a:p>
        </p:txBody>
      </p:sp>
      <p:pic>
        <p:nvPicPr>
          <p:cNvPr id="9" name="Graphic 2">
            <a:extLst>
              <a:ext uri="{FF2B5EF4-FFF2-40B4-BE49-F238E27FC236}">
                <a16:creationId xmlns:a16="http://schemas.microsoft.com/office/drawing/2014/main" id="{F652619F-DB86-4187-839F-4645967BE4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3047" y="854773"/>
            <a:ext cx="234865" cy="2348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DB9C14-FDDA-125E-0187-53AE2B46DE8C}"/>
              </a:ext>
            </a:extLst>
          </p:cNvPr>
          <p:cNvSpPr txBox="1"/>
          <p:nvPr/>
        </p:nvSpPr>
        <p:spPr>
          <a:xfrm>
            <a:off x="494193" y="854289"/>
            <a:ext cx="8787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RAW Bucket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119B7-A07C-AB79-A2ED-DD38DA29F519}"/>
              </a:ext>
            </a:extLst>
          </p:cNvPr>
          <p:cNvSpPr/>
          <p:nvPr/>
        </p:nvSpPr>
        <p:spPr>
          <a:xfrm>
            <a:off x="3403966" y="319879"/>
            <a:ext cx="1176867" cy="1805405"/>
          </a:xfrm>
          <a:prstGeom prst="rect">
            <a:avLst/>
          </a:prstGeom>
          <a:noFill/>
          <a:ln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pic>
        <p:nvPicPr>
          <p:cNvPr id="20" name="Picture 19" descr="A picture containing icon&#10;&#10;Description automatically generated">
            <a:extLst>
              <a:ext uri="{FF2B5EF4-FFF2-40B4-BE49-F238E27FC236}">
                <a16:creationId xmlns:a16="http://schemas.microsoft.com/office/drawing/2014/main" id="{1FAD12C5-C1C1-0BAA-4AF0-9A6C17EA39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805" y="314175"/>
            <a:ext cx="385539" cy="38553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3674061-1EF9-4A50-2D56-307193194AF5}"/>
              </a:ext>
            </a:extLst>
          </p:cNvPr>
          <p:cNvSpPr/>
          <p:nvPr/>
        </p:nvSpPr>
        <p:spPr>
          <a:xfrm>
            <a:off x="3530244" y="1184996"/>
            <a:ext cx="977988" cy="290503"/>
          </a:xfrm>
          <a:prstGeom prst="rect">
            <a:avLst/>
          </a:prstGeom>
          <a:solidFill>
            <a:srgbClr val="FEFEF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tx2"/>
                </a:solidFill>
              </a:rPr>
              <a:t>source_m</a:t>
            </a:r>
            <a:endParaRPr lang="en-US" sz="1100" dirty="0">
              <a:solidFill>
                <a:schemeClr val="tx2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D9C8408-DE82-DB5E-6BF2-DFCF30310D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98"/>
          <a:stretch/>
        </p:blipFill>
        <p:spPr bwMode="auto">
          <a:xfrm>
            <a:off x="4336062" y="1064041"/>
            <a:ext cx="363321" cy="228921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A215F5A-2899-36AA-BC69-663FF0273964}"/>
              </a:ext>
            </a:extLst>
          </p:cNvPr>
          <p:cNvSpPr/>
          <p:nvPr/>
        </p:nvSpPr>
        <p:spPr>
          <a:xfrm>
            <a:off x="3548780" y="1739433"/>
            <a:ext cx="977988" cy="290503"/>
          </a:xfrm>
          <a:prstGeom prst="rect">
            <a:avLst/>
          </a:prstGeom>
          <a:solidFill>
            <a:srgbClr val="FEFEF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tx2"/>
                </a:solidFill>
              </a:rPr>
              <a:t>source_d</a:t>
            </a:r>
            <a:endParaRPr lang="en-US" sz="1100" dirty="0">
              <a:solidFill>
                <a:schemeClr val="tx2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8F06AF8-6CF0-9B2E-D3D0-25A9F786D3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98"/>
          <a:stretch/>
        </p:blipFill>
        <p:spPr bwMode="auto">
          <a:xfrm>
            <a:off x="4324176" y="1622665"/>
            <a:ext cx="363321" cy="228921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25" name="Graphic 2">
            <a:extLst>
              <a:ext uri="{FF2B5EF4-FFF2-40B4-BE49-F238E27FC236}">
                <a16:creationId xmlns:a16="http://schemas.microsoft.com/office/drawing/2014/main" id="{D34A6D28-E9F3-2119-8A68-A99142D2AC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9850" y="810124"/>
            <a:ext cx="234865" cy="2348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C998C36-5C6A-2FC1-BB2D-46CA7D0FC722}"/>
              </a:ext>
            </a:extLst>
          </p:cNvPr>
          <p:cNvSpPr txBox="1"/>
          <p:nvPr/>
        </p:nvSpPr>
        <p:spPr>
          <a:xfrm>
            <a:off x="3687901" y="827286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Ingest Bucket</a:t>
            </a:r>
          </a:p>
        </p:txBody>
      </p:sp>
      <p:pic>
        <p:nvPicPr>
          <p:cNvPr id="27" name="Picture 26" descr="A close up of a sign&#10;&#10;Description automatically generated">
            <a:extLst>
              <a:ext uri="{FF2B5EF4-FFF2-40B4-BE49-F238E27FC236}">
                <a16:creationId xmlns:a16="http://schemas.microsoft.com/office/drawing/2014/main" id="{58CA6310-DE81-4159-B826-358EF9FE434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" r="73375" b="2498"/>
          <a:stretch/>
        </p:blipFill>
        <p:spPr>
          <a:xfrm>
            <a:off x="1118881" y="1695200"/>
            <a:ext cx="247349" cy="202197"/>
          </a:xfrm>
          <a:prstGeom prst="rect">
            <a:avLst/>
          </a:prstGeom>
        </p:spPr>
      </p:pic>
      <p:pic>
        <p:nvPicPr>
          <p:cNvPr id="28" name="Picture 27" descr="A close up of a sign&#10;&#10;Description automatically generated">
            <a:extLst>
              <a:ext uri="{FF2B5EF4-FFF2-40B4-BE49-F238E27FC236}">
                <a16:creationId xmlns:a16="http://schemas.microsoft.com/office/drawing/2014/main" id="{58CA6310-DE81-4159-B826-358EF9FE434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" r="73375" b="2498"/>
          <a:stretch/>
        </p:blipFill>
        <p:spPr>
          <a:xfrm>
            <a:off x="1118881" y="1161297"/>
            <a:ext cx="247349" cy="202197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462F15D-A55A-2354-7BE3-F69A0BEDAFF8}"/>
              </a:ext>
            </a:extLst>
          </p:cNvPr>
          <p:cNvSpPr/>
          <p:nvPr/>
        </p:nvSpPr>
        <p:spPr>
          <a:xfrm>
            <a:off x="5689279" y="315468"/>
            <a:ext cx="1176867" cy="1793061"/>
          </a:xfrm>
          <a:prstGeom prst="rect">
            <a:avLst/>
          </a:prstGeom>
          <a:noFill/>
          <a:ln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pic>
        <p:nvPicPr>
          <p:cNvPr id="37" name="Picture 36" descr="A picture containing icon&#10;&#10;Description automatically generated">
            <a:extLst>
              <a:ext uri="{FF2B5EF4-FFF2-40B4-BE49-F238E27FC236}">
                <a16:creationId xmlns:a16="http://schemas.microsoft.com/office/drawing/2014/main" id="{9F06AE63-AF81-9ADC-A9D0-613C4F99C7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345" y="277078"/>
            <a:ext cx="385539" cy="385539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C6C97D6-F9ED-9467-2805-FC3405AC2C1F}"/>
              </a:ext>
            </a:extLst>
          </p:cNvPr>
          <p:cNvSpPr/>
          <p:nvPr/>
        </p:nvSpPr>
        <p:spPr>
          <a:xfrm>
            <a:off x="5763415" y="1174833"/>
            <a:ext cx="1135588" cy="290503"/>
          </a:xfrm>
          <a:prstGeom prst="rect">
            <a:avLst/>
          </a:prstGeom>
          <a:solidFill>
            <a:srgbClr val="FEFEF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tx2"/>
                </a:solidFill>
              </a:rPr>
              <a:t>monthly_features</a:t>
            </a:r>
            <a:endParaRPr lang="en-US" sz="1100" dirty="0">
              <a:solidFill>
                <a:schemeClr val="tx2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E507BBD-C89E-5648-5794-5F8E8A9FBE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98"/>
          <a:stretch/>
        </p:blipFill>
        <p:spPr bwMode="auto">
          <a:xfrm>
            <a:off x="6565742" y="1034903"/>
            <a:ext cx="363321" cy="228921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E704C463-366C-9FEA-3A10-8B81DA7812A9}"/>
              </a:ext>
            </a:extLst>
          </p:cNvPr>
          <p:cNvSpPr/>
          <p:nvPr/>
        </p:nvSpPr>
        <p:spPr>
          <a:xfrm>
            <a:off x="5815711" y="1701814"/>
            <a:ext cx="1023530" cy="290503"/>
          </a:xfrm>
          <a:prstGeom prst="rect">
            <a:avLst/>
          </a:prstGeom>
          <a:solidFill>
            <a:srgbClr val="FEFEF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tx2"/>
                </a:solidFill>
              </a:rPr>
              <a:t>daily_features</a:t>
            </a:r>
            <a:endParaRPr lang="en-US" sz="1100" dirty="0">
              <a:solidFill>
                <a:schemeClr val="tx2"/>
              </a:solidFill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3844814-62F6-ED87-D2B0-1886327A62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98"/>
          <a:stretch/>
        </p:blipFill>
        <p:spPr bwMode="auto">
          <a:xfrm>
            <a:off x="6565742" y="1587353"/>
            <a:ext cx="363321" cy="228921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42" name="Graphic 2">
            <a:extLst>
              <a:ext uri="{FF2B5EF4-FFF2-40B4-BE49-F238E27FC236}">
                <a16:creationId xmlns:a16="http://schemas.microsoft.com/office/drawing/2014/main" id="{44623CA6-3FE6-26EF-3A83-C0D17D7064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32136" y="814512"/>
            <a:ext cx="234865" cy="23486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187FBB4-FD4D-3630-FD78-E8BB51CAAC1B}"/>
              </a:ext>
            </a:extLst>
          </p:cNvPr>
          <p:cNvSpPr txBox="1"/>
          <p:nvPr/>
        </p:nvSpPr>
        <p:spPr>
          <a:xfrm>
            <a:off x="6041079" y="778504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Distill Bucket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59DECA8-E7FB-C646-DF5E-932D95FD39D7}"/>
              </a:ext>
            </a:extLst>
          </p:cNvPr>
          <p:cNvSpPr/>
          <p:nvPr/>
        </p:nvSpPr>
        <p:spPr>
          <a:xfrm>
            <a:off x="8192388" y="341178"/>
            <a:ext cx="1176867" cy="1784650"/>
          </a:xfrm>
          <a:prstGeom prst="rect">
            <a:avLst/>
          </a:prstGeom>
          <a:noFill/>
          <a:ln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pic>
        <p:nvPicPr>
          <p:cNvPr id="50" name="Picture 49" descr="A picture containing icon&#10;&#10;Description automatically generated">
            <a:extLst>
              <a:ext uri="{FF2B5EF4-FFF2-40B4-BE49-F238E27FC236}">
                <a16:creationId xmlns:a16="http://schemas.microsoft.com/office/drawing/2014/main" id="{A7941B48-2D4F-90F4-CE30-6FB1EAF592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719" y="320422"/>
            <a:ext cx="385539" cy="385539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AF888365-06DC-95D5-4CD5-8855BE5E5D45}"/>
              </a:ext>
            </a:extLst>
          </p:cNvPr>
          <p:cNvSpPr/>
          <p:nvPr/>
        </p:nvSpPr>
        <p:spPr>
          <a:xfrm>
            <a:off x="8255101" y="1425331"/>
            <a:ext cx="1039814" cy="344479"/>
          </a:xfrm>
          <a:prstGeom prst="rect">
            <a:avLst/>
          </a:prstGeom>
          <a:solidFill>
            <a:srgbClr val="FEFEF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tx2"/>
                </a:solidFill>
              </a:rPr>
              <a:t>features_for_prediction</a:t>
            </a:r>
            <a:endParaRPr lang="en-US" sz="1100" dirty="0">
              <a:solidFill>
                <a:schemeClr val="tx2"/>
              </a:solidFill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F667A234-C760-81E9-803C-22E5AB94A5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98"/>
          <a:stretch/>
        </p:blipFill>
        <p:spPr bwMode="auto">
          <a:xfrm>
            <a:off x="9172914" y="1274705"/>
            <a:ext cx="320035" cy="213535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55" name="Graphic 2">
            <a:extLst>
              <a:ext uri="{FF2B5EF4-FFF2-40B4-BE49-F238E27FC236}">
                <a16:creationId xmlns:a16="http://schemas.microsoft.com/office/drawing/2014/main" id="{7762E4A2-25C0-6BE0-1E46-F961E5B2B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66602" y="831810"/>
            <a:ext cx="234865" cy="23486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8C3C2C6-B73A-2F0D-8D01-1350E0DD3476}"/>
              </a:ext>
            </a:extLst>
          </p:cNvPr>
          <p:cNvSpPr txBox="1"/>
          <p:nvPr/>
        </p:nvSpPr>
        <p:spPr>
          <a:xfrm>
            <a:off x="8451178" y="823099"/>
            <a:ext cx="933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Refine Bucket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47E926-04EC-48BC-0E1F-B1B1CC5D3C25}"/>
              </a:ext>
            </a:extLst>
          </p:cNvPr>
          <p:cNvSpPr/>
          <p:nvPr/>
        </p:nvSpPr>
        <p:spPr>
          <a:xfrm>
            <a:off x="207930" y="2659695"/>
            <a:ext cx="1176867" cy="1973147"/>
          </a:xfrm>
          <a:prstGeom prst="rect">
            <a:avLst/>
          </a:prstGeom>
          <a:noFill/>
          <a:ln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pic>
        <p:nvPicPr>
          <p:cNvPr id="82" name="Picture 81" descr="A picture containing icon&#10;&#10;Description automatically generated">
            <a:extLst>
              <a:ext uri="{FF2B5EF4-FFF2-40B4-BE49-F238E27FC236}">
                <a16:creationId xmlns:a16="http://schemas.microsoft.com/office/drawing/2014/main" id="{46986B99-07AD-4E13-5F92-24A267BB21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0" y="2659695"/>
            <a:ext cx="385539" cy="38553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46FA5F88-879C-436F-03C0-14273916E5C7}"/>
              </a:ext>
            </a:extLst>
          </p:cNvPr>
          <p:cNvSpPr/>
          <p:nvPr/>
        </p:nvSpPr>
        <p:spPr>
          <a:xfrm>
            <a:off x="334362" y="3641958"/>
            <a:ext cx="1021238" cy="354856"/>
          </a:xfrm>
          <a:prstGeom prst="rect">
            <a:avLst/>
          </a:prstGeom>
          <a:solidFill>
            <a:srgbClr val="FEFEF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tx2"/>
                </a:solidFill>
              </a:rPr>
              <a:t>source_m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AA87646-83B3-E7AD-B043-790299F476E9}"/>
              </a:ext>
            </a:extLst>
          </p:cNvPr>
          <p:cNvSpPr/>
          <p:nvPr/>
        </p:nvSpPr>
        <p:spPr>
          <a:xfrm>
            <a:off x="334362" y="4179457"/>
            <a:ext cx="977988" cy="290503"/>
          </a:xfrm>
          <a:prstGeom prst="rect">
            <a:avLst/>
          </a:prstGeom>
          <a:solidFill>
            <a:srgbClr val="FEFEF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tx2"/>
                </a:solidFill>
              </a:rPr>
              <a:t>source_d</a:t>
            </a:r>
            <a:endParaRPr lang="en-US" sz="1100" dirty="0">
              <a:solidFill>
                <a:schemeClr val="tx2"/>
              </a:solidFill>
            </a:endParaRPr>
          </a:p>
        </p:txBody>
      </p:sp>
      <p:pic>
        <p:nvPicPr>
          <p:cNvPr id="85" name="Graphic 2">
            <a:extLst>
              <a:ext uri="{FF2B5EF4-FFF2-40B4-BE49-F238E27FC236}">
                <a16:creationId xmlns:a16="http://schemas.microsoft.com/office/drawing/2014/main" id="{89AAFDB4-F997-A3CC-A1FF-4EC3AC03B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604" y="3178516"/>
            <a:ext cx="234865" cy="234865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1C3E5B00-07DB-671C-5DDE-F07CEFFBB093}"/>
              </a:ext>
            </a:extLst>
          </p:cNvPr>
          <p:cNvSpPr txBox="1"/>
          <p:nvPr/>
        </p:nvSpPr>
        <p:spPr>
          <a:xfrm>
            <a:off x="531334" y="3142141"/>
            <a:ext cx="824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Quarantine</a:t>
            </a:r>
          </a:p>
          <a:p>
            <a:r>
              <a:rPr lang="en-US" sz="1100" dirty="0"/>
              <a:t> Bucket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8F2408E6-F0B0-6707-7EB9-52BE2B3D12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98"/>
          <a:stretch/>
        </p:blipFill>
        <p:spPr bwMode="auto">
          <a:xfrm>
            <a:off x="1118711" y="3531807"/>
            <a:ext cx="363321" cy="228921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7EEEBD46-AEA0-6B9F-A820-19187A8A2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98"/>
          <a:stretch/>
        </p:blipFill>
        <p:spPr bwMode="auto">
          <a:xfrm>
            <a:off x="1130689" y="4046175"/>
            <a:ext cx="363321" cy="228921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D38AFF88-8D1C-5AB5-8C8C-7404C83325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62600" y="395102"/>
            <a:ext cx="328886" cy="348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472AE7-961F-E250-7ACE-6203E5494EB1}"/>
              </a:ext>
            </a:extLst>
          </p:cNvPr>
          <p:cNvSpPr txBox="1"/>
          <p:nvPr/>
        </p:nvSpPr>
        <p:spPr>
          <a:xfrm>
            <a:off x="9686686" y="702137"/>
            <a:ext cx="1382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SageMaker</a:t>
            </a:r>
            <a:endParaRPr lang="en-US" sz="1100" dirty="0"/>
          </a:p>
          <a:p>
            <a:r>
              <a:rPr lang="en-US" sz="1100" dirty="0"/>
              <a:t>Training Job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E290E85-903B-6ABC-B38A-2D6330ACC8D6}"/>
              </a:ext>
            </a:extLst>
          </p:cNvPr>
          <p:cNvCxnSpPr>
            <a:cxnSpLocks/>
            <a:stCxn id="51" idx="3"/>
            <a:endCxn id="96" idx="1"/>
          </p:cNvCxnSpPr>
          <p:nvPr/>
        </p:nvCxnSpPr>
        <p:spPr>
          <a:xfrm flipV="1">
            <a:off x="9294915" y="569218"/>
            <a:ext cx="667685" cy="10283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94AB46C-85D7-4764-4197-848C39B82580}"/>
              </a:ext>
            </a:extLst>
          </p:cNvPr>
          <p:cNvSpPr/>
          <p:nvPr/>
        </p:nvSpPr>
        <p:spPr>
          <a:xfrm>
            <a:off x="10845009" y="184860"/>
            <a:ext cx="1176867" cy="1784650"/>
          </a:xfrm>
          <a:prstGeom prst="rect">
            <a:avLst/>
          </a:prstGeom>
          <a:noFill/>
          <a:ln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pic>
        <p:nvPicPr>
          <p:cNvPr id="47" name="Picture 46" descr="A picture containing icon&#10;&#10;Description automatically generated">
            <a:extLst>
              <a:ext uri="{FF2B5EF4-FFF2-40B4-BE49-F238E27FC236}">
                <a16:creationId xmlns:a16="http://schemas.microsoft.com/office/drawing/2014/main" id="{FCAD0FFF-0114-3A50-0010-D433BC8C08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340" y="182957"/>
            <a:ext cx="385539" cy="385539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951C4E31-E137-18D4-A56D-3C15C24A0200}"/>
              </a:ext>
            </a:extLst>
          </p:cNvPr>
          <p:cNvSpPr/>
          <p:nvPr/>
        </p:nvSpPr>
        <p:spPr>
          <a:xfrm>
            <a:off x="10836398" y="1284569"/>
            <a:ext cx="1211809" cy="430887"/>
          </a:xfrm>
          <a:prstGeom prst="rect">
            <a:avLst/>
          </a:prstGeom>
          <a:solidFill>
            <a:srgbClr val="FEFEF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2"/>
                </a:solidFill>
              </a:rPr>
              <a:t>score-_</a:t>
            </a:r>
            <a:r>
              <a:rPr lang="en-US" sz="1100" dirty="0" err="1">
                <a:solidFill>
                  <a:schemeClr val="tx2"/>
                </a:solidFill>
              </a:rPr>
              <a:t>sight_predication</a:t>
            </a:r>
            <a:endParaRPr lang="en-US" sz="1100" dirty="0">
              <a:solidFill>
                <a:schemeClr val="tx2"/>
              </a:solidFill>
            </a:endParaRPr>
          </a:p>
        </p:txBody>
      </p:sp>
      <p:pic>
        <p:nvPicPr>
          <p:cNvPr id="54" name="Graphic 2">
            <a:extLst>
              <a:ext uri="{FF2B5EF4-FFF2-40B4-BE49-F238E27FC236}">
                <a16:creationId xmlns:a16="http://schemas.microsoft.com/office/drawing/2014/main" id="{4AE494C9-6475-FD1D-88D7-638A0E93ED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99020" y="761266"/>
            <a:ext cx="234865" cy="23486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D7F99539-4E35-F0DB-3FE7-1923923B4214}"/>
              </a:ext>
            </a:extLst>
          </p:cNvPr>
          <p:cNvSpPr txBox="1"/>
          <p:nvPr/>
        </p:nvSpPr>
        <p:spPr>
          <a:xfrm>
            <a:off x="11103799" y="685634"/>
            <a:ext cx="9412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Score Sight </a:t>
            </a:r>
          </a:p>
          <a:p>
            <a:r>
              <a:rPr lang="en-US" sz="1100" dirty="0"/>
              <a:t>Model Bucket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832809D8-A75E-12A3-2A87-E7AD78BE5FDB}"/>
              </a:ext>
            </a:extLst>
          </p:cNvPr>
          <p:cNvCxnSpPr>
            <a:cxnSpLocks/>
            <a:stCxn id="96" idx="3"/>
            <a:endCxn id="48" idx="1"/>
          </p:cNvCxnSpPr>
          <p:nvPr/>
        </p:nvCxnSpPr>
        <p:spPr>
          <a:xfrm>
            <a:off x="10291486" y="569218"/>
            <a:ext cx="544912" cy="930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D5BF9A3D-ABDE-60E0-4410-E2884220AA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06181" y="2485579"/>
            <a:ext cx="328886" cy="34823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C40C6474-1DAA-3011-2D34-9201AAC5C276}"/>
              </a:ext>
            </a:extLst>
          </p:cNvPr>
          <p:cNvSpPr txBox="1"/>
          <p:nvPr/>
        </p:nvSpPr>
        <p:spPr>
          <a:xfrm>
            <a:off x="10976993" y="2866827"/>
            <a:ext cx="10067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SageMaker</a:t>
            </a:r>
            <a:endParaRPr lang="en-US" sz="1100" dirty="0"/>
          </a:p>
          <a:p>
            <a:r>
              <a:rPr lang="en-US" sz="1100" dirty="0"/>
              <a:t>  Endpoint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F00129D0-118D-6D5E-D6EF-B19A648D02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90516" y="4581028"/>
            <a:ext cx="379668" cy="384730"/>
          </a:xfrm>
          <a:prstGeom prst="rect">
            <a:avLst/>
          </a:prstGeom>
        </p:spPr>
      </p:pic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341C19F1-515C-164A-2715-2F9BC98C3878}"/>
              </a:ext>
            </a:extLst>
          </p:cNvPr>
          <p:cNvCxnSpPr>
            <a:cxnSpLocks/>
            <a:stCxn id="48" idx="3"/>
            <a:endCxn id="73" idx="1"/>
          </p:cNvCxnSpPr>
          <p:nvPr/>
        </p:nvCxnSpPr>
        <p:spPr>
          <a:xfrm flipH="1">
            <a:off x="11306181" y="1500013"/>
            <a:ext cx="742026" cy="1159682"/>
          </a:xfrm>
          <a:prstGeom prst="bentConnector5">
            <a:avLst>
              <a:gd name="adj1" fmla="val -30808"/>
              <a:gd name="adj2" fmla="val 51782"/>
              <a:gd name="adj3" fmla="val 1308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976C377F-F0B6-7545-7053-8B3CEF58FEB7}"/>
              </a:ext>
            </a:extLst>
          </p:cNvPr>
          <p:cNvSpPr txBox="1"/>
          <p:nvPr/>
        </p:nvSpPr>
        <p:spPr>
          <a:xfrm>
            <a:off x="10776074" y="4966014"/>
            <a:ext cx="1470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 API Gateway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OnlineScoreSightAPI</a:t>
            </a:r>
            <a:endParaRPr lang="en-US" sz="1200" dirty="0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0E42B395-C82B-6EED-02AA-E691915337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83140" y="5581052"/>
            <a:ext cx="460117" cy="421164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58F66B7A-1A56-1949-4043-6DD269EA3CA6}"/>
              </a:ext>
            </a:extLst>
          </p:cNvPr>
          <p:cNvSpPr txBox="1"/>
          <p:nvPr/>
        </p:nvSpPr>
        <p:spPr>
          <a:xfrm>
            <a:off x="11140684" y="5952635"/>
            <a:ext cx="699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 Client</a:t>
            </a: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A956F971-EC4A-A7AE-283D-1F9CEAEFB5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39959" y="2470284"/>
            <a:ext cx="328886" cy="348232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DE14E13F-A32E-7018-B363-A1BBFDC02874}"/>
              </a:ext>
            </a:extLst>
          </p:cNvPr>
          <p:cNvSpPr txBox="1"/>
          <p:nvPr/>
        </p:nvSpPr>
        <p:spPr>
          <a:xfrm>
            <a:off x="9013409" y="2870885"/>
            <a:ext cx="11768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   </a:t>
            </a:r>
            <a:r>
              <a:rPr lang="en-US" sz="1100" dirty="0" err="1"/>
              <a:t>SageMaker</a:t>
            </a:r>
            <a:endParaRPr lang="en-US" sz="1100" dirty="0"/>
          </a:p>
          <a:p>
            <a:r>
              <a:rPr lang="en-US" sz="1100" dirty="0"/>
              <a:t>Batch transform </a:t>
            </a:r>
          </a:p>
          <a:p>
            <a:r>
              <a:rPr lang="en-US" sz="1100" dirty="0"/>
              <a:t>          job</a:t>
            </a: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18657C7A-48CF-96A5-6B05-D931F14D51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07106" y="5791634"/>
            <a:ext cx="460117" cy="454293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29A7E608-47D0-BFDE-EB54-2F43C88FB1A6}"/>
              </a:ext>
            </a:extLst>
          </p:cNvPr>
          <p:cNvSpPr txBox="1"/>
          <p:nvPr/>
        </p:nvSpPr>
        <p:spPr>
          <a:xfrm>
            <a:off x="9302672" y="6189556"/>
            <a:ext cx="699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Client</a:t>
            </a:r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2CB54240-9DAD-E9B7-AC44-8BB14E5E05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20806" y="4777262"/>
            <a:ext cx="379668" cy="384730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E6295AA2-352D-013A-2123-BD5141D3B0D3}"/>
              </a:ext>
            </a:extLst>
          </p:cNvPr>
          <p:cNvSpPr txBox="1"/>
          <p:nvPr/>
        </p:nvSpPr>
        <p:spPr>
          <a:xfrm>
            <a:off x="8915056" y="5193592"/>
            <a:ext cx="14454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   API Gateway</a:t>
            </a:r>
          </a:p>
          <a:p>
            <a:r>
              <a:rPr lang="en-US" sz="1100" dirty="0" err="1"/>
              <a:t>BatchScoreSightAPI</a:t>
            </a:r>
            <a:endParaRPr lang="en-US" sz="1100" dirty="0"/>
          </a:p>
        </p:txBody>
      </p:sp>
      <p:pic>
        <p:nvPicPr>
          <p:cNvPr id="158" name="Picture 157">
            <a:extLst>
              <a:ext uri="{FF2B5EF4-FFF2-40B4-BE49-F238E27FC236}">
                <a16:creationId xmlns:a16="http://schemas.microsoft.com/office/drawing/2014/main" id="{3DB39067-8EAA-4853-FBE8-AAC6C95AE01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94823" y="3616354"/>
            <a:ext cx="376805" cy="376805"/>
          </a:xfrm>
          <a:prstGeom prst="rect">
            <a:avLst/>
          </a:prstGeom>
        </p:spPr>
      </p:pic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57994367-3CDC-174A-86B6-0DB9BFDCEA57}"/>
              </a:ext>
            </a:extLst>
          </p:cNvPr>
          <p:cNvCxnSpPr>
            <a:cxnSpLocks/>
            <a:stCxn id="76" idx="2"/>
            <a:endCxn id="158" idx="0"/>
          </p:cNvCxnSpPr>
          <p:nvPr/>
        </p:nvCxnSpPr>
        <p:spPr>
          <a:xfrm>
            <a:off x="11480350" y="3297714"/>
            <a:ext cx="2876" cy="31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F938F2A9-9DE6-1B2C-BB03-42FB56BBC942}"/>
              </a:ext>
            </a:extLst>
          </p:cNvPr>
          <p:cNvSpPr txBox="1"/>
          <p:nvPr/>
        </p:nvSpPr>
        <p:spPr>
          <a:xfrm>
            <a:off x="10676383" y="3990154"/>
            <a:ext cx="1796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OnlineScoreSightLambda</a:t>
            </a:r>
            <a:endParaRPr lang="en-US" sz="1100" dirty="0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2A87E327-FC6E-0D53-EDD3-3ECEED74934F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11480350" y="4285608"/>
            <a:ext cx="0" cy="29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7FAB449E-4626-F683-D717-EB2CBB0149C8}"/>
              </a:ext>
            </a:extLst>
          </p:cNvPr>
          <p:cNvCxnSpPr>
            <a:cxnSpLocks/>
            <a:stCxn id="97" idx="2"/>
            <a:endCxn id="104" idx="0"/>
          </p:cNvCxnSpPr>
          <p:nvPr/>
        </p:nvCxnSpPr>
        <p:spPr>
          <a:xfrm>
            <a:off x="11511365" y="5427679"/>
            <a:ext cx="1834" cy="15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1" name="Picture 180">
            <a:extLst>
              <a:ext uri="{FF2B5EF4-FFF2-40B4-BE49-F238E27FC236}">
                <a16:creationId xmlns:a16="http://schemas.microsoft.com/office/drawing/2014/main" id="{EDAB41D3-58EC-A803-9C8F-587851375F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13437" y="3784577"/>
            <a:ext cx="376805" cy="376805"/>
          </a:xfrm>
          <a:prstGeom prst="rect">
            <a:avLst/>
          </a:prstGeom>
        </p:spPr>
      </p:pic>
      <p:sp>
        <p:nvSpPr>
          <p:cNvPr id="183" name="TextBox 182">
            <a:extLst>
              <a:ext uri="{FF2B5EF4-FFF2-40B4-BE49-F238E27FC236}">
                <a16:creationId xmlns:a16="http://schemas.microsoft.com/office/drawing/2014/main" id="{77428AA8-FE9C-7DAE-CF47-45CE05BF12FE}"/>
              </a:ext>
            </a:extLst>
          </p:cNvPr>
          <p:cNvSpPr txBox="1"/>
          <p:nvPr/>
        </p:nvSpPr>
        <p:spPr>
          <a:xfrm>
            <a:off x="8663871" y="4198605"/>
            <a:ext cx="18759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    </a:t>
            </a:r>
            <a:r>
              <a:rPr lang="en-US" sz="1100" dirty="0" err="1"/>
              <a:t>BatchScoreSightLambda</a:t>
            </a:r>
            <a:endParaRPr lang="en-US" sz="1100" dirty="0"/>
          </a:p>
        </p:txBody>
      </p:sp>
      <p:pic>
        <p:nvPicPr>
          <p:cNvPr id="207" name="Picture 206">
            <a:extLst>
              <a:ext uri="{FF2B5EF4-FFF2-40B4-BE49-F238E27FC236}">
                <a16:creationId xmlns:a16="http://schemas.microsoft.com/office/drawing/2014/main" id="{FDCA4E27-9A0E-9319-2499-3DFF8A0793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07939" y="557691"/>
            <a:ext cx="376805" cy="376805"/>
          </a:xfrm>
          <a:prstGeom prst="rect">
            <a:avLst/>
          </a:prstGeom>
        </p:spPr>
      </p:pic>
      <p:sp>
        <p:nvSpPr>
          <p:cNvPr id="208" name="TextBox 207">
            <a:extLst>
              <a:ext uri="{FF2B5EF4-FFF2-40B4-BE49-F238E27FC236}">
                <a16:creationId xmlns:a16="http://schemas.microsoft.com/office/drawing/2014/main" id="{B3477D1B-68B1-D73E-6319-16A35CCB5478}"/>
              </a:ext>
            </a:extLst>
          </p:cNvPr>
          <p:cNvSpPr txBox="1"/>
          <p:nvPr/>
        </p:nvSpPr>
        <p:spPr>
          <a:xfrm>
            <a:off x="1311555" y="942949"/>
            <a:ext cx="10384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DataIngestionTrigger</a:t>
            </a:r>
            <a:endParaRPr lang="en-US" sz="1100" dirty="0"/>
          </a:p>
        </p:txBody>
      </p:sp>
      <p:pic>
        <p:nvPicPr>
          <p:cNvPr id="219" name="Picture 218">
            <a:extLst>
              <a:ext uri="{FF2B5EF4-FFF2-40B4-BE49-F238E27FC236}">
                <a16:creationId xmlns:a16="http://schemas.microsoft.com/office/drawing/2014/main" id="{78924D5B-3C5B-8A04-B40E-5F2E1335B9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78696" y="1703366"/>
            <a:ext cx="376805" cy="376805"/>
          </a:xfrm>
          <a:prstGeom prst="rect">
            <a:avLst/>
          </a:prstGeom>
        </p:spPr>
      </p:pic>
      <p:sp>
        <p:nvSpPr>
          <p:cNvPr id="220" name="TextBox 219">
            <a:extLst>
              <a:ext uri="{FF2B5EF4-FFF2-40B4-BE49-F238E27FC236}">
                <a16:creationId xmlns:a16="http://schemas.microsoft.com/office/drawing/2014/main" id="{12A13DA5-5381-6F59-55DA-133C9249A6A8}"/>
              </a:ext>
            </a:extLst>
          </p:cNvPr>
          <p:cNvSpPr txBox="1"/>
          <p:nvPr/>
        </p:nvSpPr>
        <p:spPr>
          <a:xfrm>
            <a:off x="1345297" y="2108529"/>
            <a:ext cx="1027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DataIngestionTrigger</a:t>
            </a:r>
            <a:endParaRPr lang="en-US" sz="1100" dirty="0"/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35FD348B-48EC-8382-ECD1-5C357679779B}"/>
              </a:ext>
            </a:extLst>
          </p:cNvPr>
          <p:cNvCxnSpPr>
            <a:stCxn id="128" idx="2"/>
            <a:endCxn id="181" idx="0"/>
          </p:cNvCxnSpPr>
          <p:nvPr/>
        </p:nvCxnSpPr>
        <p:spPr>
          <a:xfrm flipH="1">
            <a:off x="9601840" y="3471049"/>
            <a:ext cx="3" cy="313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920C50B6-8B30-5A20-9ADB-8DA631A89D66}"/>
              </a:ext>
            </a:extLst>
          </p:cNvPr>
          <p:cNvCxnSpPr>
            <a:stCxn id="183" idx="2"/>
            <a:endCxn id="139" idx="0"/>
          </p:cNvCxnSpPr>
          <p:nvPr/>
        </p:nvCxnSpPr>
        <p:spPr>
          <a:xfrm>
            <a:off x="9601839" y="4460215"/>
            <a:ext cx="8801" cy="317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C80427B3-03A8-5F9A-EDB7-71EE96970BCE}"/>
              </a:ext>
            </a:extLst>
          </p:cNvPr>
          <p:cNvCxnSpPr>
            <a:stCxn id="149" idx="2"/>
            <a:endCxn id="131" idx="0"/>
          </p:cNvCxnSpPr>
          <p:nvPr/>
        </p:nvCxnSpPr>
        <p:spPr>
          <a:xfrm flipH="1">
            <a:off x="9637165" y="5624479"/>
            <a:ext cx="624" cy="167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6BD26240-DB53-0B3F-5EF9-22F5F7CA9DB4}"/>
              </a:ext>
            </a:extLst>
          </p:cNvPr>
          <p:cNvCxnSpPr>
            <a:stCxn id="3" idx="3"/>
            <a:endCxn id="207" idx="1"/>
          </p:cNvCxnSpPr>
          <p:nvPr/>
        </p:nvCxnSpPr>
        <p:spPr>
          <a:xfrm flipV="1">
            <a:off x="1293783" y="746094"/>
            <a:ext cx="414156" cy="6178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0C00B27B-C446-918D-3395-247C2E9A6028}"/>
              </a:ext>
            </a:extLst>
          </p:cNvPr>
          <p:cNvCxnSpPr>
            <a:cxnSpLocks/>
            <a:stCxn id="48" idx="2"/>
            <a:endCxn id="127" idx="0"/>
          </p:cNvCxnSpPr>
          <p:nvPr/>
        </p:nvCxnSpPr>
        <p:spPr>
          <a:xfrm rot="5400000">
            <a:off x="10145939" y="1173920"/>
            <a:ext cx="754828" cy="1837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7" name="Picture 246">
            <a:extLst>
              <a:ext uri="{FF2B5EF4-FFF2-40B4-BE49-F238E27FC236}">
                <a16:creationId xmlns:a16="http://schemas.microsoft.com/office/drawing/2014/main" id="{A26E7CE1-D453-076D-D234-946E25FF83F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69403" y="533947"/>
            <a:ext cx="433048" cy="427635"/>
          </a:xfrm>
          <a:prstGeom prst="rect">
            <a:avLst/>
          </a:prstGeom>
        </p:spPr>
      </p:pic>
      <p:pic>
        <p:nvPicPr>
          <p:cNvPr id="249" name="Picture 248">
            <a:extLst>
              <a:ext uri="{FF2B5EF4-FFF2-40B4-BE49-F238E27FC236}">
                <a16:creationId xmlns:a16="http://schemas.microsoft.com/office/drawing/2014/main" id="{2F90EA7D-039B-E90E-65DD-7B21603416A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45977" y="1672252"/>
            <a:ext cx="433048" cy="427635"/>
          </a:xfrm>
          <a:prstGeom prst="rect">
            <a:avLst/>
          </a:prstGeom>
        </p:spPr>
      </p:pic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8600823C-7F48-D8A7-61AC-EB062B16BF7C}"/>
              </a:ext>
            </a:extLst>
          </p:cNvPr>
          <p:cNvCxnSpPr>
            <a:stCxn id="207" idx="3"/>
            <a:endCxn id="247" idx="1"/>
          </p:cNvCxnSpPr>
          <p:nvPr/>
        </p:nvCxnSpPr>
        <p:spPr>
          <a:xfrm>
            <a:off x="2084744" y="746094"/>
            <a:ext cx="384659" cy="1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D108F8AD-5F87-C0FD-7DDF-0B4F96EF6228}"/>
              </a:ext>
            </a:extLst>
          </p:cNvPr>
          <p:cNvCxnSpPr>
            <a:stCxn id="219" idx="3"/>
            <a:endCxn id="249" idx="1"/>
          </p:cNvCxnSpPr>
          <p:nvPr/>
        </p:nvCxnSpPr>
        <p:spPr>
          <a:xfrm flipV="1">
            <a:off x="2055501" y="1886070"/>
            <a:ext cx="390476" cy="5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CDD7E1D0-97DA-3226-CAEB-F55ADC459BE2}"/>
              </a:ext>
            </a:extLst>
          </p:cNvPr>
          <p:cNvSpPr txBox="1"/>
          <p:nvPr/>
        </p:nvSpPr>
        <p:spPr>
          <a:xfrm>
            <a:off x="2165742" y="937445"/>
            <a:ext cx="1315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 </a:t>
            </a:r>
            <a:r>
              <a:rPr lang="en-US" sz="1100" dirty="0" err="1"/>
              <a:t>RawDataProcessor</a:t>
            </a:r>
            <a:endParaRPr lang="en-US" sz="1100" dirty="0"/>
          </a:p>
        </p:txBody>
      </p: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B237D046-B9F8-3FEC-8E3B-F0D918D2EB8C}"/>
              </a:ext>
            </a:extLst>
          </p:cNvPr>
          <p:cNvCxnSpPr>
            <a:stCxn id="7" idx="3"/>
            <a:endCxn id="219" idx="1"/>
          </p:cNvCxnSpPr>
          <p:nvPr/>
        </p:nvCxnSpPr>
        <p:spPr>
          <a:xfrm flipV="1">
            <a:off x="1304288" y="1891769"/>
            <a:ext cx="374408" cy="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E5B1FCAB-04EB-1F32-BD07-A44ED2E03799}"/>
              </a:ext>
            </a:extLst>
          </p:cNvPr>
          <p:cNvSpPr txBox="1"/>
          <p:nvPr/>
        </p:nvSpPr>
        <p:spPr>
          <a:xfrm>
            <a:off x="2233168" y="2102211"/>
            <a:ext cx="1315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 </a:t>
            </a:r>
            <a:r>
              <a:rPr lang="en-US" sz="1100" dirty="0" err="1"/>
              <a:t>RawDataProcessor</a:t>
            </a:r>
            <a:endParaRPr lang="en-US" sz="1100" dirty="0"/>
          </a:p>
        </p:txBody>
      </p:sp>
      <p:cxnSp>
        <p:nvCxnSpPr>
          <p:cNvPr id="271" name="Connector: Elbow 270">
            <a:extLst>
              <a:ext uri="{FF2B5EF4-FFF2-40B4-BE49-F238E27FC236}">
                <a16:creationId xmlns:a16="http://schemas.microsoft.com/office/drawing/2014/main" id="{79E57965-DB7F-0221-8FCD-D493EBBB87A1}"/>
              </a:ext>
            </a:extLst>
          </p:cNvPr>
          <p:cNvCxnSpPr>
            <a:stCxn id="267" idx="0"/>
            <a:endCxn id="23" idx="1"/>
          </p:cNvCxnSpPr>
          <p:nvPr/>
        </p:nvCxnSpPr>
        <p:spPr>
          <a:xfrm rot="5400000" flipH="1" flipV="1">
            <a:off x="3111114" y="1664545"/>
            <a:ext cx="217526" cy="657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nector: Elbow 274">
            <a:extLst>
              <a:ext uri="{FF2B5EF4-FFF2-40B4-BE49-F238E27FC236}">
                <a16:creationId xmlns:a16="http://schemas.microsoft.com/office/drawing/2014/main" id="{5AC6524D-C1C4-330E-2F5C-9BF41A163CFF}"/>
              </a:ext>
            </a:extLst>
          </p:cNvPr>
          <p:cNvCxnSpPr>
            <a:stCxn id="247" idx="3"/>
            <a:endCxn id="21" idx="1"/>
          </p:cNvCxnSpPr>
          <p:nvPr/>
        </p:nvCxnSpPr>
        <p:spPr>
          <a:xfrm>
            <a:off x="2902451" y="747765"/>
            <a:ext cx="627793" cy="5824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nector: Elbow 278">
            <a:extLst>
              <a:ext uri="{FF2B5EF4-FFF2-40B4-BE49-F238E27FC236}">
                <a16:creationId xmlns:a16="http://schemas.microsoft.com/office/drawing/2014/main" id="{025A94C3-2DDF-9FF1-877E-E1CBD894820A}"/>
              </a:ext>
            </a:extLst>
          </p:cNvPr>
          <p:cNvCxnSpPr>
            <a:endCxn id="83" idx="3"/>
          </p:cNvCxnSpPr>
          <p:nvPr/>
        </p:nvCxnSpPr>
        <p:spPr>
          <a:xfrm rot="5400000">
            <a:off x="565843" y="1722727"/>
            <a:ext cx="2886417" cy="13069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nector: Elbow 282">
            <a:extLst>
              <a:ext uri="{FF2B5EF4-FFF2-40B4-BE49-F238E27FC236}">
                <a16:creationId xmlns:a16="http://schemas.microsoft.com/office/drawing/2014/main" id="{17FCC839-5F52-4589-5D23-30080C3E5385}"/>
              </a:ext>
            </a:extLst>
          </p:cNvPr>
          <p:cNvCxnSpPr>
            <a:endCxn id="84" idx="3"/>
          </p:cNvCxnSpPr>
          <p:nvPr/>
        </p:nvCxnSpPr>
        <p:spPr>
          <a:xfrm rot="5400000">
            <a:off x="919063" y="2493175"/>
            <a:ext cx="2224822" cy="14382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8" name="Picture 287">
            <a:extLst>
              <a:ext uri="{FF2B5EF4-FFF2-40B4-BE49-F238E27FC236}">
                <a16:creationId xmlns:a16="http://schemas.microsoft.com/office/drawing/2014/main" id="{6415E4A6-F0C4-8B39-EC90-B49D6E5D729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81359" y="507488"/>
            <a:ext cx="433048" cy="427635"/>
          </a:xfrm>
          <a:prstGeom prst="rect">
            <a:avLst/>
          </a:prstGeom>
        </p:spPr>
      </p:pic>
      <p:pic>
        <p:nvPicPr>
          <p:cNvPr id="289" name="Picture 288">
            <a:extLst>
              <a:ext uri="{FF2B5EF4-FFF2-40B4-BE49-F238E27FC236}">
                <a16:creationId xmlns:a16="http://schemas.microsoft.com/office/drawing/2014/main" id="{7BF8B12A-2118-4893-3AD1-F967323729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94299" y="1667186"/>
            <a:ext cx="433048" cy="427635"/>
          </a:xfrm>
          <a:prstGeom prst="rect">
            <a:avLst/>
          </a:prstGeom>
        </p:spPr>
      </p:pic>
      <p:sp>
        <p:nvSpPr>
          <p:cNvPr id="290" name="TextBox 289">
            <a:extLst>
              <a:ext uri="{FF2B5EF4-FFF2-40B4-BE49-F238E27FC236}">
                <a16:creationId xmlns:a16="http://schemas.microsoft.com/office/drawing/2014/main" id="{5023BCA5-7253-43B5-E8C7-BCBA2CE18A83}"/>
              </a:ext>
            </a:extLst>
          </p:cNvPr>
          <p:cNvSpPr txBox="1"/>
          <p:nvPr/>
        </p:nvSpPr>
        <p:spPr>
          <a:xfrm>
            <a:off x="4537299" y="968102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FeatureCalculation</a:t>
            </a:r>
            <a:endParaRPr lang="en-US" sz="1100" dirty="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31207D16-CDDB-B177-9237-941588D4D476}"/>
              </a:ext>
            </a:extLst>
          </p:cNvPr>
          <p:cNvSpPr txBox="1"/>
          <p:nvPr/>
        </p:nvSpPr>
        <p:spPr>
          <a:xfrm>
            <a:off x="4572249" y="2042789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FeatureCalculation</a:t>
            </a:r>
            <a:endParaRPr lang="en-US" sz="1100" dirty="0"/>
          </a:p>
        </p:txBody>
      </p:sp>
      <p:cxnSp>
        <p:nvCxnSpPr>
          <p:cNvPr id="293" name="Connector: Elbow 292">
            <a:extLst>
              <a:ext uri="{FF2B5EF4-FFF2-40B4-BE49-F238E27FC236}">
                <a16:creationId xmlns:a16="http://schemas.microsoft.com/office/drawing/2014/main" id="{B56CDE93-6CD1-5AAE-892B-A36D1C8BD1BE}"/>
              </a:ext>
            </a:extLst>
          </p:cNvPr>
          <p:cNvCxnSpPr>
            <a:stCxn id="21" idx="3"/>
            <a:endCxn id="288" idx="1"/>
          </p:cNvCxnSpPr>
          <p:nvPr/>
        </p:nvCxnSpPr>
        <p:spPr>
          <a:xfrm flipV="1">
            <a:off x="4508232" y="721306"/>
            <a:ext cx="373127" cy="6089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95B29650-D8ED-EAC4-FC5F-43BAB3510C08}"/>
              </a:ext>
            </a:extLst>
          </p:cNvPr>
          <p:cNvCxnSpPr>
            <a:stCxn id="23" idx="3"/>
            <a:endCxn id="289" idx="1"/>
          </p:cNvCxnSpPr>
          <p:nvPr/>
        </p:nvCxnSpPr>
        <p:spPr>
          <a:xfrm flipV="1">
            <a:off x="4526768" y="1881004"/>
            <a:ext cx="367531" cy="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Connector: Elbow 307">
            <a:extLst>
              <a:ext uri="{FF2B5EF4-FFF2-40B4-BE49-F238E27FC236}">
                <a16:creationId xmlns:a16="http://schemas.microsoft.com/office/drawing/2014/main" id="{888096D6-5E5B-EBD6-22B5-E84A5AC43235}"/>
              </a:ext>
            </a:extLst>
          </p:cNvPr>
          <p:cNvCxnSpPr>
            <a:cxnSpLocks/>
            <a:stCxn id="288" idx="3"/>
            <a:endCxn id="38" idx="1"/>
          </p:cNvCxnSpPr>
          <p:nvPr/>
        </p:nvCxnSpPr>
        <p:spPr>
          <a:xfrm>
            <a:off x="5314407" y="721306"/>
            <a:ext cx="449008" cy="5987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57FDCDD0-8599-E1DA-9E4B-36D323B5CD05}"/>
              </a:ext>
            </a:extLst>
          </p:cNvPr>
          <p:cNvCxnSpPr>
            <a:cxnSpLocks/>
            <a:stCxn id="289" idx="3"/>
            <a:endCxn id="40" idx="1"/>
          </p:cNvCxnSpPr>
          <p:nvPr/>
        </p:nvCxnSpPr>
        <p:spPr>
          <a:xfrm flipV="1">
            <a:off x="5327347" y="1847066"/>
            <a:ext cx="488364" cy="339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3" name="Picture 312">
            <a:extLst>
              <a:ext uri="{FF2B5EF4-FFF2-40B4-BE49-F238E27FC236}">
                <a16:creationId xmlns:a16="http://schemas.microsoft.com/office/drawing/2014/main" id="{B47D8CE1-D63C-7C7C-20DC-40420CF763A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56802" y="505333"/>
            <a:ext cx="433048" cy="427635"/>
          </a:xfrm>
          <a:prstGeom prst="rect">
            <a:avLst/>
          </a:prstGeom>
        </p:spPr>
      </p:pic>
      <p:pic>
        <p:nvPicPr>
          <p:cNvPr id="314" name="Picture 313">
            <a:extLst>
              <a:ext uri="{FF2B5EF4-FFF2-40B4-BE49-F238E27FC236}">
                <a16:creationId xmlns:a16="http://schemas.microsoft.com/office/drawing/2014/main" id="{C5EAF2AD-AB95-DBC0-EB69-5C5F90D1F9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35652" y="1631307"/>
            <a:ext cx="433048" cy="427635"/>
          </a:xfrm>
          <a:prstGeom prst="rect">
            <a:avLst/>
          </a:prstGeom>
        </p:spPr>
      </p:pic>
      <p:cxnSp>
        <p:nvCxnSpPr>
          <p:cNvPr id="319" name="Connector: Elbow 318">
            <a:extLst>
              <a:ext uri="{FF2B5EF4-FFF2-40B4-BE49-F238E27FC236}">
                <a16:creationId xmlns:a16="http://schemas.microsoft.com/office/drawing/2014/main" id="{365EF387-CE32-D4DC-0817-C423252EB634}"/>
              </a:ext>
            </a:extLst>
          </p:cNvPr>
          <p:cNvCxnSpPr>
            <a:cxnSpLocks/>
            <a:endCxn id="313" idx="1"/>
          </p:cNvCxnSpPr>
          <p:nvPr/>
        </p:nvCxnSpPr>
        <p:spPr>
          <a:xfrm flipV="1">
            <a:off x="6961920" y="719151"/>
            <a:ext cx="294882" cy="5998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C3C2A8BF-CA0B-5795-FBDD-36F6BDD6058C}"/>
              </a:ext>
            </a:extLst>
          </p:cNvPr>
          <p:cNvCxnSpPr>
            <a:cxnSpLocks/>
            <a:stCxn id="40" idx="3"/>
            <a:endCxn id="314" idx="1"/>
          </p:cNvCxnSpPr>
          <p:nvPr/>
        </p:nvCxnSpPr>
        <p:spPr>
          <a:xfrm flipV="1">
            <a:off x="6839241" y="1845125"/>
            <a:ext cx="396411" cy="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Box 327">
            <a:extLst>
              <a:ext uri="{FF2B5EF4-FFF2-40B4-BE49-F238E27FC236}">
                <a16:creationId xmlns:a16="http://schemas.microsoft.com/office/drawing/2014/main" id="{45162450-79B3-D4A1-6E45-25AF6F13368B}"/>
              </a:ext>
            </a:extLst>
          </p:cNvPr>
          <p:cNvSpPr txBox="1"/>
          <p:nvPr/>
        </p:nvSpPr>
        <p:spPr>
          <a:xfrm>
            <a:off x="7122485" y="997958"/>
            <a:ext cx="1013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DistilledDataAggregator</a:t>
            </a:r>
            <a:endParaRPr lang="en-US" sz="1100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0CDF0EA0-AADF-F343-422C-D5960CBAA81F}"/>
              </a:ext>
            </a:extLst>
          </p:cNvPr>
          <p:cNvSpPr txBox="1"/>
          <p:nvPr/>
        </p:nvSpPr>
        <p:spPr>
          <a:xfrm>
            <a:off x="7078808" y="2079844"/>
            <a:ext cx="1013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DistilledDataAggregator</a:t>
            </a:r>
            <a:endParaRPr lang="en-US" sz="1100" dirty="0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44B2C95A-590A-3C44-8B15-0D054C028DBA}"/>
              </a:ext>
            </a:extLst>
          </p:cNvPr>
          <p:cNvSpPr/>
          <p:nvPr/>
        </p:nvSpPr>
        <p:spPr>
          <a:xfrm>
            <a:off x="3029250" y="2560378"/>
            <a:ext cx="3877020" cy="2000876"/>
          </a:xfrm>
          <a:prstGeom prst="rect">
            <a:avLst/>
          </a:prstGeom>
          <a:noFill/>
          <a:ln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E2D34A7D-EFF1-101C-19DA-A8CFEF85B719}"/>
              </a:ext>
            </a:extLst>
          </p:cNvPr>
          <p:cNvCxnSpPr>
            <a:stCxn id="313" idx="3"/>
          </p:cNvCxnSpPr>
          <p:nvPr/>
        </p:nvCxnSpPr>
        <p:spPr>
          <a:xfrm>
            <a:off x="7689850" y="719151"/>
            <a:ext cx="502538" cy="8682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nector: Elbow 387">
            <a:extLst>
              <a:ext uri="{FF2B5EF4-FFF2-40B4-BE49-F238E27FC236}">
                <a16:creationId xmlns:a16="http://schemas.microsoft.com/office/drawing/2014/main" id="{0F387221-F724-4B02-BDE4-9F7D7042C469}"/>
              </a:ext>
            </a:extLst>
          </p:cNvPr>
          <p:cNvCxnSpPr>
            <a:stCxn id="314" idx="3"/>
          </p:cNvCxnSpPr>
          <p:nvPr/>
        </p:nvCxnSpPr>
        <p:spPr>
          <a:xfrm flipV="1">
            <a:off x="7668700" y="1597571"/>
            <a:ext cx="521496" cy="2475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4" name="Picture 393">
            <a:extLst>
              <a:ext uri="{FF2B5EF4-FFF2-40B4-BE49-F238E27FC236}">
                <a16:creationId xmlns:a16="http://schemas.microsoft.com/office/drawing/2014/main" id="{EEE4C318-639C-0BBF-9B07-8705854F0C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09497" y="3303165"/>
            <a:ext cx="402343" cy="393961"/>
          </a:xfrm>
          <a:prstGeom prst="rect">
            <a:avLst/>
          </a:prstGeom>
        </p:spPr>
      </p:pic>
      <p:sp>
        <p:nvSpPr>
          <p:cNvPr id="395" name="TextBox 394">
            <a:extLst>
              <a:ext uri="{FF2B5EF4-FFF2-40B4-BE49-F238E27FC236}">
                <a16:creationId xmlns:a16="http://schemas.microsoft.com/office/drawing/2014/main" id="{AED46460-2DB0-346E-DBCA-20D92FAE5377}"/>
              </a:ext>
            </a:extLst>
          </p:cNvPr>
          <p:cNvSpPr txBox="1"/>
          <p:nvPr/>
        </p:nvSpPr>
        <p:spPr>
          <a:xfrm>
            <a:off x="3099181" y="3672891"/>
            <a:ext cx="9039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StepFunction</a:t>
            </a:r>
            <a:endParaRPr lang="en-US" sz="1100" dirty="0"/>
          </a:p>
          <a:p>
            <a:r>
              <a:rPr lang="en-US" sz="1100" dirty="0"/>
              <a:t>Workflow </a:t>
            </a:r>
            <a:r>
              <a:rPr lang="en-US" sz="1100" dirty="0" err="1"/>
              <a:t>orcestrator</a:t>
            </a:r>
            <a:endParaRPr lang="en-US" sz="1100" dirty="0"/>
          </a:p>
        </p:txBody>
      </p:sp>
      <p:pic>
        <p:nvPicPr>
          <p:cNvPr id="397" name="Picture 396">
            <a:extLst>
              <a:ext uri="{FF2B5EF4-FFF2-40B4-BE49-F238E27FC236}">
                <a16:creationId xmlns:a16="http://schemas.microsoft.com/office/drawing/2014/main" id="{7D2B4782-BDFB-2CDB-2C30-FEDCCA648A2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25082" y="3288457"/>
            <a:ext cx="457392" cy="424982"/>
          </a:xfrm>
          <a:prstGeom prst="rect">
            <a:avLst/>
          </a:prstGeom>
        </p:spPr>
      </p:pic>
      <p:sp>
        <p:nvSpPr>
          <p:cNvPr id="398" name="TextBox 397">
            <a:extLst>
              <a:ext uri="{FF2B5EF4-FFF2-40B4-BE49-F238E27FC236}">
                <a16:creationId xmlns:a16="http://schemas.microsoft.com/office/drawing/2014/main" id="{92AE4C5B-D577-C999-3AE9-141338539F50}"/>
              </a:ext>
            </a:extLst>
          </p:cNvPr>
          <p:cNvSpPr txBox="1"/>
          <p:nvPr/>
        </p:nvSpPr>
        <p:spPr>
          <a:xfrm>
            <a:off x="3969815" y="3695529"/>
            <a:ext cx="903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CloudWatch</a:t>
            </a:r>
          </a:p>
          <a:p>
            <a:r>
              <a:rPr lang="en-US" sz="1100" dirty="0"/>
              <a:t> Monitoring</a:t>
            </a:r>
          </a:p>
        </p:txBody>
      </p:sp>
      <p:pic>
        <p:nvPicPr>
          <p:cNvPr id="400" name="Picture 399">
            <a:extLst>
              <a:ext uri="{FF2B5EF4-FFF2-40B4-BE49-F238E27FC236}">
                <a16:creationId xmlns:a16="http://schemas.microsoft.com/office/drawing/2014/main" id="{969376D0-F5BC-AE67-679F-51DF0EE7FD2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53727" y="3242732"/>
            <a:ext cx="507966" cy="501008"/>
          </a:xfrm>
          <a:prstGeom prst="rect">
            <a:avLst/>
          </a:prstGeom>
        </p:spPr>
      </p:pic>
      <p:sp>
        <p:nvSpPr>
          <p:cNvPr id="401" name="TextBox 400">
            <a:extLst>
              <a:ext uri="{FF2B5EF4-FFF2-40B4-BE49-F238E27FC236}">
                <a16:creationId xmlns:a16="http://schemas.microsoft.com/office/drawing/2014/main" id="{6F9F821D-79CB-827E-EDBA-F4C8D2206E7E}"/>
              </a:ext>
            </a:extLst>
          </p:cNvPr>
          <p:cNvSpPr txBox="1"/>
          <p:nvPr/>
        </p:nvSpPr>
        <p:spPr>
          <a:xfrm>
            <a:off x="4851624" y="3705083"/>
            <a:ext cx="1148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Logging/ log analytics</a:t>
            </a:r>
          </a:p>
        </p:txBody>
      </p:sp>
      <p:pic>
        <p:nvPicPr>
          <p:cNvPr id="403" name="Picture 402">
            <a:extLst>
              <a:ext uri="{FF2B5EF4-FFF2-40B4-BE49-F238E27FC236}">
                <a16:creationId xmlns:a16="http://schemas.microsoft.com/office/drawing/2014/main" id="{9C4EF1E7-3D31-235D-083E-DAEE5847F14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14451" y="3241626"/>
            <a:ext cx="545887" cy="490607"/>
          </a:xfrm>
          <a:prstGeom prst="rect">
            <a:avLst/>
          </a:prstGeom>
        </p:spPr>
      </p:pic>
      <p:sp>
        <p:nvSpPr>
          <p:cNvPr id="404" name="TextBox 403">
            <a:extLst>
              <a:ext uri="{FF2B5EF4-FFF2-40B4-BE49-F238E27FC236}">
                <a16:creationId xmlns:a16="http://schemas.microsoft.com/office/drawing/2014/main" id="{0BA26B92-5AB1-5E0E-F6E1-DB606FC2FE9A}"/>
              </a:ext>
            </a:extLst>
          </p:cNvPr>
          <p:cNvSpPr txBox="1"/>
          <p:nvPr/>
        </p:nvSpPr>
        <p:spPr>
          <a:xfrm>
            <a:off x="5852004" y="3705083"/>
            <a:ext cx="971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SNS – Email notification</a:t>
            </a:r>
          </a:p>
        </p:txBody>
      </p: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456A5765-C0C9-58DD-71A6-3EB2B9352124}"/>
              </a:ext>
            </a:extLst>
          </p:cNvPr>
          <p:cNvCxnSpPr>
            <a:cxnSpLocks/>
          </p:cNvCxnSpPr>
          <p:nvPr/>
        </p:nvCxnSpPr>
        <p:spPr>
          <a:xfrm>
            <a:off x="6918020" y="3367327"/>
            <a:ext cx="200333" cy="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B0A059DC-5359-4248-01B5-57C04AC8D8A4}"/>
              </a:ext>
            </a:extLst>
          </p:cNvPr>
          <p:cNvCxnSpPr>
            <a:cxnSpLocks/>
          </p:cNvCxnSpPr>
          <p:nvPr/>
        </p:nvCxnSpPr>
        <p:spPr>
          <a:xfrm flipV="1">
            <a:off x="5116168" y="2391618"/>
            <a:ext cx="0" cy="23477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F1946D3F-DA1B-3516-BD1E-E51E26028754}"/>
              </a:ext>
            </a:extLst>
          </p:cNvPr>
          <p:cNvCxnSpPr>
            <a:cxnSpLocks/>
          </p:cNvCxnSpPr>
          <p:nvPr/>
        </p:nvCxnSpPr>
        <p:spPr>
          <a:xfrm>
            <a:off x="4802139" y="2380645"/>
            <a:ext cx="0" cy="256723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31508E9C-CC96-626C-5116-5A64C883AE42}"/>
              </a:ext>
            </a:extLst>
          </p:cNvPr>
          <p:cNvCxnSpPr>
            <a:cxnSpLocks/>
          </p:cNvCxnSpPr>
          <p:nvPr/>
        </p:nvCxnSpPr>
        <p:spPr>
          <a:xfrm flipH="1">
            <a:off x="6847665" y="3609774"/>
            <a:ext cx="270688" cy="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89426637-84C1-5FB6-E4DE-1300FB07B4D8}"/>
              </a:ext>
            </a:extLst>
          </p:cNvPr>
          <p:cNvCxnSpPr>
            <a:cxnSpLocks/>
          </p:cNvCxnSpPr>
          <p:nvPr/>
        </p:nvCxnSpPr>
        <p:spPr>
          <a:xfrm>
            <a:off x="2865030" y="3381971"/>
            <a:ext cx="200333" cy="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C62F3806-937F-C11C-3B60-C0872D60A76A}"/>
              </a:ext>
            </a:extLst>
          </p:cNvPr>
          <p:cNvCxnSpPr>
            <a:cxnSpLocks/>
          </p:cNvCxnSpPr>
          <p:nvPr/>
        </p:nvCxnSpPr>
        <p:spPr>
          <a:xfrm flipH="1" flipV="1">
            <a:off x="2853619" y="3634049"/>
            <a:ext cx="232168" cy="617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297C23C-3C9B-1A4C-9996-4139FDF8928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26301" y="5899009"/>
            <a:ext cx="1352395" cy="520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B34564-6AA6-2035-0EB8-2D8A7C70123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693500" y="5791634"/>
            <a:ext cx="690929" cy="6727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B044E10-A9FD-E5B0-5990-A1444963785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70155" y="5830377"/>
            <a:ext cx="376805" cy="3768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07B22B0-2DAA-290A-4B13-C51D889CE9D5}"/>
              </a:ext>
            </a:extLst>
          </p:cNvPr>
          <p:cNvSpPr txBox="1"/>
          <p:nvPr/>
        </p:nvSpPr>
        <p:spPr>
          <a:xfrm>
            <a:off x="2399233" y="6187381"/>
            <a:ext cx="1436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AWS Lambda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E234D0E-2854-4E8C-8E2D-C72F13785FF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96623" y="5791634"/>
            <a:ext cx="433048" cy="42763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E017060-EB3F-89E7-2F43-363E1BC6F369}"/>
              </a:ext>
            </a:extLst>
          </p:cNvPr>
          <p:cNvSpPr txBox="1"/>
          <p:nvPr/>
        </p:nvSpPr>
        <p:spPr>
          <a:xfrm>
            <a:off x="3388414" y="6181352"/>
            <a:ext cx="1436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AWS Glue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06EB6B0-C84F-E910-3C8D-E04E496C13F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918958" y="5889898"/>
            <a:ext cx="1280076" cy="33555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EC49DD7-BA45-9370-02DE-A09DDD2FFC4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282964" y="5690756"/>
            <a:ext cx="549791" cy="55825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E41BD0A-B9C9-CD24-E90A-7E3F6ED898CC}"/>
              </a:ext>
            </a:extLst>
          </p:cNvPr>
          <p:cNvSpPr txBox="1"/>
          <p:nvPr/>
        </p:nvSpPr>
        <p:spPr>
          <a:xfrm>
            <a:off x="4252501" y="6175323"/>
            <a:ext cx="699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GitHub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FEE7BC1-C931-B91B-D138-0EAD911D62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70996" y="3599987"/>
            <a:ext cx="376805" cy="37680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FE24D87-1356-026E-ACAF-A2E528973565}"/>
              </a:ext>
            </a:extLst>
          </p:cNvPr>
          <p:cNvSpPr txBox="1"/>
          <p:nvPr/>
        </p:nvSpPr>
        <p:spPr>
          <a:xfrm>
            <a:off x="7209833" y="3821143"/>
            <a:ext cx="187593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    </a:t>
            </a:r>
            <a:r>
              <a:rPr lang="en-US" sz="1100" dirty="0" err="1"/>
              <a:t>FileSizeOptimizationTrigger</a:t>
            </a:r>
            <a:endParaRPr lang="en-US" sz="1100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84169462-EF3B-C0C8-BD2E-260B4B5C1DC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43756" y="2785368"/>
            <a:ext cx="433048" cy="42763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224C1B3-8CE6-397D-CAE0-62AF733C8498}"/>
              </a:ext>
            </a:extLst>
          </p:cNvPr>
          <p:cNvSpPr txBox="1"/>
          <p:nvPr/>
        </p:nvSpPr>
        <p:spPr>
          <a:xfrm>
            <a:off x="7278955" y="3214730"/>
            <a:ext cx="1540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FIleSizeOptimizationJob</a:t>
            </a:r>
            <a:endParaRPr lang="en-US" sz="1100" dirty="0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D2902CF-2F45-0FEB-F573-C95223CBE9F3}"/>
              </a:ext>
            </a:extLst>
          </p:cNvPr>
          <p:cNvCxnSpPr>
            <a:stCxn id="61" idx="0"/>
            <a:endCxn id="51" idx="2"/>
          </p:cNvCxnSpPr>
          <p:nvPr/>
        </p:nvCxnSpPr>
        <p:spPr>
          <a:xfrm rot="5400000" flipH="1" flipV="1">
            <a:off x="7859865" y="1870225"/>
            <a:ext cx="1015558" cy="814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D3D9130-A613-4255-8CA2-E8DFDCFD2CD6}"/>
              </a:ext>
            </a:extLst>
          </p:cNvPr>
          <p:cNvCxnSpPr>
            <a:stCxn id="59" idx="0"/>
            <a:endCxn id="61" idx="2"/>
          </p:cNvCxnSpPr>
          <p:nvPr/>
        </p:nvCxnSpPr>
        <p:spPr>
          <a:xfrm flipV="1">
            <a:off x="7959399" y="3213003"/>
            <a:ext cx="881" cy="38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38C6C05-A091-6DF7-EB56-C3552812A668}"/>
              </a:ext>
            </a:extLst>
          </p:cNvPr>
          <p:cNvSpPr txBox="1"/>
          <p:nvPr/>
        </p:nvSpPr>
        <p:spPr>
          <a:xfrm>
            <a:off x="3558247" y="2709935"/>
            <a:ext cx="3007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Orchestration and monitoring</a:t>
            </a:r>
          </a:p>
        </p:txBody>
      </p:sp>
    </p:spTree>
    <p:extLst>
      <p:ext uri="{BB962C8B-B14F-4D97-AF65-F5344CB8AC3E}">
        <p14:creationId xmlns:p14="http://schemas.microsoft.com/office/powerpoint/2010/main" val="76823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686B-ED2F-8BAE-F5E7-AE20DF7FA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F21C7-7E2B-F005-2FA8-BD7325EFC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980" y="1876926"/>
            <a:ext cx="10413892" cy="443243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1. Data Storage:</a:t>
            </a:r>
          </a:p>
          <a:p>
            <a:pPr lvl="1"/>
            <a:r>
              <a:rPr lang="en-US" b="1" dirty="0"/>
              <a:t>Raw Bucket: </a:t>
            </a:r>
            <a:r>
              <a:rPr lang="en-US" dirty="0"/>
              <a:t>This is the primary place for untouched input data.</a:t>
            </a:r>
          </a:p>
          <a:p>
            <a:pPr lvl="1"/>
            <a:r>
              <a:rPr lang="en-US" b="1" dirty="0"/>
              <a:t>Ingest Bucket: </a:t>
            </a:r>
            <a:r>
              <a:rPr lang="en-US" dirty="0"/>
              <a:t>Here, data is validated. Invalid data is directed to the </a:t>
            </a:r>
            <a:r>
              <a:rPr lang="en-US" b="1" dirty="0"/>
              <a:t>Quarantine Bucket</a:t>
            </a:r>
            <a:r>
              <a:rPr lang="en-US" dirty="0"/>
              <a:t> for further analysis.</a:t>
            </a:r>
          </a:p>
          <a:p>
            <a:pPr lvl="1"/>
            <a:r>
              <a:rPr lang="en-US" b="1" dirty="0"/>
              <a:t>Distill Bucket: </a:t>
            </a:r>
            <a:r>
              <a:rPr lang="en-US" dirty="0"/>
              <a:t>Data from both sources is combined here to derive combined features, preparing for further refinement and analytical use.</a:t>
            </a:r>
          </a:p>
          <a:p>
            <a:pPr lvl="1"/>
            <a:r>
              <a:rPr lang="en-US" b="1" dirty="0"/>
              <a:t>Refine Bucket: </a:t>
            </a:r>
            <a:r>
              <a:rPr lang="en-US" dirty="0"/>
              <a:t>Data is further processed to obtain specific features for machine learning.</a:t>
            </a:r>
          </a:p>
          <a:p>
            <a:pPr lvl="1"/>
            <a:r>
              <a:rPr lang="en-US" b="1" dirty="0"/>
              <a:t>Score Sight Model Bucket: </a:t>
            </a:r>
            <a:r>
              <a:rPr lang="en-US" dirty="0"/>
              <a:t>Contains the trained machine learning models as the resulting prediction data after the Training Job.</a:t>
            </a:r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r>
              <a:rPr lang="en-US" sz="2200" b="1" dirty="0"/>
              <a:t>2. Data Processing:</a:t>
            </a:r>
          </a:p>
          <a:p>
            <a:pPr marL="128016" lvl="1" indent="0">
              <a:buNone/>
            </a:pPr>
            <a:r>
              <a:rPr lang="en-US" b="1" dirty="0"/>
              <a:t>Lambda Triggers:</a:t>
            </a:r>
          </a:p>
          <a:p>
            <a:pPr lvl="1"/>
            <a:r>
              <a:rPr lang="en-US" b="1" dirty="0" err="1"/>
              <a:t>DataIngestTrigger</a:t>
            </a:r>
            <a:r>
              <a:rPr lang="en-US" b="1" dirty="0"/>
              <a:t>: </a:t>
            </a:r>
            <a:r>
              <a:rPr lang="en-US" dirty="0"/>
              <a:t>Activates upon the appearance of new data in the Raw Bucket, initiating the Glue Job processes.</a:t>
            </a:r>
          </a:p>
          <a:p>
            <a:pPr lvl="1"/>
            <a:r>
              <a:rPr lang="en-US" sz="1800" b="1" dirty="0" err="1"/>
              <a:t>FileSizeOptimizationTrigger</a:t>
            </a:r>
            <a:r>
              <a:rPr lang="en-US" b="1" dirty="0"/>
              <a:t>: </a:t>
            </a:r>
            <a:r>
              <a:rPr lang="en-US" dirty="0"/>
              <a:t>Activates during weekend to scan subfolders, detect subfolders with small files and repartition them into larger, more optimal ones.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804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45316-6E40-29F3-5E2C-79CFBEA5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B7615-F236-314A-AD46-1684C66A8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8" y="1970314"/>
            <a:ext cx="10025744" cy="4339046"/>
          </a:xfrm>
        </p:spPr>
        <p:txBody>
          <a:bodyPr>
            <a:normAutofit/>
          </a:bodyPr>
          <a:lstStyle/>
          <a:p>
            <a:r>
              <a:rPr lang="en-US" sz="1800" b="1" dirty="0"/>
              <a:t>Glue Jobs: </a:t>
            </a:r>
            <a:r>
              <a:rPr lang="en-US" sz="1800" dirty="0"/>
              <a:t>Utilize </a:t>
            </a:r>
            <a:r>
              <a:rPr lang="en-US" sz="1800" dirty="0" err="1"/>
              <a:t>pyspark</a:t>
            </a:r>
            <a:r>
              <a:rPr lang="en-US" sz="1800" dirty="0"/>
              <a:t> scripts to process data between different buckets and combine features.</a:t>
            </a:r>
          </a:p>
          <a:p>
            <a:pPr marL="0" indent="0">
              <a:buNone/>
            </a:pPr>
            <a:r>
              <a:rPr lang="en-US" sz="1800" b="1" dirty="0"/>
              <a:t>1) </a:t>
            </a:r>
            <a:r>
              <a:rPr lang="en-US" sz="1800" b="1" dirty="0" err="1"/>
              <a:t>RawDataProcessing</a:t>
            </a:r>
            <a:r>
              <a:rPr lang="en-US" sz="1800" b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Functionality</a:t>
            </a:r>
            <a:r>
              <a:rPr lang="en-US" sz="2100" b="1" dirty="0"/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700" dirty="0"/>
              <a:t>Data validation to ensure consistency and correctness.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700" dirty="0"/>
              <a:t>Schema validation to check for appropriate data structures.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700" dirty="0"/>
              <a:t>Data cleaning to remove any anomalies or incorrect entries.</a:t>
            </a:r>
          </a:p>
          <a:p>
            <a:pPr marL="0" indent="0">
              <a:buNone/>
            </a:pPr>
            <a:r>
              <a:rPr lang="en-US" sz="1800" dirty="0"/>
              <a:t>2) </a:t>
            </a:r>
            <a:r>
              <a:rPr lang="en-US" sz="1800" b="1" dirty="0" err="1"/>
              <a:t>FeatureCalculation</a:t>
            </a:r>
            <a:r>
              <a:rPr lang="en-US" sz="1800" b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Functionality: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b="1" dirty="0"/>
              <a:t>Monthly</a:t>
            </a:r>
            <a:r>
              <a:rPr lang="en-US" b="1" dirty="0"/>
              <a:t> </a:t>
            </a:r>
            <a:r>
              <a:rPr lang="en-US" sz="1800" b="1" dirty="0"/>
              <a:t>Feature Script: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800" b="1" dirty="0"/>
              <a:t>Input: </a:t>
            </a:r>
            <a:r>
              <a:rPr lang="en-US" sz="1800" dirty="0"/>
              <a:t>A table (</a:t>
            </a:r>
            <a:r>
              <a:rPr lang="en-US" sz="1800" b="1" dirty="0" err="1"/>
              <a:t>source_m</a:t>
            </a:r>
            <a:r>
              <a:rPr lang="en-US" sz="1800" dirty="0"/>
              <a:t>) with monthly snapshots.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800" b="1" dirty="0"/>
              <a:t>Key Components: </a:t>
            </a:r>
            <a:r>
              <a:rPr lang="en-US" sz="1800" b="1" dirty="0" err="1"/>
              <a:t>person_id</a:t>
            </a:r>
            <a:r>
              <a:rPr lang="en-US" sz="1800" b="1" dirty="0"/>
              <a:t> </a:t>
            </a:r>
            <a:r>
              <a:rPr lang="en-US" sz="1800" dirty="0"/>
              <a:t>(int), </a:t>
            </a:r>
            <a:r>
              <a:rPr lang="en-US" sz="1800" b="1" dirty="0" err="1"/>
              <a:t>snap_month_dt</a:t>
            </a:r>
            <a:r>
              <a:rPr lang="en-US" sz="1800" b="1" dirty="0"/>
              <a:t> </a:t>
            </a:r>
            <a:r>
              <a:rPr lang="en-US" sz="1800" dirty="0"/>
              <a:t>(date - the first day of the month), and other columns.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800" b="1" dirty="0"/>
              <a:t>Output: </a:t>
            </a:r>
            <a:r>
              <a:rPr lang="en-US" sz="1800" dirty="0"/>
              <a:t>Table with columns: </a:t>
            </a:r>
            <a:r>
              <a:rPr lang="en-US" sz="1800" b="1" dirty="0" err="1"/>
              <a:t>person_id</a:t>
            </a:r>
            <a:r>
              <a:rPr lang="en-US" sz="1800" b="1" dirty="0"/>
              <a:t>, </a:t>
            </a:r>
            <a:r>
              <a:rPr lang="en-US" sz="1800" b="1" dirty="0" err="1"/>
              <a:t>snap_month_dt</a:t>
            </a:r>
            <a:r>
              <a:rPr lang="en-US" sz="1800" b="1" dirty="0"/>
              <a:t>, feature1, feature2, feature3.</a:t>
            </a:r>
          </a:p>
        </p:txBody>
      </p:sp>
    </p:spTree>
    <p:extLst>
      <p:ext uri="{BB962C8B-B14F-4D97-AF65-F5344CB8AC3E}">
        <p14:creationId xmlns:p14="http://schemas.microsoft.com/office/powerpoint/2010/main" val="3844885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519C2-E18D-AF21-6569-08C0E7A57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D7B85-28D0-F897-A7B8-7D631C1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744" y="1948543"/>
            <a:ext cx="9862458" cy="4360817"/>
          </a:xfrm>
        </p:spPr>
        <p:txBody>
          <a:bodyPr/>
          <a:lstStyle/>
          <a:p>
            <a:pPr lvl="4">
              <a:buFont typeface="Wingdings" panose="05000000000000000000" pitchFamily="2" charset="2"/>
              <a:buChar char="§"/>
            </a:pPr>
            <a:r>
              <a:rPr lang="en-US" sz="1800" b="1" dirty="0"/>
              <a:t>Daily</a:t>
            </a:r>
            <a:r>
              <a:rPr lang="en-US" b="1" dirty="0"/>
              <a:t> </a:t>
            </a:r>
            <a:r>
              <a:rPr lang="en-US" sz="1800" b="1" dirty="0"/>
              <a:t>Feature Script:</a:t>
            </a:r>
          </a:p>
          <a:p>
            <a:pPr lvl="5">
              <a:buFont typeface="Wingdings" panose="05000000000000000000" pitchFamily="2" charset="2"/>
              <a:buChar char="§"/>
            </a:pPr>
            <a:r>
              <a:rPr lang="en-US" sz="1800" b="1" dirty="0"/>
              <a:t>Input: </a:t>
            </a:r>
            <a:r>
              <a:rPr lang="en-US" sz="1800" dirty="0"/>
              <a:t>A table (</a:t>
            </a:r>
            <a:r>
              <a:rPr lang="en-US" sz="1800" b="1" dirty="0" err="1"/>
              <a:t>source_d</a:t>
            </a:r>
            <a:r>
              <a:rPr lang="en-US" sz="1800" dirty="0"/>
              <a:t>) with monthly snapshots.</a:t>
            </a:r>
          </a:p>
          <a:p>
            <a:pPr lvl="5">
              <a:buFont typeface="Wingdings" panose="05000000000000000000" pitchFamily="2" charset="2"/>
              <a:buChar char="§"/>
            </a:pPr>
            <a:r>
              <a:rPr lang="en-US" sz="1800" b="1" dirty="0"/>
              <a:t>Key Components: </a:t>
            </a:r>
            <a:r>
              <a:rPr lang="en-US" sz="1800" b="1" dirty="0" err="1"/>
              <a:t>person_id</a:t>
            </a:r>
            <a:r>
              <a:rPr lang="en-US" sz="1800" b="1" dirty="0"/>
              <a:t> </a:t>
            </a:r>
            <a:r>
              <a:rPr lang="en-US" sz="1800" dirty="0"/>
              <a:t>(int), </a:t>
            </a:r>
            <a:r>
              <a:rPr lang="en-US" sz="1800" b="1" dirty="0" err="1"/>
              <a:t>snap_day_dt</a:t>
            </a:r>
            <a:r>
              <a:rPr lang="en-US" sz="1800" b="1" dirty="0"/>
              <a:t> </a:t>
            </a:r>
            <a:r>
              <a:rPr lang="en-US" sz="1800" dirty="0"/>
              <a:t>(date - the first day of the month), and other columns.</a:t>
            </a:r>
          </a:p>
          <a:p>
            <a:pPr lvl="5">
              <a:buFont typeface="Wingdings" panose="05000000000000000000" pitchFamily="2" charset="2"/>
              <a:buChar char="§"/>
            </a:pPr>
            <a:r>
              <a:rPr lang="en-US" sz="1800" b="1" dirty="0"/>
              <a:t>Output: </a:t>
            </a:r>
            <a:r>
              <a:rPr lang="en-US" sz="1800" dirty="0"/>
              <a:t>Table with columns: </a:t>
            </a:r>
            <a:r>
              <a:rPr lang="en-US" sz="1800" b="1" dirty="0" err="1"/>
              <a:t>person_id</a:t>
            </a:r>
            <a:r>
              <a:rPr lang="en-US" sz="1800" b="1" dirty="0"/>
              <a:t>, </a:t>
            </a:r>
            <a:r>
              <a:rPr lang="en-US" sz="1800" b="1" dirty="0" err="1"/>
              <a:t>snap_day_dt</a:t>
            </a:r>
            <a:r>
              <a:rPr lang="en-US" sz="1800" b="1" dirty="0"/>
              <a:t>, feature4, feature5.</a:t>
            </a:r>
          </a:p>
          <a:p>
            <a:pPr marL="457200" lvl="3" indent="0">
              <a:buNone/>
            </a:pPr>
            <a:endParaRPr lang="en-US" sz="1800" b="1" dirty="0"/>
          </a:p>
          <a:p>
            <a:r>
              <a:rPr lang="en-US" sz="1800" b="1" dirty="0"/>
              <a:t>3) </a:t>
            </a:r>
            <a:r>
              <a:rPr lang="en-US" sz="1800" b="1" dirty="0" err="1"/>
              <a:t>DistilledDataAggregator</a:t>
            </a:r>
            <a:r>
              <a:rPr lang="en-US" sz="1800" b="1" dirty="0"/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b="1" dirty="0"/>
              <a:t>Functionality: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800" dirty="0"/>
              <a:t>Aggregate and prepare the features into a format suitable for ML model consumption.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800" b="1" dirty="0"/>
              <a:t> Output: </a:t>
            </a:r>
            <a:r>
              <a:rPr lang="en-US" sz="1800" dirty="0"/>
              <a:t>Combined data with </a:t>
            </a:r>
            <a:r>
              <a:rPr lang="en-US" sz="1800" b="1" dirty="0"/>
              <a:t>feature1, feature2, feature3, feature4, feature5.</a:t>
            </a:r>
          </a:p>
          <a:p>
            <a:pPr marL="457200" lvl="3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681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64F0B-3412-7597-3F0F-80C26F05E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E4B27-39DE-D06F-3983-28B83B5B1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8" y="1948543"/>
            <a:ext cx="10025744" cy="4360817"/>
          </a:xfrm>
        </p:spPr>
        <p:txBody>
          <a:bodyPr/>
          <a:lstStyle/>
          <a:p>
            <a:r>
              <a:rPr lang="en-US" sz="1800" b="1" dirty="0"/>
              <a:t>4) </a:t>
            </a:r>
            <a:r>
              <a:rPr lang="en-US" sz="1800" b="1" dirty="0" err="1"/>
              <a:t>FileSizeOptimizationJob</a:t>
            </a:r>
            <a:r>
              <a:rPr lang="en-US" sz="1800" b="1" dirty="0"/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b="1" dirty="0"/>
              <a:t>Functionality: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800" b="1" dirty="0"/>
              <a:t>Bucket Scanning: </a:t>
            </a:r>
            <a:r>
              <a:rPr lang="en-US" sz="1800" dirty="0"/>
              <a:t>Scan specified S3 buckets or paths for the presence of multiple small files.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800" b="1" dirty="0"/>
              <a:t>Detection: </a:t>
            </a:r>
            <a:r>
              <a:rPr lang="en-US" sz="1800" dirty="0"/>
              <a:t>Identify folders that have many small files that together could be optimized into larger files.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800" b="1" dirty="0"/>
              <a:t>Repartition: </a:t>
            </a:r>
            <a:r>
              <a:rPr lang="en-US" sz="1800" dirty="0"/>
              <a:t>Use Spark's repartitioning functionality to consolidate multiple small files into fewer larger files.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800" b="1" dirty="0"/>
              <a:t>Overwrite: </a:t>
            </a:r>
            <a:r>
              <a:rPr lang="en-US" sz="1800" dirty="0"/>
              <a:t>Replace the many small files in the original S3 location with the fewer optimized larger files.</a:t>
            </a:r>
            <a:endParaRPr lang="en-US" sz="1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423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5E96A-497D-0EC8-BA2C-D6AE4C6FC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838DD-0286-20A3-C0AB-2D57D8CF6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43" y="1632857"/>
            <a:ext cx="9797143" cy="4735285"/>
          </a:xfrm>
        </p:spPr>
        <p:txBody>
          <a:bodyPr>
            <a:normAutofit fontScale="92500" lnSpcReduction="10000"/>
          </a:bodyPr>
          <a:lstStyle/>
          <a:p>
            <a:pPr lvl="1"/>
            <a:endParaRPr lang="en-US" b="1" dirty="0"/>
          </a:p>
          <a:p>
            <a:r>
              <a:rPr lang="en-US" sz="2400" b="1" dirty="0"/>
              <a:t>3. Machine Learning Model:</a:t>
            </a:r>
          </a:p>
          <a:p>
            <a:pPr lvl="1"/>
            <a:r>
              <a:rPr lang="en-US" b="1" dirty="0" err="1"/>
              <a:t>SageMaker</a:t>
            </a:r>
            <a:r>
              <a:rPr lang="en-US" b="1" dirty="0"/>
              <a:t> Training Job: </a:t>
            </a:r>
            <a:r>
              <a:rPr lang="en-US" dirty="0"/>
              <a:t>Uses data from the Refine Bucket to train the ML model.</a:t>
            </a:r>
            <a:endParaRPr lang="en-US" b="1" dirty="0"/>
          </a:p>
          <a:p>
            <a:pPr marL="128016" lvl="1" indent="0">
              <a:buNone/>
            </a:pPr>
            <a:endParaRPr lang="en-US" sz="2200" b="1" dirty="0"/>
          </a:p>
          <a:p>
            <a:pPr marL="128016" lvl="1" indent="0">
              <a:buNone/>
            </a:pPr>
            <a:r>
              <a:rPr lang="en-US" sz="2200" b="1" dirty="0"/>
              <a:t>4. </a:t>
            </a:r>
            <a:r>
              <a:rPr lang="en-US" sz="2400" b="1" dirty="0"/>
              <a:t>Prediction Services:</a:t>
            </a:r>
          </a:p>
          <a:p>
            <a:pPr lvl="1"/>
            <a:r>
              <a:rPr lang="en-US" b="1" dirty="0"/>
              <a:t>Online Prediction: </a:t>
            </a:r>
            <a:r>
              <a:rPr lang="en-US" dirty="0" err="1"/>
              <a:t>SageMaker</a:t>
            </a:r>
            <a:r>
              <a:rPr lang="en-US" dirty="0"/>
              <a:t> Endpoint handles real-time prediction. A Lambda function (</a:t>
            </a:r>
            <a:r>
              <a:rPr lang="en-US" sz="1800" b="1" dirty="0" err="1"/>
              <a:t>OnlineScoreSightLambda</a:t>
            </a:r>
            <a:r>
              <a:rPr lang="en-US" sz="1800" b="1" dirty="0"/>
              <a:t>) </a:t>
            </a:r>
            <a:r>
              <a:rPr lang="en-US" sz="1800" dirty="0"/>
              <a:t>connects it to the API Gateway.</a:t>
            </a:r>
          </a:p>
          <a:p>
            <a:pPr lvl="1"/>
            <a:r>
              <a:rPr lang="en-US" b="1" dirty="0"/>
              <a:t>Batching Prediction: </a:t>
            </a:r>
            <a:r>
              <a:rPr lang="en-US" dirty="0" err="1"/>
              <a:t>SageMaker</a:t>
            </a:r>
            <a:r>
              <a:rPr lang="en-US" dirty="0"/>
              <a:t> Batch Transform handles batch prediction tasks. The results are conveyed to the API Gateway through a Lambda function (</a:t>
            </a:r>
            <a:r>
              <a:rPr lang="en-US" sz="1800" b="1" dirty="0" err="1"/>
              <a:t>BatchScoreSightLambda</a:t>
            </a:r>
            <a:r>
              <a:rPr lang="en-US" sz="1800" dirty="0"/>
              <a:t>).</a:t>
            </a:r>
          </a:p>
          <a:p>
            <a:pPr marL="128016" lvl="1" indent="0">
              <a:buNone/>
            </a:pPr>
            <a:endParaRPr lang="en-US" sz="3200" b="1" dirty="0"/>
          </a:p>
          <a:p>
            <a:pPr marL="128016" lvl="1" indent="0">
              <a:buNone/>
            </a:pPr>
            <a:r>
              <a:rPr lang="en-US" sz="2400" b="1" dirty="0"/>
              <a:t>5. Monitoring, Logging and Notifications:</a:t>
            </a:r>
          </a:p>
          <a:p>
            <a:pPr lvl="1"/>
            <a:r>
              <a:rPr lang="en-US" b="1" dirty="0"/>
              <a:t>CloudWatch: </a:t>
            </a:r>
            <a:r>
              <a:rPr lang="en-US" dirty="0"/>
              <a:t>Oversees the health and performance of services.</a:t>
            </a:r>
          </a:p>
          <a:p>
            <a:pPr lvl="1"/>
            <a:r>
              <a:rPr lang="en-US" b="1" dirty="0"/>
              <a:t>Datadog: </a:t>
            </a:r>
            <a:r>
              <a:rPr lang="en-US" dirty="0"/>
              <a:t>Provides a deeper dive into monitoring, logging, and visualization.</a:t>
            </a:r>
          </a:p>
          <a:p>
            <a:pPr lvl="1"/>
            <a:r>
              <a:rPr lang="en-US" b="1" dirty="0"/>
              <a:t>SNS (Simple Notification Service): </a:t>
            </a:r>
            <a:r>
              <a:rPr lang="en-US" dirty="0"/>
              <a:t>Sends email notifications in cases loke job </a:t>
            </a:r>
            <a:r>
              <a:rPr lang="en-US" dirty="0" err="1"/>
              <a:t>completitions</a:t>
            </a:r>
            <a:r>
              <a:rPr lang="en-US" dirty="0"/>
              <a:t>, error, or any other critical events</a:t>
            </a:r>
            <a:endParaRPr lang="en-US" b="1" dirty="0"/>
          </a:p>
          <a:p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744503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A17A7-0BB0-76ED-9DBC-C9B1299D3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ADBE9-DCEA-6B28-C60B-DD4B8E7D6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314" y="1981200"/>
            <a:ext cx="9916888" cy="4328160"/>
          </a:xfrm>
        </p:spPr>
        <p:txBody>
          <a:bodyPr>
            <a:normAutofit fontScale="62500" lnSpcReduction="20000"/>
          </a:bodyPr>
          <a:lstStyle/>
          <a:p>
            <a:r>
              <a:rPr lang="en-US" sz="3500" b="1" dirty="0"/>
              <a:t>6. Orchestration and Automation: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</a:t>
            </a:r>
            <a:r>
              <a:rPr lang="en-US" sz="2900" b="1" dirty="0"/>
              <a:t>Step Function: </a:t>
            </a:r>
            <a:r>
              <a:rPr lang="en-US" sz="2900" dirty="0"/>
              <a:t>Oversees and arranges the order of operations across services and data processing stages.</a:t>
            </a:r>
          </a:p>
          <a:p>
            <a:endParaRPr lang="en-US" sz="2400" dirty="0"/>
          </a:p>
          <a:p>
            <a:r>
              <a:rPr lang="en-US" sz="3500" b="1" dirty="0"/>
              <a:t>7. CI/CD Pipeline: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</a:t>
            </a:r>
            <a:r>
              <a:rPr lang="en-US" sz="2900" b="1" dirty="0"/>
              <a:t>GitHub: </a:t>
            </a:r>
            <a:r>
              <a:rPr lang="en-US" sz="2900" dirty="0"/>
              <a:t>Repository for code, ensuring version control.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900" b="1" dirty="0"/>
              <a:t> Bamboo: </a:t>
            </a:r>
            <a:r>
              <a:rPr lang="en-US" sz="2900" dirty="0"/>
              <a:t>Oversees the automated build and deployment procedure, validating that code adjustments are tested and deployed efficiently.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  <a:p>
            <a:pPr marL="0" indent="0">
              <a:buNone/>
            </a:pPr>
            <a:r>
              <a:rPr lang="en-US" sz="3500" b="1" dirty="0"/>
              <a:t>8. Testing: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900" b="1" dirty="0"/>
              <a:t> </a:t>
            </a:r>
            <a:r>
              <a:rPr lang="en-US" sz="2900" b="1" dirty="0" err="1"/>
              <a:t>PyTest</a:t>
            </a:r>
            <a:r>
              <a:rPr lang="en-US" sz="2900" b="1" dirty="0"/>
              <a:t>: </a:t>
            </a:r>
            <a:r>
              <a:rPr lang="en-US" sz="2900" dirty="0" err="1"/>
              <a:t>PyTest</a:t>
            </a:r>
            <a:r>
              <a:rPr lang="en-US" sz="2900" dirty="0"/>
              <a:t> is suitable for unit testing your scripts and application logic.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900" b="1" dirty="0"/>
              <a:t> Postman: </a:t>
            </a:r>
            <a:r>
              <a:rPr lang="en-US" sz="2900" dirty="0"/>
              <a:t>For Api endpoint testing to ensure that the endpoints, especially from API Gateway, are functioning as expected.</a:t>
            </a:r>
            <a:endParaRPr lang="en-US" sz="29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5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</TotalTime>
  <Words>1035</Words>
  <Application>Microsoft Office PowerPoint</Application>
  <PresentationFormat>Widescreen</PresentationFormat>
  <Paragraphs>130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SCORE SIGHT SERVICE ARCHITECTURE</vt:lpstr>
      <vt:lpstr>SERVICE OVERVIEW</vt:lpstr>
      <vt:lpstr>PowerPoint Presentation</vt:lpstr>
      <vt:lpstr>Service Architecture</vt:lpstr>
      <vt:lpstr>Service Architecture</vt:lpstr>
      <vt:lpstr>Service Architecture</vt:lpstr>
      <vt:lpstr>Service Architecture</vt:lpstr>
      <vt:lpstr>Service Architecture</vt:lpstr>
      <vt:lpstr>Service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SCORE SIGHT SERVICE ARCHITECTURE</dc:title>
  <dc:creator>Volodymyr Pavliv</dc:creator>
  <cp:lastModifiedBy>Volodymyr Pavliv</cp:lastModifiedBy>
  <cp:revision>26</cp:revision>
  <dcterms:created xsi:type="dcterms:W3CDTF">2023-08-24T12:26:55Z</dcterms:created>
  <dcterms:modified xsi:type="dcterms:W3CDTF">2023-08-26T11:03:12Z</dcterms:modified>
</cp:coreProperties>
</file>